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61" r:id="rId3"/>
    <p:sldId id="262" r:id="rId4"/>
    <p:sldId id="258" r:id="rId5"/>
    <p:sldId id="263" r:id="rId6"/>
    <p:sldId id="269" r:id="rId7"/>
    <p:sldId id="265" r:id="rId8"/>
    <p:sldId id="266" r:id="rId9"/>
    <p:sldId id="271" r:id="rId10"/>
    <p:sldId id="259" r:id="rId11"/>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D6B839-4BE4-498A-B698-BF9460FEC6EC}" type="datetimeFigureOut">
              <a:rPr lang="fi-FI" smtClean="0"/>
              <a:t>3.11.2023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4EF43B-3E84-4C5F-8D16-ED3A2E3D2460}" type="slidenum">
              <a:rPr lang="fi-FI" smtClean="0"/>
              <a:t>‹#›</a:t>
            </a:fld>
            <a:endParaRPr lang="fi-FI"/>
          </a:p>
        </p:txBody>
      </p:sp>
    </p:spTree>
    <p:extLst>
      <p:ext uri="{BB962C8B-B14F-4D97-AF65-F5344CB8AC3E}">
        <p14:creationId xmlns:p14="http://schemas.microsoft.com/office/powerpoint/2010/main" val="2806883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CF4EF43B-3E84-4C5F-8D16-ED3A2E3D2460}" type="slidenum">
              <a:rPr lang="fi-FI" smtClean="0"/>
              <a:t>6</a:t>
            </a:fld>
            <a:endParaRPr lang="fi-FI"/>
          </a:p>
        </p:txBody>
      </p:sp>
    </p:spTree>
    <p:extLst>
      <p:ext uri="{BB962C8B-B14F-4D97-AF65-F5344CB8AC3E}">
        <p14:creationId xmlns:p14="http://schemas.microsoft.com/office/powerpoint/2010/main" val="2724683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A298BC4-0217-E42F-A052-ED5345E8A928}"/>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01A56D8A-2E10-866B-767C-3AB230DE92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E876F10D-89F3-B8CB-022F-586C6D13677A}"/>
              </a:ext>
            </a:extLst>
          </p:cNvPr>
          <p:cNvSpPr>
            <a:spLocks noGrp="1"/>
          </p:cNvSpPr>
          <p:nvPr>
            <p:ph type="dt" sz="half" idx="10"/>
          </p:nvPr>
        </p:nvSpPr>
        <p:spPr/>
        <p:txBody>
          <a:bodyPr/>
          <a:lstStyle/>
          <a:p>
            <a:fld id="{B5A89C6D-3910-4D47-A043-46073C866BE7}" type="datetimeFigureOut">
              <a:rPr lang="fi-FI" smtClean="0"/>
              <a:t>3.11.2023</a:t>
            </a:fld>
            <a:endParaRPr lang="fi-FI"/>
          </a:p>
        </p:txBody>
      </p:sp>
      <p:sp>
        <p:nvSpPr>
          <p:cNvPr id="5" name="Alatunnisteen paikkamerkki 4">
            <a:extLst>
              <a:ext uri="{FF2B5EF4-FFF2-40B4-BE49-F238E27FC236}">
                <a16:creationId xmlns:a16="http://schemas.microsoft.com/office/drawing/2014/main" id="{FBC196B3-0DA5-886C-E798-B75394FEAAD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53D3BCE-2726-CD0F-575F-B00B40069DA0}"/>
              </a:ext>
            </a:extLst>
          </p:cNvPr>
          <p:cNvSpPr>
            <a:spLocks noGrp="1"/>
          </p:cNvSpPr>
          <p:nvPr>
            <p:ph type="sldNum" sz="quarter" idx="12"/>
          </p:nvPr>
        </p:nvSpPr>
        <p:spPr/>
        <p:txBody>
          <a:bodyPr/>
          <a:lstStyle/>
          <a:p>
            <a:fld id="{34C99606-B271-4AA3-A7EC-FD10E8914DF4}" type="slidenum">
              <a:rPr lang="fi-FI" smtClean="0"/>
              <a:t>‹#›</a:t>
            </a:fld>
            <a:endParaRPr lang="fi-FI"/>
          </a:p>
        </p:txBody>
      </p:sp>
    </p:spTree>
    <p:extLst>
      <p:ext uri="{BB962C8B-B14F-4D97-AF65-F5344CB8AC3E}">
        <p14:creationId xmlns:p14="http://schemas.microsoft.com/office/powerpoint/2010/main" val="1322358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21E9BBF-9849-DF40-32A5-6B07F8CCD408}"/>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E46820E1-92D5-CFD2-7795-1C5D0B00649D}"/>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1D188D5-6354-A8E9-72BA-57DA4C5DD65C}"/>
              </a:ext>
            </a:extLst>
          </p:cNvPr>
          <p:cNvSpPr>
            <a:spLocks noGrp="1"/>
          </p:cNvSpPr>
          <p:nvPr>
            <p:ph type="dt" sz="half" idx="10"/>
          </p:nvPr>
        </p:nvSpPr>
        <p:spPr/>
        <p:txBody>
          <a:bodyPr/>
          <a:lstStyle/>
          <a:p>
            <a:fld id="{B5A89C6D-3910-4D47-A043-46073C866BE7}" type="datetimeFigureOut">
              <a:rPr lang="fi-FI" smtClean="0"/>
              <a:t>3.11.2023</a:t>
            </a:fld>
            <a:endParaRPr lang="fi-FI"/>
          </a:p>
        </p:txBody>
      </p:sp>
      <p:sp>
        <p:nvSpPr>
          <p:cNvPr id="5" name="Alatunnisteen paikkamerkki 4">
            <a:extLst>
              <a:ext uri="{FF2B5EF4-FFF2-40B4-BE49-F238E27FC236}">
                <a16:creationId xmlns:a16="http://schemas.microsoft.com/office/drawing/2014/main" id="{03E2D000-EFAF-F53C-DF7F-1C5D7D42D2C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5D0F8A0-0C1D-AEA6-60E6-649E41CCEBBE}"/>
              </a:ext>
            </a:extLst>
          </p:cNvPr>
          <p:cNvSpPr>
            <a:spLocks noGrp="1"/>
          </p:cNvSpPr>
          <p:nvPr>
            <p:ph type="sldNum" sz="quarter" idx="12"/>
          </p:nvPr>
        </p:nvSpPr>
        <p:spPr/>
        <p:txBody>
          <a:bodyPr/>
          <a:lstStyle/>
          <a:p>
            <a:fld id="{34C99606-B271-4AA3-A7EC-FD10E8914DF4}" type="slidenum">
              <a:rPr lang="fi-FI" smtClean="0"/>
              <a:t>‹#›</a:t>
            </a:fld>
            <a:endParaRPr lang="fi-FI"/>
          </a:p>
        </p:txBody>
      </p:sp>
    </p:spTree>
    <p:extLst>
      <p:ext uri="{BB962C8B-B14F-4D97-AF65-F5344CB8AC3E}">
        <p14:creationId xmlns:p14="http://schemas.microsoft.com/office/powerpoint/2010/main" val="1891969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19A009C-E195-2D13-DF56-B71817DE1B2B}"/>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0AB9D9E6-310D-C1C2-77C9-98915901C2E9}"/>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2607AB8-B03E-2B7F-096D-283B815EC436}"/>
              </a:ext>
            </a:extLst>
          </p:cNvPr>
          <p:cNvSpPr>
            <a:spLocks noGrp="1"/>
          </p:cNvSpPr>
          <p:nvPr>
            <p:ph type="dt" sz="half" idx="10"/>
          </p:nvPr>
        </p:nvSpPr>
        <p:spPr/>
        <p:txBody>
          <a:bodyPr/>
          <a:lstStyle/>
          <a:p>
            <a:fld id="{B5A89C6D-3910-4D47-A043-46073C866BE7}" type="datetimeFigureOut">
              <a:rPr lang="fi-FI" smtClean="0"/>
              <a:t>3.11.2023</a:t>
            </a:fld>
            <a:endParaRPr lang="fi-FI"/>
          </a:p>
        </p:txBody>
      </p:sp>
      <p:sp>
        <p:nvSpPr>
          <p:cNvPr id="5" name="Alatunnisteen paikkamerkki 4">
            <a:extLst>
              <a:ext uri="{FF2B5EF4-FFF2-40B4-BE49-F238E27FC236}">
                <a16:creationId xmlns:a16="http://schemas.microsoft.com/office/drawing/2014/main" id="{AD47A60A-98DC-3DCC-8450-05E09580312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BB0DF0F-E6C4-AA0C-A9FB-28AB9DF712E2}"/>
              </a:ext>
            </a:extLst>
          </p:cNvPr>
          <p:cNvSpPr>
            <a:spLocks noGrp="1"/>
          </p:cNvSpPr>
          <p:nvPr>
            <p:ph type="sldNum" sz="quarter" idx="12"/>
          </p:nvPr>
        </p:nvSpPr>
        <p:spPr/>
        <p:txBody>
          <a:bodyPr/>
          <a:lstStyle/>
          <a:p>
            <a:fld id="{34C99606-B271-4AA3-A7EC-FD10E8914DF4}" type="slidenum">
              <a:rPr lang="fi-FI" smtClean="0"/>
              <a:t>‹#›</a:t>
            </a:fld>
            <a:endParaRPr lang="fi-FI"/>
          </a:p>
        </p:txBody>
      </p:sp>
    </p:spTree>
    <p:extLst>
      <p:ext uri="{BB962C8B-B14F-4D97-AF65-F5344CB8AC3E}">
        <p14:creationId xmlns:p14="http://schemas.microsoft.com/office/powerpoint/2010/main" val="1116420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3CB74C-7574-EA64-B0A9-B1CAED826FEF}"/>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23F12A2-C711-9DF2-7B13-9DDE44564099}"/>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EDFA18C-AC50-B3EF-D199-2CAF8678AA7F}"/>
              </a:ext>
            </a:extLst>
          </p:cNvPr>
          <p:cNvSpPr>
            <a:spLocks noGrp="1"/>
          </p:cNvSpPr>
          <p:nvPr>
            <p:ph type="dt" sz="half" idx="10"/>
          </p:nvPr>
        </p:nvSpPr>
        <p:spPr/>
        <p:txBody>
          <a:bodyPr/>
          <a:lstStyle/>
          <a:p>
            <a:fld id="{B5A89C6D-3910-4D47-A043-46073C866BE7}" type="datetimeFigureOut">
              <a:rPr lang="fi-FI" smtClean="0"/>
              <a:t>3.11.2023</a:t>
            </a:fld>
            <a:endParaRPr lang="fi-FI"/>
          </a:p>
        </p:txBody>
      </p:sp>
      <p:sp>
        <p:nvSpPr>
          <p:cNvPr id="5" name="Alatunnisteen paikkamerkki 4">
            <a:extLst>
              <a:ext uri="{FF2B5EF4-FFF2-40B4-BE49-F238E27FC236}">
                <a16:creationId xmlns:a16="http://schemas.microsoft.com/office/drawing/2014/main" id="{65D71E42-49D1-2687-A50B-51407FDA48C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88DDBB4-5301-A72A-0933-9048133B643D}"/>
              </a:ext>
            </a:extLst>
          </p:cNvPr>
          <p:cNvSpPr>
            <a:spLocks noGrp="1"/>
          </p:cNvSpPr>
          <p:nvPr>
            <p:ph type="sldNum" sz="quarter" idx="12"/>
          </p:nvPr>
        </p:nvSpPr>
        <p:spPr/>
        <p:txBody>
          <a:bodyPr/>
          <a:lstStyle/>
          <a:p>
            <a:fld id="{34C99606-B271-4AA3-A7EC-FD10E8914DF4}" type="slidenum">
              <a:rPr lang="fi-FI" smtClean="0"/>
              <a:t>‹#›</a:t>
            </a:fld>
            <a:endParaRPr lang="fi-FI"/>
          </a:p>
        </p:txBody>
      </p:sp>
    </p:spTree>
    <p:extLst>
      <p:ext uri="{BB962C8B-B14F-4D97-AF65-F5344CB8AC3E}">
        <p14:creationId xmlns:p14="http://schemas.microsoft.com/office/powerpoint/2010/main" val="1512990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D851A6-9DAD-EAE2-7CFB-AFE31354329F}"/>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C1826470-8811-4AA9-2879-27676B325E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FCC09D4A-16BB-982F-DFE0-9FD65E0E831D}"/>
              </a:ext>
            </a:extLst>
          </p:cNvPr>
          <p:cNvSpPr>
            <a:spLocks noGrp="1"/>
          </p:cNvSpPr>
          <p:nvPr>
            <p:ph type="dt" sz="half" idx="10"/>
          </p:nvPr>
        </p:nvSpPr>
        <p:spPr/>
        <p:txBody>
          <a:bodyPr/>
          <a:lstStyle/>
          <a:p>
            <a:fld id="{B5A89C6D-3910-4D47-A043-46073C866BE7}" type="datetimeFigureOut">
              <a:rPr lang="fi-FI" smtClean="0"/>
              <a:t>3.11.2023</a:t>
            </a:fld>
            <a:endParaRPr lang="fi-FI"/>
          </a:p>
        </p:txBody>
      </p:sp>
      <p:sp>
        <p:nvSpPr>
          <p:cNvPr id="5" name="Alatunnisteen paikkamerkki 4">
            <a:extLst>
              <a:ext uri="{FF2B5EF4-FFF2-40B4-BE49-F238E27FC236}">
                <a16:creationId xmlns:a16="http://schemas.microsoft.com/office/drawing/2014/main" id="{2A37C2F7-0A57-03AA-2405-91B5B4792AA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C76D2FE-ED9A-16AE-7EA0-EF2CC37F2F10}"/>
              </a:ext>
            </a:extLst>
          </p:cNvPr>
          <p:cNvSpPr>
            <a:spLocks noGrp="1"/>
          </p:cNvSpPr>
          <p:nvPr>
            <p:ph type="sldNum" sz="quarter" idx="12"/>
          </p:nvPr>
        </p:nvSpPr>
        <p:spPr/>
        <p:txBody>
          <a:bodyPr/>
          <a:lstStyle/>
          <a:p>
            <a:fld id="{34C99606-B271-4AA3-A7EC-FD10E8914DF4}" type="slidenum">
              <a:rPr lang="fi-FI" smtClean="0"/>
              <a:t>‹#›</a:t>
            </a:fld>
            <a:endParaRPr lang="fi-FI"/>
          </a:p>
        </p:txBody>
      </p:sp>
    </p:spTree>
    <p:extLst>
      <p:ext uri="{BB962C8B-B14F-4D97-AF65-F5344CB8AC3E}">
        <p14:creationId xmlns:p14="http://schemas.microsoft.com/office/powerpoint/2010/main" val="1398620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459E603-B009-C894-BB51-BBADCD4E60A4}"/>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7FE93B9-3F70-4E0B-A7C7-1641718D5DDF}"/>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1CAB1665-7D9B-7988-0080-7164F4009568}"/>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93E740C8-3203-AB04-3981-3AAA85292CE1}"/>
              </a:ext>
            </a:extLst>
          </p:cNvPr>
          <p:cNvSpPr>
            <a:spLocks noGrp="1"/>
          </p:cNvSpPr>
          <p:nvPr>
            <p:ph type="dt" sz="half" idx="10"/>
          </p:nvPr>
        </p:nvSpPr>
        <p:spPr/>
        <p:txBody>
          <a:bodyPr/>
          <a:lstStyle/>
          <a:p>
            <a:fld id="{B5A89C6D-3910-4D47-A043-46073C866BE7}" type="datetimeFigureOut">
              <a:rPr lang="fi-FI" smtClean="0"/>
              <a:t>3.11.2023</a:t>
            </a:fld>
            <a:endParaRPr lang="fi-FI"/>
          </a:p>
        </p:txBody>
      </p:sp>
      <p:sp>
        <p:nvSpPr>
          <p:cNvPr id="6" name="Alatunnisteen paikkamerkki 5">
            <a:extLst>
              <a:ext uri="{FF2B5EF4-FFF2-40B4-BE49-F238E27FC236}">
                <a16:creationId xmlns:a16="http://schemas.microsoft.com/office/drawing/2014/main" id="{BF61406B-781A-DA99-276B-D34963B2F28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D5126148-9670-50E8-4CB7-EB08F01F8275}"/>
              </a:ext>
            </a:extLst>
          </p:cNvPr>
          <p:cNvSpPr>
            <a:spLocks noGrp="1"/>
          </p:cNvSpPr>
          <p:nvPr>
            <p:ph type="sldNum" sz="quarter" idx="12"/>
          </p:nvPr>
        </p:nvSpPr>
        <p:spPr/>
        <p:txBody>
          <a:bodyPr/>
          <a:lstStyle/>
          <a:p>
            <a:fld id="{34C99606-B271-4AA3-A7EC-FD10E8914DF4}" type="slidenum">
              <a:rPr lang="fi-FI" smtClean="0"/>
              <a:t>‹#›</a:t>
            </a:fld>
            <a:endParaRPr lang="fi-FI"/>
          </a:p>
        </p:txBody>
      </p:sp>
    </p:spTree>
    <p:extLst>
      <p:ext uri="{BB962C8B-B14F-4D97-AF65-F5344CB8AC3E}">
        <p14:creationId xmlns:p14="http://schemas.microsoft.com/office/powerpoint/2010/main" val="1309106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1D9023E-250A-037A-4EC0-0201F7F64960}"/>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C4C0F9C3-AA8C-9167-FD99-0CC3A8C703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BF8C44B4-5E4B-6180-0A45-A20BCAE9DBCB}"/>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B2EE5593-DA9C-A68B-CBC1-ABA3A74F4B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D5A6D098-58E2-0E7D-7864-2CB75027E44A}"/>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B9DCB8B8-A6A3-AEF9-ECEC-0DCAAF0FF5CB}"/>
              </a:ext>
            </a:extLst>
          </p:cNvPr>
          <p:cNvSpPr>
            <a:spLocks noGrp="1"/>
          </p:cNvSpPr>
          <p:nvPr>
            <p:ph type="dt" sz="half" idx="10"/>
          </p:nvPr>
        </p:nvSpPr>
        <p:spPr/>
        <p:txBody>
          <a:bodyPr/>
          <a:lstStyle/>
          <a:p>
            <a:fld id="{B5A89C6D-3910-4D47-A043-46073C866BE7}" type="datetimeFigureOut">
              <a:rPr lang="fi-FI" smtClean="0"/>
              <a:t>3.11.2023</a:t>
            </a:fld>
            <a:endParaRPr lang="fi-FI"/>
          </a:p>
        </p:txBody>
      </p:sp>
      <p:sp>
        <p:nvSpPr>
          <p:cNvPr id="8" name="Alatunnisteen paikkamerkki 7">
            <a:extLst>
              <a:ext uri="{FF2B5EF4-FFF2-40B4-BE49-F238E27FC236}">
                <a16:creationId xmlns:a16="http://schemas.microsoft.com/office/drawing/2014/main" id="{E7D9CDDD-6781-88EB-4AEB-0616D1EC7E09}"/>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1CCC888B-FB71-CBC0-4AAB-3E70AB3A6F19}"/>
              </a:ext>
            </a:extLst>
          </p:cNvPr>
          <p:cNvSpPr>
            <a:spLocks noGrp="1"/>
          </p:cNvSpPr>
          <p:nvPr>
            <p:ph type="sldNum" sz="quarter" idx="12"/>
          </p:nvPr>
        </p:nvSpPr>
        <p:spPr/>
        <p:txBody>
          <a:bodyPr/>
          <a:lstStyle/>
          <a:p>
            <a:fld id="{34C99606-B271-4AA3-A7EC-FD10E8914DF4}" type="slidenum">
              <a:rPr lang="fi-FI" smtClean="0"/>
              <a:t>‹#›</a:t>
            </a:fld>
            <a:endParaRPr lang="fi-FI"/>
          </a:p>
        </p:txBody>
      </p:sp>
    </p:spTree>
    <p:extLst>
      <p:ext uri="{BB962C8B-B14F-4D97-AF65-F5344CB8AC3E}">
        <p14:creationId xmlns:p14="http://schemas.microsoft.com/office/powerpoint/2010/main" val="4115509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6ABA27-82D2-650E-68A7-BACC53975DEA}"/>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61F62EDA-ECDC-CF87-F999-1A2AC6CF246C}"/>
              </a:ext>
            </a:extLst>
          </p:cNvPr>
          <p:cNvSpPr>
            <a:spLocks noGrp="1"/>
          </p:cNvSpPr>
          <p:nvPr>
            <p:ph type="dt" sz="half" idx="10"/>
          </p:nvPr>
        </p:nvSpPr>
        <p:spPr/>
        <p:txBody>
          <a:bodyPr/>
          <a:lstStyle/>
          <a:p>
            <a:fld id="{B5A89C6D-3910-4D47-A043-46073C866BE7}" type="datetimeFigureOut">
              <a:rPr lang="fi-FI" smtClean="0"/>
              <a:t>3.11.2023</a:t>
            </a:fld>
            <a:endParaRPr lang="fi-FI"/>
          </a:p>
        </p:txBody>
      </p:sp>
      <p:sp>
        <p:nvSpPr>
          <p:cNvPr id="4" name="Alatunnisteen paikkamerkki 3">
            <a:extLst>
              <a:ext uri="{FF2B5EF4-FFF2-40B4-BE49-F238E27FC236}">
                <a16:creationId xmlns:a16="http://schemas.microsoft.com/office/drawing/2014/main" id="{0D69F9E4-C819-B25E-8704-CA9823531577}"/>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C64B73BD-396E-3BC7-6234-3720AD9AB260}"/>
              </a:ext>
            </a:extLst>
          </p:cNvPr>
          <p:cNvSpPr>
            <a:spLocks noGrp="1"/>
          </p:cNvSpPr>
          <p:nvPr>
            <p:ph type="sldNum" sz="quarter" idx="12"/>
          </p:nvPr>
        </p:nvSpPr>
        <p:spPr/>
        <p:txBody>
          <a:bodyPr/>
          <a:lstStyle/>
          <a:p>
            <a:fld id="{34C99606-B271-4AA3-A7EC-FD10E8914DF4}" type="slidenum">
              <a:rPr lang="fi-FI" smtClean="0"/>
              <a:t>‹#›</a:t>
            </a:fld>
            <a:endParaRPr lang="fi-FI"/>
          </a:p>
        </p:txBody>
      </p:sp>
    </p:spTree>
    <p:extLst>
      <p:ext uri="{BB962C8B-B14F-4D97-AF65-F5344CB8AC3E}">
        <p14:creationId xmlns:p14="http://schemas.microsoft.com/office/powerpoint/2010/main" val="1947631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6F269B29-E4E2-8506-A0AE-FF7FEE80F91E}"/>
              </a:ext>
            </a:extLst>
          </p:cNvPr>
          <p:cNvSpPr>
            <a:spLocks noGrp="1"/>
          </p:cNvSpPr>
          <p:nvPr>
            <p:ph type="dt" sz="half" idx="10"/>
          </p:nvPr>
        </p:nvSpPr>
        <p:spPr/>
        <p:txBody>
          <a:bodyPr/>
          <a:lstStyle/>
          <a:p>
            <a:fld id="{B5A89C6D-3910-4D47-A043-46073C866BE7}" type="datetimeFigureOut">
              <a:rPr lang="fi-FI" smtClean="0"/>
              <a:t>3.11.2023</a:t>
            </a:fld>
            <a:endParaRPr lang="fi-FI"/>
          </a:p>
        </p:txBody>
      </p:sp>
      <p:sp>
        <p:nvSpPr>
          <p:cNvPr id="3" name="Alatunnisteen paikkamerkki 2">
            <a:extLst>
              <a:ext uri="{FF2B5EF4-FFF2-40B4-BE49-F238E27FC236}">
                <a16:creationId xmlns:a16="http://schemas.microsoft.com/office/drawing/2014/main" id="{1C5D8D7E-A5EC-F966-877C-7145512CD17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63FF28D3-0913-EB87-4506-F774C8692046}"/>
              </a:ext>
            </a:extLst>
          </p:cNvPr>
          <p:cNvSpPr>
            <a:spLocks noGrp="1"/>
          </p:cNvSpPr>
          <p:nvPr>
            <p:ph type="sldNum" sz="quarter" idx="12"/>
          </p:nvPr>
        </p:nvSpPr>
        <p:spPr/>
        <p:txBody>
          <a:bodyPr/>
          <a:lstStyle/>
          <a:p>
            <a:fld id="{34C99606-B271-4AA3-A7EC-FD10E8914DF4}" type="slidenum">
              <a:rPr lang="fi-FI" smtClean="0"/>
              <a:t>‹#›</a:t>
            </a:fld>
            <a:endParaRPr lang="fi-FI"/>
          </a:p>
        </p:txBody>
      </p:sp>
    </p:spTree>
    <p:extLst>
      <p:ext uri="{BB962C8B-B14F-4D97-AF65-F5344CB8AC3E}">
        <p14:creationId xmlns:p14="http://schemas.microsoft.com/office/powerpoint/2010/main" val="41599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9B0EDF9-66FB-FE12-A23A-DD48CA64F728}"/>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FD50513C-1AAF-F477-FE79-7B308B329C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EB76A421-850C-089D-C33C-8E68ABDDA6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602791BF-497A-21DE-D72C-9EF67BDC20F3}"/>
              </a:ext>
            </a:extLst>
          </p:cNvPr>
          <p:cNvSpPr>
            <a:spLocks noGrp="1"/>
          </p:cNvSpPr>
          <p:nvPr>
            <p:ph type="dt" sz="half" idx="10"/>
          </p:nvPr>
        </p:nvSpPr>
        <p:spPr/>
        <p:txBody>
          <a:bodyPr/>
          <a:lstStyle/>
          <a:p>
            <a:fld id="{B5A89C6D-3910-4D47-A043-46073C866BE7}" type="datetimeFigureOut">
              <a:rPr lang="fi-FI" smtClean="0"/>
              <a:t>3.11.2023</a:t>
            </a:fld>
            <a:endParaRPr lang="fi-FI"/>
          </a:p>
        </p:txBody>
      </p:sp>
      <p:sp>
        <p:nvSpPr>
          <p:cNvPr id="6" name="Alatunnisteen paikkamerkki 5">
            <a:extLst>
              <a:ext uri="{FF2B5EF4-FFF2-40B4-BE49-F238E27FC236}">
                <a16:creationId xmlns:a16="http://schemas.microsoft.com/office/drawing/2014/main" id="{9AA887C5-0057-1CC1-BD99-34CAB2F1010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507C3978-C38C-492F-B1EB-B57791C21429}"/>
              </a:ext>
            </a:extLst>
          </p:cNvPr>
          <p:cNvSpPr>
            <a:spLocks noGrp="1"/>
          </p:cNvSpPr>
          <p:nvPr>
            <p:ph type="sldNum" sz="quarter" idx="12"/>
          </p:nvPr>
        </p:nvSpPr>
        <p:spPr/>
        <p:txBody>
          <a:bodyPr/>
          <a:lstStyle/>
          <a:p>
            <a:fld id="{34C99606-B271-4AA3-A7EC-FD10E8914DF4}" type="slidenum">
              <a:rPr lang="fi-FI" smtClean="0"/>
              <a:t>‹#›</a:t>
            </a:fld>
            <a:endParaRPr lang="fi-FI"/>
          </a:p>
        </p:txBody>
      </p:sp>
    </p:spTree>
    <p:extLst>
      <p:ext uri="{BB962C8B-B14F-4D97-AF65-F5344CB8AC3E}">
        <p14:creationId xmlns:p14="http://schemas.microsoft.com/office/powerpoint/2010/main" val="632813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A00A0DC-7487-4D8D-917F-0B17FFC61ECD}"/>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85D6CA52-CB26-DE92-78C7-D217A9F206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E0B24E84-DEC4-08D0-E3A3-BAA534319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A43BC58E-374B-F168-9F95-57815944E066}"/>
              </a:ext>
            </a:extLst>
          </p:cNvPr>
          <p:cNvSpPr>
            <a:spLocks noGrp="1"/>
          </p:cNvSpPr>
          <p:nvPr>
            <p:ph type="dt" sz="half" idx="10"/>
          </p:nvPr>
        </p:nvSpPr>
        <p:spPr/>
        <p:txBody>
          <a:bodyPr/>
          <a:lstStyle/>
          <a:p>
            <a:fld id="{B5A89C6D-3910-4D47-A043-46073C866BE7}" type="datetimeFigureOut">
              <a:rPr lang="fi-FI" smtClean="0"/>
              <a:t>3.11.2023</a:t>
            </a:fld>
            <a:endParaRPr lang="fi-FI"/>
          </a:p>
        </p:txBody>
      </p:sp>
      <p:sp>
        <p:nvSpPr>
          <p:cNvPr id="6" name="Alatunnisteen paikkamerkki 5">
            <a:extLst>
              <a:ext uri="{FF2B5EF4-FFF2-40B4-BE49-F238E27FC236}">
                <a16:creationId xmlns:a16="http://schemas.microsoft.com/office/drawing/2014/main" id="{5D7026D5-9480-63D2-B1D5-F3535988C050}"/>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36C629D-1224-EE4E-92D4-DC4D1FC13BB2}"/>
              </a:ext>
            </a:extLst>
          </p:cNvPr>
          <p:cNvSpPr>
            <a:spLocks noGrp="1"/>
          </p:cNvSpPr>
          <p:nvPr>
            <p:ph type="sldNum" sz="quarter" idx="12"/>
          </p:nvPr>
        </p:nvSpPr>
        <p:spPr/>
        <p:txBody>
          <a:bodyPr/>
          <a:lstStyle/>
          <a:p>
            <a:fld id="{34C99606-B271-4AA3-A7EC-FD10E8914DF4}" type="slidenum">
              <a:rPr lang="fi-FI" smtClean="0"/>
              <a:t>‹#›</a:t>
            </a:fld>
            <a:endParaRPr lang="fi-FI"/>
          </a:p>
        </p:txBody>
      </p:sp>
    </p:spTree>
    <p:extLst>
      <p:ext uri="{BB962C8B-B14F-4D97-AF65-F5344CB8AC3E}">
        <p14:creationId xmlns:p14="http://schemas.microsoft.com/office/powerpoint/2010/main" val="3172219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C030F595-6F27-1C0A-FD30-8DEAC5D7F4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D8128902-6C73-73EE-7A3A-E34FC3D0C5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42BB582-C28C-52B9-6C84-A4AA9578AB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89C6D-3910-4D47-A043-46073C866BE7}" type="datetimeFigureOut">
              <a:rPr lang="fi-FI" smtClean="0"/>
              <a:t>3.11.2023</a:t>
            </a:fld>
            <a:endParaRPr lang="fi-FI"/>
          </a:p>
        </p:txBody>
      </p:sp>
      <p:sp>
        <p:nvSpPr>
          <p:cNvPr id="5" name="Alatunnisteen paikkamerkki 4">
            <a:extLst>
              <a:ext uri="{FF2B5EF4-FFF2-40B4-BE49-F238E27FC236}">
                <a16:creationId xmlns:a16="http://schemas.microsoft.com/office/drawing/2014/main" id="{F1A99453-5BA9-41EF-E0B0-76376E6D36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D3664231-D3A4-04F0-0361-8BD9588C8D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C99606-B271-4AA3-A7EC-FD10E8914DF4}" type="slidenum">
              <a:rPr lang="fi-FI" smtClean="0"/>
              <a:t>‹#›</a:t>
            </a:fld>
            <a:endParaRPr lang="fi-FI"/>
          </a:p>
        </p:txBody>
      </p:sp>
    </p:spTree>
    <p:extLst>
      <p:ext uri="{BB962C8B-B14F-4D97-AF65-F5344CB8AC3E}">
        <p14:creationId xmlns:p14="http://schemas.microsoft.com/office/powerpoint/2010/main" val="466331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aija.laine@hel.fi"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avoinhallinto.fi/tekoalyn-eettinen-ohjeistu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3F6E97F-8B5E-F2F7-7910-9CBA8F51AAE0}"/>
              </a:ext>
            </a:extLst>
          </p:cNvPr>
          <p:cNvSpPr>
            <a:spLocks noGrp="1"/>
          </p:cNvSpPr>
          <p:nvPr>
            <p:ph type="ctrTitle"/>
          </p:nvPr>
        </p:nvSpPr>
        <p:spPr>
          <a:xfrm>
            <a:off x="4654296" y="640080"/>
            <a:ext cx="6894576" cy="3566160"/>
          </a:xfrm>
        </p:spPr>
        <p:txBody>
          <a:bodyPr anchor="b">
            <a:normAutofit/>
          </a:bodyPr>
          <a:lstStyle/>
          <a:p>
            <a:pPr algn="l"/>
            <a:r>
              <a:rPr lang="fi-FI" sz="6600"/>
              <a:t>Tekoäly ja työelämä</a:t>
            </a:r>
          </a:p>
        </p:txBody>
      </p:sp>
      <p:sp>
        <p:nvSpPr>
          <p:cNvPr id="3" name="Alaotsikko 2">
            <a:extLst>
              <a:ext uri="{FF2B5EF4-FFF2-40B4-BE49-F238E27FC236}">
                <a16:creationId xmlns:a16="http://schemas.microsoft.com/office/drawing/2014/main" id="{7C2CB7D7-B43E-56C1-B392-8688E5A0CD0E}"/>
              </a:ext>
            </a:extLst>
          </p:cNvPr>
          <p:cNvSpPr>
            <a:spLocks noGrp="1"/>
          </p:cNvSpPr>
          <p:nvPr>
            <p:ph type="subTitle" idx="1"/>
          </p:nvPr>
        </p:nvSpPr>
        <p:spPr>
          <a:xfrm>
            <a:off x="4654296" y="4636008"/>
            <a:ext cx="6894576" cy="1572768"/>
          </a:xfrm>
        </p:spPr>
        <p:txBody>
          <a:bodyPr>
            <a:normAutofit fontScale="92500" lnSpcReduction="20000"/>
          </a:bodyPr>
          <a:lstStyle/>
          <a:p>
            <a:pPr algn="l"/>
            <a:r>
              <a:rPr lang="fi-FI" sz="1300" dirty="0"/>
              <a:t>YKN Hämeenlinna 9.11.2023</a:t>
            </a:r>
          </a:p>
          <a:p>
            <a:pPr algn="l"/>
            <a:r>
              <a:rPr lang="fi-FI" sz="1300" dirty="0"/>
              <a:t>Aija Laine</a:t>
            </a:r>
          </a:p>
          <a:p>
            <a:pPr algn="l"/>
            <a:r>
              <a:rPr lang="fi-FI" sz="1300" dirty="0">
                <a:hlinkClick r:id="rId2"/>
              </a:rPr>
              <a:t>aija.laine@hel.fi</a:t>
            </a:r>
            <a:endParaRPr lang="fi-FI" sz="1300" dirty="0"/>
          </a:p>
          <a:p>
            <a:pPr algn="l"/>
            <a:r>
              <a:rPr lang="fi-FI" sz="1300" dirty="0"/>
              <a:t>0406503238</a:t>
            </a:r>
          </a:p>
          <a:p>
            <a:pPr algn="l"/>
            <a:r>
              <a:rPr lang="fi-FI" sz="1300" dirty="0"/>
              <a:t>Valtakunnalliset kehittämispalvelut </a:t>
            </a:r>
          </a:p>
          <a:p>
            <a:pPr algn="l"/>
            <a:r>
              <a:rPr lang="fi-FI" sz="1300" dirty="0"/>
              <a:t>Helsingin kaupunginkirjasto</a:t>
            </a:r>
          </a:p>
        </p:txBody>
      </p:sp>
      <p:pic>
        <p:nvPicPr>
          <p:cNvPr id="5" name="Picture 4">
            <a:extLst>
              <a:ext uri="{FF2B5EF4-FFF2-40B4-BE49-F238E27FC236}">
                <a16:creationId xmlns:a16="http://schemas.microsoft.com/office/drawing/2014/main" id="{10338016-58FA-EDD0-2C88-213EC03B20DC}"/>
              </a:ext>
            </a:extLst>
          </p:cNvPr>
          <p:cNvPicPr>
            <a:picLocks noChangeAspect="1"/>
          </p:cNvPicPr>
          <p:nvPr/>
        </p:nvPicPr>
        <p:blipFill rotWithShape="1">
          <a:blip r:embed="rId3"/>
          <a:srcRect l="27426" r="33600" b="-1"/>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11" name="sketchy line">
            <a:extLst>
              <a:ext uri="{FF2B5EF4-FFF2-40B4-BE49-F238E27FC236}">
                <a16:creationId xmlns:a16="http://schemas.microsoft.com/office/drawing/2014/main" id="{82580482-BA80-420A-8A05-C58E97F2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409267"/>
            <a:ext cx="4242816" cy="18288"/>
          </a:xfrm>
          <a:custGeom>
            <a:avLst/>
            <a:gdLst>
              <a:gd name="connsiteX0" fmla="*/ 0 w 4242816"/>
              <a:gd name="connsiteY0" fmla="*/ 0 h 18288"/>
              <a:gd name="connsiteX1" fmla="*/ 690973 w 4242816"/>
              <a:gd name="connsiteY1" fmla="*/ 0 h 18288"/>
              <a:gd name="connsiteX2" fmla="*/ 1212233 w 4242816"/>
              <a:gd name="connsiteY2" fmla="*/ 0 h 18288"/>
              <a:gd name="connsiteX3" fmla="*/ 1860778 w 4242816"/>
              <a:gd name="connsiteY3" fmla="*/ 0 h 18288"/>
              <a:gd name="connsiteX4" fmla="*/ 2424466 w 4242816"/>
              <a:gd name="connsiteY4" fmla="*/ 0 h 18288"/>
              <a:gd name="connsiteX5" fmla="*/ 3115439 w 4242816"/>
              <a:gd name="connsiteY5" fmla="*/ 0 h 18288"/>
              <a:gd name="connsiteX6" fmla="*/ 3636699 w 4242816"/>
              <a:gd name="connsiteY6" fmla="*/ 0 h 18288"/>
              <a:gd name="connsiteX7" fmla="*/ 4242816 w 4242816"/>
              <a:gd name="connsiteY7" fmla="*/ 0 h 18288"/>
              <a:gd name="connsiteX8" fmla="*/ 4242816 w 4242816"/>
              <a:gd name="connsiteY8" fmla="*/ 18288 h 18288"/>
              <a:gd name="connsiteX9" fmla="*/ 3636699 w 4242816"/>
              <a:gd name="connsiteY9" fmla="*/ 18288 h 18288"/>
              <a:gd name="connsiteX10" fmla="*/ 3030583 w 4242816"/>
              <a:gd name="connsiteY10" fmla="*/ 18288 h 18288"/>
              <a:gd name="connsiteX11" fmla="*/ 2466894 w 4242816"/>
              <a:gd name="connsiteY11" fmla="*/ 18288 h 18288"/>
              <a:gd name="connsiteX12" fmla="*/ 1988062 w 4242816"/>
              <a:gd name="connsiteY12" fmla="*/ 18288 h 18288"/>
              <a:gd name="connsiteX13" fmla="*/ 1466802 w 4242816"/>
              <a:gd name="connsiteY13" fmla="*/ 18288 h 18288"/>
              <a:gd name="connsiteX14" fmla="*/ 860686 w 4242816"/>
              <a:gd name="connsiteY14" fmla="*/ 18288 h 18288"/>
              <a:gd name="connsiteX15" fmla="*/ 0 w 4242816"/>
              <a:gd name="connsiteY15" fmla="*/ 18288 h 18288"/>
              <a:gd name="connsiteX16" fmla="*/ 0 w 4242816"/>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816" h="18288" fill="none" extrusionOk="0">
                <a:moveTo>
                  <a:pt x="0" y="0"/>
                </a:moveTo>
                <a:cubicBezTo>
                  <a:pt x="249934" y="1471"/>
                  <a:pt x="379877" y="-29444"/>
                  <a:pt x="690973" y="0"/>
                </a:cubicBezTo>
                <a:cubicBezTo>
                  <a:pt x="1002069" y="29444"/>
                  <a:pt x="1021583" y="17501"/>
                  <a:pt x="1212233" y="0"/>
                </a:cubicBezTo>
                <a:cubicBezTo>
                  <a:pt x="1402883" y="-17501"/>
                  <a:pt x="1678760" y="5386"/>
                  <a:pt x="1860778" y="0"/>
                </a:cubicBezTo>
                <a:cubicBezTo>
                  <a:pt x="2042796" y="-5386"/>
                  <a:pt x="2245608" y="-22401"/>
                  <a:pt x="2424466" y="0"/>
                </a:cubicBezTo>
                <a:cubicBezTo>
                  <a:pt x="2603324" y="22401"/>
                  <a:pt x="2890020" y="33806"/>
                  <a:pt x="3115439" y="0"/>
                </a:cubicBezTo>
                <a:cubicBezTo>
                  <a:pt x="3340858" y="-33806"/>
                  <a:pt x="3428300" y="18628"/>
                  <a:pt x="3636699" y="0"/>
                </a:cubicBezTo>
                <a:cubicBezTo>
                  <a:pt x="3845098" y="-18628"/>
                  <a:pt x="4108824" y="5541"/>
                  <a:pt x="4242816" y="0"/>
                </a:cubicBezTo>
                <a:cubicBezTo>
                  <a:pt x="4242066" y="4160"/>
                  <a:pt x="4243125" y="10356"/>
                  <a:pt x="4242816" y="18288"/>
                </a:cubicBezTo>
                <a:cubicBezTo>
                  <a:pt x="4113424" y="32735"/>
                  <a:pt x="3768327" y="47567"/>
                  <a:pt x="3636699" y="18288"/>
                </a:cubicBezTo>
                <a:cubicBezTo>
                  <a:pt x="3505071" y="-10991"/>
                  <a:pt x="3294208" y="-4990"/>
                  <a:pt x="3030583" y="18288"/>
                </a:cubicBezTo>
                <a:cubicBezTo>
                  <a:pt x="2766958" y="41566"/>
                  <a:pt x="2649277" y="20974"/>
                  <a:pt x="2466894" y="18288"/>
                </a:cubicBezTo>
                <a:cubicBezTo>
                  <a:pt x="2284511" y="15602"/>
                  <a:pt x="2151277" y="1154"/>
                  <a:pt x="1988062" y="18288"/>
                </a:cubicBezTo>
                <a:cubicBezTo>
                  <a:pt x="1824847" y="35422"/>
                  <a:pt x="1691359" y="9265"/>
                  <a:pt x="1466802" y="18288"/>
                </a:cubicBezTo>
                <a:cubicBezTo>
                  <a:pt x="1242245" y="27311"/>
                  <a:pt x="1006161" y="36605"/>
                  <a:pt x="860686" y="18288"/>
                </a:cubicBezTo>
                <a:cubicBezTo>
                  <a:pt x="715211" y="-29"/>
                  <a:pt x="242774" y="46538"/>
                  <a:pt x="0" y="18288"/>
                </a:cubicBezTo>
                <a:cubicBezTo>
                  <a:pt x="-146" y="11482"/>
                  <a:pt x="-422" y="5192"/>
                  <a:pt x="0" y="0"/>
                </a:cubicBezTo>
                <a:close/>
              </a:path>
              <a:path w="4242816" h="18288" stroke="0" extrusionOk="0">
                <a:moveTo>
                  <a:pt x="0" y="0"/>
                </a:moveTo>
                <a:cubicBezTo>
                  <a:pt x="259751" y="-14018"/>
                  <a:pt x="356632" y="-15007"/>
                  <a:pt x="521260" y="0"/>
                </a:cubicBezTo>
                <a:cubicBezTo>
                  <a:pt x="685888" y="15007"/>
                  <a:pt x="885786" y="5167"/>
                  <a:pt x="1212233" y="0"/>
                </a:cubicBezTo>
                <a:cubicBezTo>
                  <a:pt x="1538680" y="-5167"/>
                  <a:pt x="1458849" y="7951"/>
                  <a:pt x="1691065" y="0"/>
                </a:cubicBezTo>
                <a:cubicBezTo>
                  <a:pt x="1923281" y="-7951"/>
                  <a:pt x="1985780" y="-16303"/>
                  <a:pt x="2169897" y="0"/>
                </a:cubicBezTo>
                <a:cubicBezTo>
                  <a:pt x="2354014" y="16303"/>
                  <a:pt x="2633054" y="-2739"/>
                  <a:pt x="2776014" y="0"/>
                </a:cubicBezTo>
                <a:cubicBezTo>
                  <a:pt x="2918974" y="2739"/>
                  <a:pt x="3112688" y="-15682"/>
                  <a:pt x="3339702" y="0"/>
                </a:cubicBezTo>
                <a:cubicBezTo>
                  <a:pt x="3566716" y="15682"/>
                  <a:pt x="4015278" y="-28467"/>
                  <a:pt x="4242816" y="0"/>
                </a:cubicBezTo>
                <a:cubicBezTo>
                  <a:pt x="4243501" y="7633"/>
                  <a:pt x="4242294" y="10002"/>
                  <a:pt x="4242816" y="18288"/>
                </a:cubicBezTo>
                <a:cubicBezTo>
                  <a:pt x="3924964" y="16283"/>
                  <a:pt x="3746362" y="-1805"/>
                  <a:pt x="3551843" y="18288"/>
                </a:cubicBezTo>
                <a:cubicBezTo>
                  <a:pt x="3357324" y="38381"/>
                  <a:pt x="3126422" y="47156"/>
                  <a:pt x="2860870" y="18288"/>
                </a:cubicBezTo>
                <a:cubicBezTo>
                  <a:pt x="2595318" y="-10580"/>
                  <a:pt x="2572437" y="11441"/>
                  <a:pt x="2297182" y="18288"/>
                </a:cubicBezTo>
                <a:cubicBezTo>
                  <a:pt x="2021927" y="25135"/>
                  <a:pt x="1916908" y="33601"/>
                  <a:pt x="1733493" y="18288"/>
                </a:cubicBezTo>
                <a:cubicBezTo>
                  <a:pt x="1550078" y="2975"/>
                  <a:pt x="1412440" y="27896"/>
                  <a:pt x="1212233" y="18288"/>
                </a:cubicBezTo>
                <a:cubicBezTo>
                  <a:pt x="1012026" y="8680"/>
                  <a:pt x="914386" y="13859"/>
                  <a:pt x="648545" y="18288"/>
                </a:cubicBezTo>
                <a:cubicBezTo>
                  <a:pt x="382704" y="22717"/>
                  <a:pt x="233522" y="39342"/>
                  <a:pt x="0" y="18288"/>
                </a:cubicBezTo>
                <a:cubicBezTo>
                  <a:pt x="-772" y="13661"/>
                  <a:pt x="-839" y="849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6839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E69B2DA-CD16-15F3-99DE-763422E20ABF}"/>
              </a:ext>
            </a:extLst>
          </p:cNvPr>
          <p:cNvSpPr>
            <a:spLocks noGrp="1"/>
          </p:cNvSpPr>
          <p:nvPr>
            <p:ph type="title"/>
          </p:nvPr>
        </p:nvSpPr>
        <p:spPr>
          <a:xfrm>
            <a:off x="640080" y="325369"/>
            <a:ext cx="4368602" cy="1956841"/>
          </a:xfrm>
        </p:spPr>
        <p:txBody>
          <a:bodyPr anchor="b">
            <a:normAutofit/>
          </a:bodyPr>
          <a:lstStyle/>
          <a:p>
            <a:br>
              <a:rPr lang="fi-FI" sz="5400">
                <a:effectLst/>
                <a:latin typeface="Calibri" panose="020F0502020204030204" pitchFamily="34" charset="0"/>
              </a:rPr>
            </a:br>
            <a:endParaRPr lang="fi-FI" sz="5400"/>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2AF63142-432A-FFD5-040F-9823C37782A9}"/>
              </a:ext>
            </a:extLst>
          </p:cNvPr>
          <p:cNvSpPr>
            <a:spLocks noGrp="1"/>
          </p:cNvSpPr>
          <p:nvPr>
            <p:ph idx="1"/>
          </p:nvPr>
        </p:nvSpPr>
        <p:spPr>
          <a:xfrm>
            <a:off x="640080" y="2872899"/>
            <a:ext cx="4243589" cy="3320668"/>
          </a:xfrm>
        </p:spPr>
        <p:txBody>
          <a:bodyPr>
            <a:normAutofit/>
          </a:bodyPr>
          <a:lstStyle/>
          <a:p>
            <a:r>
              <a:rPr lang="fi-FI" sz="2200">
                <a:effectLst/>
                <a:latin typeface="Calibri" panose="020F0502020204030204" pitchFamily="34" charset="0"/>
              </a:rPr>
              <a:t> Kiitos!</a:t>
            </a:r>
            <a:endParaRPr lang="fi-FI" sz="2200"/>
          </a:p>
        </p:txBody>
      </p:sp>
      <p:pic>
        <p:nvPicPr>
          <p:cNvPr id="5" name="Picture 4" descr="Taulukko ja placemats">
            <a:extLst>
              <a:ext uri="{FF2B5EF4-FFF2-40B4-BE49-F238E27FC236}">
                <a16:creationId xmlns:a16="http://schemas.microsoft.com/office/drawing/2014/main" id="{10EF83D2-7DD9-0EF9-5D9B-39A937066768}"/>
              </a:ext>
            </a:extLst>
          </p:cNvPr>
          <p:cNvPicPr>
            <a:picLocks noChangeAspect="1"/>
          </p:cNvPicPr>
          <p:nvPr/>
        </p:nvPicPr>
        <p:blipFill rotWithShape="1">
          <a:blip r:embed="rId2"/>
          <a:srcRect l="16083" r="1696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0573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A9D9B61-5219-C1CC-2F82-F30023B9D790}"/>
              </a:ext>
            </a:extLst>
          </p:cNvPr>
          <p:cNvSpPr>
            <a:spLocks noGrp="1"/>
          </p:cNvSpPr>
          <p:nvPr>
            <p:ph type="title"/>
          </p:nvPr>
        </p:nvSpPr>
        <p:spPr>
          <a:xfrm>
            <a:off x="4553734" y="548465"/>
            <a:ext cx="6523842" cy="785036"/>
          </a:xfrm>
        </p:spPr>
        <p:txBody>
          <a:bodyPr anchor="b">
            <a:normAutofit/>
          </a:bodyPr>
          <a:lstStyle/>
          <a:p>
            <a:r>
              <a:rPr lang="fi-FI" sz="4000" dirty="0"/>
              <a:t>Tekoäly osana työtä </a:t>
            </a:r>
          </a:p>
        </p:txBody>
      </p:sp>
      <p:pic>
        <p:nvPicPr>
          <p:cNvPr id="5" name="Picture 4" descr="Digital financial graph">
            <a:extLst>
              <a:ext uri="{FF2B5EF4-FFF2-40B4-BE49-F238E27FC236}">
                <a16:creationId xmlns:a16="http://schemas.microsoft.com/office/drawing/2014/main" id="{6AC50A76-D3CA-007F-A59A-BD920960B2F3}"/>
              </a:ext>
            </a:extLst>
          </p:cNvPr>
          <p:cNvPicPr>
            <a:picLocks noChangeAspect="1"/>
          </p:cNvPicPr>
          <p:nvPr/>
        </p:nvPicPr>
        <p:blipFill rotWithShape="1">
          <a:blip r:embed="rId2"/>
          <a:srcRect l="40433" r="25147"/>
          <a:stretch/>
        </p:blipFill>
        <p:spPr>
          <a:xfrm>
            <a:off x="1" y="10"/>
            <a:ext cx="4196496" cy="6857990"/>
          </a:xfrm>
          <a:prstGeom prst="rect">
            <a:avLst/>
          </a:prstGeom>
          <a:effectLst/>
        </p:spPr>
      </p:pic>
      <p:sp>
        <p:nvSpPr>
          <p:cNvPr id="3" name="Sisällön paikkamerkki 2">
            <a:extLst>
              <a:ext uri="{FF2B5EF4-FFF2-40B4-BE49-F238E27FC236}">
                <a16:creationId xmlns:a16="http://schemas.microsoft.com/office/drawing/2014/main" id="{89326450-01DC-035C-93C4-9297305D2F6F}"/>
              </a:ext>
            </a:extLst>
          </p:cNvPr>
          <p:cNvSpPr>
            <a:spLocks noGrp="1"/>
          </p:cNvSpPr>
          <p:nvPr>
            <p:ph idx="1"/>
          </p:nvPr>
        </p:nvSpPr>
        <p:spPr>
          <a:xfrm>
            <a:off x="4553734" y="1562100"/>
            <a:ext cx="6798539" cy="5095875"/>
          </a:xfrm>
        </p:spPr>
        <p:txBody>
          <a:bodyPr>
            <a:normAutofit fontScale="25000" lnSpcReduction="20000"/>
          </a:bodyPr>
          <a:lstStyle/>
          <a:p>
            <a:pPr marL="0" indent="0">
              <a:buNone/>
            </a:pPr>
            <a:r>
              <a:rPr lang="en-US" sz="4800" b="0" i="0" u="none" strike="noStrike" baseline="0" dirty="0">
                <a:latin typeface="Franklin Gothic Demi" panose="020B0703020102020204" pitchFamily="34" charset="0"/>
              </a:rPr>
              <a:t>Work activities with high exposure to AI </a:t>
            </a:r>
            <a:r>
              <a:rPr lang="en-US" sz="1900" b="0" i="0" u="none" strike="noStrike" baseline="0" dirty="0">
                <a:latin typeface="Franklin Gothic Demi" panose="020B0703020102020204" pitchFamily="34" charset="0"/>
              </a:rPr>
              <a:t>	</a:t>
            </a:r>
          </a:p>
          <a:p>
            <a:endParaRPr lang="fi-FI" sz="500" b="0" i="0" u="none" strike="noStrike" baseline="0" dirty="0"/>
          </a:p>
          <a:p>
            <a:r>
              <a:rPr lang="fi-FI" sz="4800" b="0" i="0" u="none" strike="noStrike" baseline="0" dirty="0" err="1"/>
              <a:t>Getting</a:t>
            </a:r>
            <a:r>
              <a:rPr lang="fi-FI" sz="4800" b="0" i="0" u="none" strike="noStrike" baseline="0" dirty="0"/>
              <a:t> </a:t>
            </a:r>
            <a:r>
              <a:rPr lang="fi-FI" sz="4800" b="0" i="0" u="none" strike="noStrike" baseline="0" dirty="0" err="1"/>
              <a:t>information</a:t>
            </a:r>
            <a:r>
              <a:rPr lang="fi-FI" sz="4800" b="0" i="0" u="none" strike="noStrike" baseline="0" dirty="0"/>
              <a:t> 	</a:t>
            </a:r>
          </a:p>
          <a:p>
            <a:r>
              <a:rPr lang="en-US" sz="4800" b="0" i="0" u="none" strike="noStrike" baseline="0" dirty="0"/>
              <a:t>Monitoring processes, materials, or surroundings 	</a:t>
            </a:r>
          </a:p>
          <a:p>
            <a:r>
              <a:rPr lang="fi-FI" sz="4800" b="0" i="0" u="none" strike="noStrike" baseline="0" dirty="0"/>
              <a:t>Processing </a:t>
            </a:r>
            <a:r>
              <a:rPr lang="fi-FI" sz="4800" b="0" i="0" u="none" strike="noStrike" baseline="0" dirty="0" err="1"/>
              <a:t>information</a:t>
            </a:r>
            <a:r>
              <a:rPr lang="fi-FI" sz="4800" b="0" i="0" u="none" strike="noStrike" baseline="0" dirty="0"/>
              <a:t> 	</a:t>
            </a:r>
          </a:p>
          <a:p>
            <a:r>
              <a:rPr lang="en-US" sz="4800" b="0" i="0" u="none" strike="noStrike" baseline="0" dirty="0"/>
              <a:t>Evaluating information to determine compliance with standards 	</a:t>
            </a:r>
          </a:p>
          <a:p>
            <a:r>
              <a:rPr lang="en-US" sz="4800" b="0" i="0" u="none" strike="noStrike" baseline="0" dirty="0"/>
              <a:t>Analyzing data or information 	</a:t>
            </a:r>
          </a:p>
          <a:p>
            <a:r>
              <a:rPr lang="en-US" sz="4800" b="0" i="0" u="none" strike="noStrike" baseline="0" dirty="0"/>
              <a:t>Making decisions and solving problems 	</a:t>
            </a:r>
          </a:p>
          <a:p>
            <a:r>
              <a:rPr lang="en-US" sz="4800" b="0" i="0" u="none" strike="noStrike" baseline="0" dirty="0"/>
              <a:t>Thinking creatively 	</a:t>
            </a:r>
          </a:p>
          <a:p>
            <a:r>
              <a:rPr lang="en-US" sz="4800" b="0" i="0" u="none" strike="noStrike" baseline="0" dirty="0"/>
              <a:t>Scheduling work and activities 	</a:t>
            </a:r>
          </a:p>
          <a:p>
            <a:r>
              <a:rPr lang="en-US" sz="4800" b="0" i="0" u="none" strike="noStrike" baseline="0" dirty="0"/>
              <a:t>Controlling machines and processes 	</a:t>
            </a:r>
          </a:p>
          <a:p>
            <a:r>
              <a:rPr lang="en-US" sz="4800" b="0" i="0" u="none" strike="noStrike" baseline="0" dirty="0"/>
              <a:t>Operating vehicles, mechanized devices, or equipment 	</a:t>
            </a:r>
          </a:p>
          <a:p>
            <a:r>
              <a:rPr lang="en-US" sz="4800" b="0" i="0" u="none" strike="noStrike" baseline="0" dirty="0"/>
              <a:t>Working with computers 	</a:t>
            </a:r>
          </a:p>
          <a:p>
            <a:r>
              <a:rPr lang="en-US" sz="4800" b="0" i="0" u="none" strike="noStrike" baseline="0" dirty="0"/>
              <a:t>Drafting, laying out, and specifying technical devices, parts, and equipment 	</a:t>
            </a:r>
          </a:p>
          <a:p>
            <a:r>
              <a:rPr lang="fi-FI" sz="4800" b="0" i="0" u="none" strike="noStrike" baseline="0" dirty="0" err="1"/>
              <a:t>Documenting</a:t>
            </a:r>
            <a:r>
              <a:rPr lang="fi-FI" sz="4800" b="0" i="0" u="none" strike="noStrike" baseline="0" dirty="0"/>
              <a:t>/</a:t>
            </a:r>
            <a:r>
              <a:rPr lang="fi-FI" sz="4800" b="0" i="0" u="none" strike="noStrike" baseline="0" dirty="0" err="1"/>
              <a:t>recording</a:t>
            </a:r>
            <a:r>
              <a:rPr lang="fi-FI" sz="4800" b="0" i="0" u="none" strike="noStrike" baseline="0" dirty="0"/>
              <a:t> </a:t>
            </a:r>
            <a:r>
              <a:rPr lang="fi-FI" sz="4800" b="0" i="0" u="none" strike="noStrike" baseline="0" dirty="0" err="1"/>
              <a:t>information</a:t>
            </a:r>
            <a:r>
              <a:rPr lang="fi-FI" sz="4800" b="0" i="0" u="none" strike="noStrike" baseline="0" dirty="0"/>
              <a:t> 	</a:t>
            </a:r>
          </a:p>
          <a:p>
            <a:r>
              <a:rPr lang="en-US" sz="4800" b="0" i="0" u="none" strike="noStrike" baseline="0" dirty="0"/>
              <a:t>Performing for or working directly with the public 	</a:t>
            </a:r>
          </a:p>
          <a:p>
            <a:r>
              <a:rPr lang="en-US" sz="4800" b="0" i="0" u="none" strike="noStrike" baseline="0" dirty="0"/>
              <a:t>Performing administrative activities 	</a:t>
            </a:r>
          </a:p>
          <a:p>
            <a:r>
              <a:rPr lang="en-US" sz="4800" b="0" i="0" u="none" strike="noStrike" baseline="0" dirty="0"/>
              <a:t>Monitoring and controlling resources </a:t>
            </a:r>
          </a:p>
          <a:p>
            <a:pPr marL="0" indent="0">
              <a:buNone/>
            </a:pPr>
            <a:r>
              <a:rPr lang="en-US" sz="4800" b="0" i="0" u="none" strike="noStrike" baseline="0" dirty="0"/>
              <a:t>	</a:t>
            </a:r>
          </a:p>
          <a:p>
            <a:pPr marL="0" indent="0">
              <a:buNone/>
            </a:pPr>
            <a:r>
              <a:rPr lang="en-US" sz="4000" b="0" i="1" u="none" strike="noStrike" baseline="0" dirty="0"/>
              <a:t>Source: Pew Research Center analysis of O*NET (Version 27.3).,“Which U.S. Workers Are More Exposed to AI on Their Jobs?” July, 2023</a:t>
            </a:r>
            <a:r>
              <a:rPr lang="en-US" sz="4800" b="0" i="0" u="none" strike="noStrike" baseline="0" dirty="0"/>
              <a:t>	</a:t>
            </a:r>
          </a:p>
          <a:p>
            <a:endParaRPr lang="fi-FI" sz="4800" b="0" i="0" u="none" strike="noStrike" baseline="0" dirty="0"/>
          </a:p>
          <a:p>
            <a:endParaRPr lang="fi-FI" sz="500" dirty="0"/>
          </a:p>
          <a:p>
            <a:endParaRPr lang="fi-FI" sz="500" b="0" i="0" u="none" strike="noStrike" baseline="0" dirty="0"/>
          </a:p>
          <a:p>
            <a:r>
              <a:rPr lang="fi-FI" sz="500" b="0" i="0" u="none" strike="noStrike" baseline="0" dirty="0"/>
              <a:t>PEW RESEARCH CENTER </a:t>
            </a:r>
            <a:r>
              <a:rPr lang="fi-FI" sz="500" dirty="0"/>
              <a:t>: </a:t>
            </a:r>
            <a:r>
              <a:rPr lang="en-US" sz="500" b="0" i="0" u="none" strike="noStrike" baseline="0" dirty="0"/>
              <a:t>“Which U.S. Workers Are More Exposed to AI on Their Jobs?” 	</a:t>
            </a:r>
          </a:p>
          <a:p>
            <a:endParaRPr lang="fi-FI" sz="500" b="0" i="0" u="none" strike="noStrike" baseline="0" dirty="0"/>
          </a:p>
          <a:p>
            <a:endParaRPr lang="fi-FI" sz="500" dirty="0"/>
          </a:p>
        </p:txBody>
      </p:sp>
    </p:spTree>
    <p:extLst>
      <p:ext uri="{BB962C8B-B14F-4D97-AF65-F5344CB8AC3E}">
        <p14:creationId xmlns:p14="http://schemas.microsoft.com/office/powerpoint/2010/main" val="291151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843EAB35-A2A0-EE05-9526-F33C00EF5A1F}"/>
              </a:ext>
            </a:extLst>
          </p:cNvPr>
          <p:cNvSpPr>
            <a:spLocks noGrp="1"/>
          </p:cNvSpPr>
          <p:nvPr>
            <p:ph type="title"/>
          </p:nvPr>
        </p:nvSpPr>
        <p:spPr>
          <a:xfrm>
            <a:off x="761800" y="762001"/>
            <a:ext cx="5334197" cy="1708242"/>
          </a:xfrm>
        </p:spPr>
        <p:txBody>
          <a:bodyPr anchor="ctr">
            <a:normAutofit/>
          </a:bodyPr>
          <a:lstStyle/>
          <a:p>
            <a:r>
              <a:rPr lang="fi-FI" sz="4000"/>
              <a:t>Tekoäly osana työtä </a:t>
            </a:r>
          </a:p>
        </p:txBody>
      </p:sp>
      <p:sp>
        <p:nvSpPr>
          <p:cNvPr id="3" name="Sisällön paikkamerkki 2">
            <a:extLst>
              <a:ext uri="{FF2B5EF4-FFF2-40B4-BE49-F238E27FC236}">
                <a16:creationId xmlns:a16="http://schemas.microsoft.com/office/drawing/2014/main" id="{ABCD575B-1B7F-526F-5839-D4486E1A16EC}"/>
              </a:ext>
            </a:extLst>
          </p:cNvPr>
          <p:cNvSpPr>
            <a:spLocks noGrp="1"/>
          </p:cNvSpPr>
          <p:nvPr>
            <p:ph idx="1"/>
          </p:nvPr>
        </p:nvSpPr>
        <p:spPr>
          <a:xfrm>
            <a:off x="761800" y="2470244"/>
            <a:ext cx="5334197" cy="3769835"/>
          </a:xfrm>
        </p:spPr>
        <p:txBody>
          <a:bodyPr anchor="ctr">
            <a:normAutofit/>
          </a:bodyPr>
          <a:lstStyle/>
          <a:p>
            <a:pPr marL="0" indent="0">
              <a:buNone/>
            </a:pPr>
            <a:r>
              <a:rPr lang="en-US" sz="1100" b="0" i="0" u="none" strike="noStrike" baseline="0" dirty="0">
                <a:latin typeface="Franklin Gothic Demi" panose="020B0703020102020204" pitchFamily="34" charset="0"/>
              </a:rPr>
              <a:t>Work activities with low exposure to AI </a:t>
            </a:r>
          </a:p>
          <a:p>
            <a:pPr marL="0" indent="0">
              <a:buNone/>
            </a:pPr>
            <a:r>
              <a:rPr lang="en-US" sz="1100" b="0" i="0" u="none" strike="noStrike" baseline="0" dirty="0">
                <a:latin typeface="Franklin Gothic Demi" panose="020B0703020102020204" pitchFamily="34" charset="0"/>
              </a:rPr>
              <a:t>	</a:t>
            </a:r>
          </a:p>
          <a:p>
            <a:r>
              <a:rPr lang="en-US" sz="1100" b="0" i="0" u="none" strike="noStrike" baseline="0" dirty="0">
                <a:latin typeface="Franklin Gothic Book" panose="020B0503020102020204" pitchFamily="34" charset="0"/>
              </a:rPr>
              <a:t>Performing general physical activities </a:t>
            </a:r>
            <a:r>
              <a:rPr lang="en-US" sz="1100" b="0" i="0" u="none" strike="noStrike" baseline="0" dirty="0">
                <a:latin typeface="Franklin Gothic Demi" panose="020B0703020102020204" pitchFamily="34" charset="0"/>
              </a:rPr>
              <a:t>	</a:t>
            </a:r>
          </a:p>
          <a:p>
            <a:r>
              <a:rPr lang="en-US" sz="1100" b="0" i="0" u="none" strike="noStrike" baseline="0" dirty="0">
                <a:latin typeface="Franklin Gothic Book" panose="020B0503020102020204" pitchFamily="34" charset="0"/>
              </a:rPr>
              <a:t>Handling and moving objects </a:t>
            </a:r>
            <a:r>
              <a:rPr lang="en-US" sz="1100" b="0" i="0" u="none" strike="noStrike" baseline="0" dirty="0">
                <a:latin typeface="Franklin Gothic Demi" panose="020B0703020102020204" pitchFamily="34" charset="0"/>
              </a:rPr>
              <a:t>	</a:t>
            </a:r>
          </a:p>
          <a:p>
            <a:r>
              <a:rPr lang="en-US" sz="1100" b="0" i="0" u="none" strike="noStrike" baseline="0" dirty="0">
                <a:latin typeface="Franklin Gothic Book" panose="020B0503020102020204" pitchFamily="34" charset="0"/>
              </a:rPr>
              <a:t>Repairing and maintaining mechanical equipment </a:t>
            </a:r>
            <a:r>
              <a:rPr lang="en-US" sz="1100" b="0" i="0" u="none" strike="noStrike" baseline="0" dirty="0">
                <a:latin typeface="Franklin Gothic Demi" panose="020B0703020102020204" pitchFamily="34" charset="0"/>
              </a:rPr>
              <a:t>	</a:t>
            </a:r>
          </a:p>
          <a:p>
            <a:r>
              <a:rPr lang="en-US" sz="1100" b="0" i="0" u="none" strike="noStrike" baseline="0" dirty="0">
                <a:latin typeface="Franklin Gothic Book" panose="020B0503020102020204" pitchFamily="34" charset="0"/>
              </a:rPr>
              <a:t>Repairing and maintaining electronic equipment </a:t>
            </a:r>
            <a:r>
              <a:rPr lang="en-US" sz="1100" b="0" i="0" u="none" strike="noStrike" baseline="0" dirty="0">
                <a:latin typeface="Franklin Gothic Demi" panose="020B0703020102020204" pitchFamily="34" charset="0"/>
              </a:rPr>
              <a:t>	</a:t>
            </a:r>
          </a:p>
          <a:p>
            <a:r>
              <a:rPr lang="en-US" sz="1100" b="0" i="0" u="none" strike="noStrike" baseline="0" dirty="0">
                <a:latin typeface="Franklin Gothic Book" panose="020B0503020102020204" pitchFamily="34" charset="0"/>
              </a:rPr>
              <a:t>Establishing and maintaining interpersonal relationships </a:t>
            </a:r>
            <a:r>
              <a:rPr lang="en-US" sz="1100" b="0" i="0" u="none" strike="noStrike" baseline="0" dirty="0">
                <a:latin typeface="Franklin Gothic Demi" panose="020B0703020102020204" pitchFamily="34" charset="0"/>
              </a:rPr>
              <a:t>	</a:t>
            </a:r>
          </a:p>
          <a:p>
            <a:r>
              <a:rPr lang="en-US" sz="1100" b="0" i="0" u="none" strike="noStrike" baseline="0" dirty="0">
                <a:latin typeface="Franklin Gothic Book" panose="020B0503020102020204" pitchFamily="34" charset="0"/>
              </a:rPr>
              <a:t>Assisting and caring for others </a:t>
            </a:r>
            <a:r>
              <a:rPr lang="en-US" sz="1100" b="0" i="0" u="none" strike="noStrike" baseline="0" dirty="0">
                <a:latin typeface="Franklin Gothic Demi" panose="020B0703020102020204" pitchFamily="34" charset="0"/>
              </a:rPr>
              <a:t>	</a:t>
            </a:r>
          </a:p>
          <a:p>
            <a:r>
              <a:rPr lang="en-US" sz="1100" b="0" i="0" u="none" strike="noStrike" baseline="0" dirty="0">
                <a:latin typeface="Franklin Gothic Book" panose="020B0503020102020204" pitchFamily="34" charset="0"/>
              </a:rPr>
              <a:t>Resolving conflicts and negotiating with others </a:t>
            </a:r>
            <a:r>
              <a:rPr lang="en-US" sz="1100" b="0" i="0" u="none" strike="noStrike" baseline="0" dirty="0">
                <a:latin typeface="Franklin Gothic Demi" panose="020B0703020102020204" pitchFamily="34" charset="0"/>
              </a:rPr>
              <a:t>	</a:t>
            </a:r>
          </a:p>
          <a:p>
            <a:r>
              <a:rPr lang="en-US" sz="1100" b="0" i="0" u="none" strike="noStrike" baseline="0" dirty="0">
                <a:latin typeface="Franklin Gothic Book" panose="020B0503020102020204" pitchFamily="34" charset="0"/>
              </a:rPr>
              <a:t>Developing and building teams </a:t>
            </a:r>
            <a:r>
              <a:rPr lang="en-US" sz="1100" b="0" i="0" u="none" strike="noStrike" baseline="0" dirty="0">
                <a:latin typeface="Franklin Gothic Demi" panose="020B0703020102020204" pitchFamily="34" charset="0"/>
              </a:rPr>
              <a:t>	</a:t>
            </a:r>
          </a:p>
          <a:p>
            <a:r>
              <a:rPr lang="en-US" sz="1100" b="0" i="0" u="none" strike="noStrike" baseline="0" dirty="0">
                <a:latin typeface="Franklin Gothic Book" panose="020B0503020102020204" pitchFamily="34" charset="0"/>
              </a:rPr>
              <a:t>Coaching and developing others </a:t>
            </a:r>
            <a:r>
              <a:rPr lang="en-US" sz="1100" b="0" i="0" u="none" strike="noStrike" baseline="0" dirty="0">
                <a:latin typeface="Franklin Gothic Demi" panose="020B0703020102020204" pitchFamily="34" charset="0"/>
              </a:rPr>
              <a:t>	</a:t>
            </a:r>
          </a:p>
          <a:p>
            <a:pPr marL="0" indent="0">
              <a:buNone/>
            </a:pPr>
            <a:endParaRPr lang="en-US" sz="1100" b="0" i="0" u="none" strike="noStrike" baseline="0" dirty="0">
              <a:latin typeface="Franklin Gothic Demi" panose="020B0703020102020204" pitchFamily="34" charset="0"/>
            </a:endParaRPr>
          </a:p>
          <a:p>
            <a:pPr marL="0" indent="0">
              <a:buNone/>
            </a:pPr>
            <a:r>
              <a:rPr lang="en-US" sz="1000" b="0" i="1" u="none" strike="noStrike" baseline="0" dirty="0"/>
              <a:t>Source: Pew Research Center analysis of O*NET (Version 27.3).,“Which U.S. Workers Are More Exposed to AI on Their Jobs?” July, 2023 </a:t>
            </a:r>
            <a:r>
              <a:rPr lang="en-US" sz="1100" b="0" i="1" u="none" strike="noStrike" baseline="0" dirty="0">
                <a:latin typeface="Franklin Gothic Demi" panose="020B0703020102020204" pitchFamily="34" charset="0"/>
              </a:rPr>
              <a:t>	</a:t>
            </a:r>
          </a:p>
          <a:p>
            <a:endParaRPr lang="fi-FI" sz="1100" dirty="0"/>
          </a:p>
        </p:txBody>
      </p:sp>
      <p:pic>
        <p:nvPicPr>
          <p:cNvPr id="5" name="Picture 4" descr="Work tools on a red background">
            <a:extLst>
              <a:ext uri="{FF2B5EF4-FFF2-40B4-BE49-F238E27FC236}">
                <a16:creationId xmlns:a16="http://schemas.microsoft.com/office/drawing/2014/main" id="{2BCC32F4-AB12-81FA-8116-7A54A5762641}"/>
              </a:ext>
            </a:extLst>
          </p:cNvPr>
          <p:cNvPicPr>
            <a:picLocks noChangeAspect="1"/>
          </p:cNvPicPr>
          <p:nvPr/>
        </p:nvPicPr>
        <p:blipFill rotWithShape="1">
          <a:blip r:embed="rId2"/>
          <a:srcRect l="18742" r="2942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85244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3C9FFBA1-53E8-CD2E-74F7-6072DEDA0190}"/>
              </a:ext>
            </a:extLst>
          </p:cNvPr>
          <p:cNvSpPr>
            <a:spLocks noGrp="1"/>
          </p:cNvSpPr>
          <p:nvPr>
            <p:ph type="title"/>
          </p:nvPr>
        </p:nvSpPr>
        <p:spPr>
          <a:xfrm>
            <a:off x="804672" y="1412489"/>
            <a:ext cx="2871095" cy="2156621"/>
          </a:xfrm>
        </p:spPr>
        <p:txBody>
          <a:bodyPr anchor="t">
            <a:normAutofit/>
          </a:bodyPr>
          <a:lstStyle/>
          <a:p>
            <a:r>
              <a:rPr lang="en-US" sz="2500" b="1" i="0" u="none" strike="noStrike" baseline="0" dirty="0" err="1">
                <a:solidFill>
                  <a:srgbClr val="FFFFFF"/>
                </a:solidFill>
              </a:rPr>
              <a:t>Ammatit</a:t>
            </a:r>
            <a:r>
              <a:rPr lang="en-US" sz="2500" b="1" i="0" u="none" strike="noStrike" baseline="0" dirty="0">
                <a:solidFill>
                  <a:srgbClr val="FFFFFF"/>
                </a:solidFill>
              </a:rPr>
              <a:t>: </a:t>
            </a:r>
            <a:br>
              <a:rPr lang="en-US" sz="2500" b="1" i="0" u="none" strike="noStrike" baseline="0" dirty="0">
                <a:solidFill>
                  <a:srgbClr val="FFFFFF"/>
                </a:solidFill>
              </a:rPr>
            </a:br>
            <a:r>
              <a:rPr lang="en-US" sz="2500" b="1" i="0" u="none" strike="noStrike" baseline="0" dirty="0">
                <a:solidFill>
                  <a:srgbClr val="FFFFFF"/>
                </a:solidFill>
              </a:rPr>
              <a:t>20 occupations most likely to have high exposure to AI</a:t>
            </a:r>
            <a:endParaRPr lang="fi-FI" sz="2500" dirty="0">
              <a:solidFill>
                <a:srgbClr val="FFFFFF"/>
              </a:solidFill>
            </a:endParaRPr>
          </a:p>
        </p:txBody>
      </p:sp>
      <p:sp>
        <p:nvSpPr>
          <p:cNvPr id="3" name="Sisällön paikkamerkki 2">
            <a:extLst>
              <a:ext uri="{FF2B5EF4-FFF2-40B4-BE49-F238E27FC236}">
                <a16:creationId xmlns:a16="http://schemas.microsoft.com/office/drawing/2014/main" id="{F39CA877-5BA7-1C4F-ECE4-43F1682D1015}"/>
              </a:ext>
            </a:extLst>
          </p:cNvPr>
          <p:cNvSpPr>
            <a:spLocks noGrp="1"/>
          </p:cNvSpPr>
          <p:nvPr>
            <p:ph sz="half" idx="1"/>
          </p:nvPr>
        </p:nvSpPr>
        <p:spPr>
          <a:xfrm>
            <a:off x="4891597" y="1412489"/>
            <a:ext cx="3151572" cy="4970556"/>
          </a:xfrm>
          <a:solidFill>
            <a:schemeClr val="accent2"/>
          </a:solidFill>
        </p:spPr>
        <p:txBody>
          <a:bodyPr>
            <a:normAutofit fontScale="55000" lnSpcReduction="20000"/>
          </a:bodyPr>
          <a:lstStyle/>
          <a:p>
            <a:pPr marL="0" indent="0">
              <a:buNone/>
            </a:pPr>
            <a:r>
              <a:rPr lang="en-US" sz="1300" b="0" i="0" u="none" strike="noStrike" baseline="0" dirty="0"/>
              <a:t>	</a:t>
            </a:r>
          </a:p>
          <a:p>
            <a:pPr marL="0" indent="0">
              <a:buNone/>
            </a:pPr>
            <a:endParaRPr lang="en-US" sz="1300" b="0" i="0" u="none" strike="noStrike" baseline="0" dirty="0"/>
          </a:p>
          <a:p>
            <a:r>
              <a:rPr lang="fi-FI" sz="2400" b="0" i="0" u="none" strike="noStrike" baseline="0" dirty="0" err="1"/>
              <a:t>Architectural</a:t>
            </a:r>
            <a:r>
              <a:rPr lang="fi-FI" sz="2400" b="0" i="0" u="none" strike="noStrike" baseline="0" dirty="0"/>
              <a:t> and </a:t>
            </a:r>
            <a:r>
              <a:rPr lang="fi-FI" sz="2400" b="0" i="0" u="none" strike="noStrike" baseline="0" dirty="0" err="1"/>
              <a:t>civil</a:t>
            </a:r>
            <a:r>
              <a:rPr lang="fi-FI" sz="2400" b="0" i="0" u="none" strike="noStrike" baseline="0" dirty="0"/>
              <a:t> </a:t>
            </a:r>
            <a:r>
              <a:rPr lang="fi-FI" sz="2400" b="0" i="0" u="none" strike="noStrike" baseline="0" dirty="0" err="1"/>
              <a:t>drafters</a:t>
            </a:r>
            <a:r>
              <a:rPr lang="fi-FI" sz="2400" b="0" i="0" u="none" strike="noStrike" baseline="0" dirty="0"/>
              <a:t> 	</a:t>
            </a:r>
          </a:p>
          <a:p>
            <a:r>
              <a:rPr lang="fi-FI" sz="2400" b="0" i="0" u="none" strike="noStrike" baseline="0" dirty="0" err="1"/>
              <a:t>Billing</a:t>
            </a:r>
            <a:r>
              <a:rPr lang="fi-FI" sz="2400" b="0" i="0" u="none" strike="noStrike" baseline="0" dirty="0"/>
              <a:t> and </a:t>
            </a:r>
            <a:r>
              <a:rPr lang="fi-FI" sz="2400" b="0" i="0" u="none" strike="noStrike" baseline="0" dirty="0" err="1"/>
              <a:t>posting</a:t>
            </a:r>
            <a:r>
              <a:rPr lang="fi-FI" sz="2400" b="0" i="0" u="none" strike="noStrike" baseline="0" dirty="0"/>
              <a:t> </a:t>
            </a:r>
            <a:r>
              <a:rPr lang="fi-FI" sz="2400" b="0" i="0" u="none" strike="noStrike" baseline="0" dirty="0" err="1"/>
              <a:t>clerks</a:t>
            </a:r>
            <a:r>
              <a:rPr lang="fi-FI" sz="2400" b="0" i="0" u="none" strike="noStrike" baseline="0" dirty="0"/>
              <a:t> 	</a:t>
            </a:r>
          </a:p>
          <a:p>
            <a:r>
              <a:rPr lang="fi-FI" sz="2400" b="0" i="0" u="none" strike="noStrike" baseline="0" dirty="0" err="1"/>
              <a:t>Biological</a:t>
            </a:r>
            <a:r>
              <a:rPr lang="fi-FI" sz="2400" b="0" i="0" u="none" strike="noStrike" baseline="0" dirty="0"/>
              <a:t> </a:t>
            </a:r>
            <a:r>
              <a:rPr lang="fi-FI" sz="2400" b="0" i="0" u="none" strike="noStrike" baseline="0" dirty="0" err="1"/>
              <a:t>technicians</a:t>
            </a:r>
            <a:r>
              <a:rPr lang="fi-FI" sz="2400" b="0" i="0" u="none" strike="noStrike" baseline="0" dirty="0"/>
              <a:t> 	</a:t>
            </a:r>
          </a:p>
          <a:p>
            <a:r>
              <a:rPr lang="en-US" sz="2400" b="0" i="0" u="none" strike="noStrike" baseline="0" dirty="0"/>
              <a:t>Bookkeeping, accounting and auditing clerks </a:t>
            </a:r>
          </a:p>
          <a:p>
            <a:r>
              <a:rPr lang="fi-FI" sz="2400" b="0" i="0" u="none" strike="noStrike" baseline="0" dirty="0"/>
              <a:t>Commercial and </a:t>
            </a:r>
            <a:r>
              <a:rPr lang="fi-FI" sz="2400" b="0" i="0" u="none" strike="noStrike" baseline="0" dirty="0" err="1"/>
              <a:t>industrial</a:t>
            </a:r>
            <a:r>
              <a:rPr lang="fi-FI" sz="2400" b="0" i="0" u="none" strike="noStrike" baseline="0" dirty="0"/>
              <a:t> </a:t>
            </a:r>
            <a:r>
              <a:rPr lang="fi-FI" sz="2400" b="0" i="0" u="none" strike="noStrike" baseline="0" dirty="0" err="1"/>
              <a:t>designers</a:t>
            </a:r>
            <a:r>
              <a:rPr lang="fi-FI" sz="2400" b="0" i="0" u="none" strike="noStrike" baseline="0" dirty="0"/>
              <a:t> </a:t>
            </a:r>
          </a:p>
          <a:p>
            <a:r>
              <a:rPr lang="fi-FI" sz="2400" b="0" i="0" u="none" strike="noStrike" baseline="0" dirty="0"/>
              <a:t>Computer hardware </a:t>
            </a:r>
            <a:r>
              <a:rPr lang="fi-FI" sz="2400" b="0" i="0" u="none" strike="noStrike" baseline="0" dirty="0" err="1"/>
              <a:t>engineers</a:t>
            </a:r>
            <a:r>
              <a:rPr lang="fi-FI" sz="2400" b="0" i="0" u="none" strike="noStrike" baseline="0" dirty="0"/>
              <a:t> 	</a:t>
            </a:r>
          </a:p>
          <a:p>
            <a:r>
              <a:rPr lang="en-US" sz="2400" b="0" i="0" u="none" strike="noStrike" baseline="0" dirty="0"/>
              <a:t>Court reporters and simultaneous captioners </a:t>
            </a:r>
          </a:p>
          <a:p>
            <a:r>
              <a:rPr lang="fi-FI" sz="2400" b="0" i="0" u="none" strike="noStrike" baseline="0" dirty="0"/>
              <a:t>Credit </a:t>
            </a:r>
            <a:r>
              <a:rPr lang="fi-FI" sz="2400" b="0" i="0" u="none" strike="noStrike" baseline="0" dirty="0" err="1"/>
              <a:t>analysts</a:t>
            </a:r>
            <a:r>
              <a:rPr lang="fi-FI" sz="2400" b="0" i="0" u="none" strike="noStrike" baseline="0" dirty="0"/>
              <a:t> 	</a:t>
            </a:r>
          </a:p>
          <a:p>
            <a:r>
              <a:rPr lang="fi-FI" sz="2400" b="0" i="0" u="none" strike="noStrike" baseline="0" dirty="0"/>
              <a:t>Data </a:t>
            </a:r>
            <a:r>
              <a:rPr lang="fi-FI" sz="2400" b="0" i="0" u="none" strike="noStrike" baseline="0" dirty="0" err="1"/>
              <a:t>entry</a:t>
            </a:r>
            <a:r>
              <a:rPr lang="fi-FI" sz="2400" b="0" i="0" u="none" strike="noStrike" baseline="0" dirty="0"/>
              <a:t> </a:t>
            </a:r>
            <a:r>
              <a:rPr lang="fi-FI" sz="2400" b="0" i="0" u="none" strike="noStrike" baseline="0" dirty="0" err="1"/>
              <a:t>keyers</a:t>
            </a:r>
            <a:r>
              <a:rPr lang="fi-FI" sz="2400" b="0" i="0" u="none" strike="noStrike" baseline="0" dirty="0"/>
              <a:t> 	</a:t>
            </a:r>
          </a:p>
          <a:p>
            <a:r>
              <a:rPr lang="fi-FI" sz="2400" b="0" i="0" u="none" strike="noStrike" baseline="0" dirty="0" err="1"/>
              <a:t>Judicial</a:t>
            </a:r>
            <a:r>
              <a:rPr lang="fi-FI" sz="2400" b="0" i="0" u="none" strike="noStrike" baseline="0" dirty="0"/>
              <a:t> </a:t>
            </a:r>
            <a:r>
              <a:rPr lang="fi-FI" sz="2400" b="0" i="0" u="none" strike="noStrike" baseline="0" dirty="0" err="1"/>
              <a:t>law</a:t>
            </a:r>
            <a:r>
              <a:rPr lang="fi-FI" sz="2400" b="0" i="0" u="none" strike="noStrike" baseline="0" dirty="0"/>
              <a:t> </a:t>
            </a:r>
            <a:r>
              <a:rPr lang="fi-FI" sz="2400" b="0" i="0" u="none" strike="noStrike" baseline="0" dirty="0" err="1"/>
              <a:t>clerks</a:t>
            </a:r>
            <a:r>
              <a:rPr lang="fi-FI" sz="2400" b="0" i="0" u="none" strike="noStrike" baseline="0" dirty="0"/>
              <a:t> 	</a:t>
            </a:r>
          </a:p>
          <a:p>
            <a:pPr marL="0" indent="0">
              <a:buNone/>
            </a:pPr>
            <a:r>
              <a:rPr lang="en-US" sz="1300" b="0" i="0" u="none" strike="noStrike" baseline="0" dirty="0"/>
              <a:t>	</a:t>
            </a:r>
          </a:p>
          <a:p>
            <a:endParaRPr lang="fi-FI" sz="1300" dirty="0"/>
          </a:p>
        </p:txBody>
      </p:sp>
      <p:sp>
        <p:nvSpPr>
          <p:cNvPr id="4" name="Sisällön paikkamerkki 3">
            <a:extLst>
              <a:ext uri="{FF2B5EF4-FFF2-40B4-BE49-F238E27FC236}">
                <a16:creationId xmlns:a16="http://schemas.microsoft.com/office/drawing/2014/main" id="{8B30D261-C221-3B9F-4290-ADCF51F80C58}"/>
              </a:ext>
            </a:extLst>
          </p:cNvPr>
          <p:cNvSpPr>
            <a:spLocks noGrp="1"/>
          </p:cNvSpPr>
          <p:nvPr>
            <p:ph sz="half" idx="2"/>
          </p:nvPr>
        </p:nvSpPr>
        <p:spPr>
          <a:xfrm>
            <a:off x="8380521" y="1412489"/>
            <a:ext cx="3151572" cy="4970556"/>
          </a:xfrm>
          <a:solidFill>
            <a:schemeClr val="accent2"/>
          </a:solidFill>
        </p:spPr>
        <p:txBody>
          <a:bodyPr>
            <a:normAutofit fontScale="55000" lnSpcReduction="20000"/>
          </a:bodyPr>
          <a:lstStyle/>
          <a:p>
            <a:endParaRPr lang="fi-FI" sz="500" b="0" i="0" u="none" strike="noStrike" baseline="0" dirty="0"/>
          </a:p>
          <a:p>
            <a:endParaRPr lang="fi-FI" sz="500" dirty="0"/>
          </a:p>
          <a:p>
            <a:r>
              <a:rPr lang="fi-FI" sz="2400" b="0" i="0" u="none" strike="noStrike" baseline="0" dirty="0"/>
              <a:t>Loan </a:t>
            </a:r>
            <a:r>
              <a:rPr lang="fi-FI" sz="2400" b="0" i="0" u="none" strike="noStrike" baseline="0" dirty="0" err="1"/>
              <a:t>interviewers</a:t>
            </a:r>
            <a:r>
              <a:rPr lang="fi-FI" sz="2400" b="0" i="0" u="none" strike="noStrike" baseline="0" dirty="0"/>
              <a:t> and </a:t>
            </a:r>
            <a:r>
              <a:rPr lang="fi-FI" sz="2400" b="0" i="0" u="none" strike="noStrike" baseline="0" dirty="0" err="1"/>
              <a:t>clerks</a:t>
            </a:r>
            <a:r>
              <a:rPr lang="fi-FI" sz="2400" b="0" i="0" u="none" strike="noStrike" baseline="0" dirty="0"/>
              <a:t> 	</a:t>
            </a:r>
          </a:p>
          <a:p>
            <a:r>
              <a:rPr lang="fi-FI" sz="2400" b="0" i="0" u="none" strike="noStrike" baseline="0" dirty="0" err="1"/>
              <a:t>Medical</a:t>
            </a:r>
            <a:r>
              <a:rPr lang="fi-FI" sz="2400" b="0" i="0" u="none" strike="noStrike" baseline="0" dirty="0"/>
              <a:t> </a:t>
            </a:r>
            <a:r>
              <a:rPr lang="fi-FI" sz="2400" b="0" i="0" u="none" strike="noStrike" baseline="0" dirty="0" err="1"/>
              <a:t>transcriptionists</a:t>
            </a:r>
            <a:r>
              <a:rPr lang="fi-FI" sz="2400" b="0" i="0" u="none" strike="noStrike" baseline="0" dirty="0"/>
              <a:t> 	</a:t>
            </a:r>
          </a:p>
          <a:p>
            <a:r>
              <a:rPr lang="fi-FI" sz="2400" b="0" i="0" u="none" strike="noStrike" baseline="0" dirty="0" err="1"/>
              <a:t>Other</a:t>
            </a:r>
            <a:r>
              <a:rPr lang="fi-FI" sz="2400" b="0" i="0" u="none" strike="noStrike" baseline="0" dirty="0"/>
              <a:t> </a:t>
            </a:r>
            <a:r>
              <a:rPr lang="fi-FI" sz="2400" b="0" i="0" u="none" strike="noStrike" baseline="0" dirty="0" err="1"/>
              <a:t>drafters</a:t>
            </a:r>
            <a:r>
              <a:rPr lang="fi-FI" sz="2400" b="0" i="0" u="none" strike="noStrike" baseline="0" dirty="0"/>
              <a:t> 	</a:t>
            </a:r>
          </a:p>
          <a:p>
            <a:r>
              <a:rPr lang="fi-FI" sz="2400" b="0" i="0" u="none" strike="noStrike" baseline="0" dirty="0" err="1"/>
              <a:t>Paralegals</a:t>
            </a:r>
            <a:r>
              <a:rPr lang="fi-FI" sz="2400" b="0" i="0" u="none" strike="noStrike" baseline="0" dirty="0"/>
              <a:t> and </a:t>
            </a:r>
            <a:r>
              <a:rPr lang="fi-FI" sz="2400" b="0" i="0" u="none" strike="noStrike" baseline="0" dirty="0" err="1"/>
              <a:t>legal</a:t>
            </a:r>
            <a:r>
              <a:rPr lang="fi-FI" sz="2400" b="0" i="0" u="none" strike="noStrike" baseline="0" dirty="0"/>
              <a:t> </a:t>
            </a:r>
            <a:r>
              <a:rPr lang="fi-FI" sz="2400" b="0" i="0" u="none" strike="noStrike" baseline="0" dirty="0" err="1"/>
              <a:t>assistants</a:t>
            </a:r>
            <a:r>
              <a:rPr lang="fi-FI" sz="2400" b="0" i="0" u="none" strike="noStrike" baseline="0" dirty="0"/>
              <a:t> 	</a:t>
            </a:r>
          </a:p>
          <a:p>
            <a:r>
              <a:rPr lang="fi-FI" sz="2400" b="0" i="0" u="none" strike="noStrike" baseline="0" dirty="0" err="1"/>
              <a:t>Payroll</a:t>
            </a:r>
            <a:r>
              <a:rPr lang="fi-FI" sz="2400" b="0" i="0" u="none" strike="noStrike" baseline="0" dirty="0"/>
              <a:t> and </a:t>
            </a:r>
            <a:r>
              <a:rPr lang="fi-FI" sz="2400" b="0" i="0" u="none" strike="noStrike" baseline="0" dirty="0" err="1"/>
              <a:t>timekeeping</a:t>
            </a:r>
            <a:r>
              <a:rPr lang="fi-FI" sz="2400" b="0" i="0" u="none" strike="noStrike" baseline="0" dirty="0"/>
              <a:t> </a:t>
            </a:r>
            <a:r>
              <a:rPr lang="fi-FI" sz="2400" b="0" i="0" u="none" strike="noStrike" baseline="0" dirty="0" err="1"/>
              <a:t>clerks</a:t>
            </a:r>
            <a:r>
              <a:rPr lang="fi-FI" sz="2400" b="0" i="0" u="none" strike="noStrike" baseline="0" dirty="0"/>
              <a:t> 	</a:t>
            </a:r>
          </a:p>
          <a:p>
            <a:r>
              <a:rPr lang="en-US" sz="2400" b="0" i="0" u="none" strike="noStrike" baseline="0" dirty="0"/>
              <a:t>Production, planning and expediting clerks 	</a:t>
            </a:r>
          </a:p>
          <a:p>
            <a:r>
              <a:rPr lang="fi-FI" sz="2400" b="0" i="0" u="none" strike="noStrike" baseline="0" dirty="0" err="1"/>
              <a:t>Proofreaders</a:t>
            </a:r>
            <a:r>
              <a:rPr lang="fi-FI" sz="2400" b="0" i="0" u="none" strike="noStrike" baseline="0" dirty="0"/>
              <a:t> and copy </a:t>
            </a:r>
            <a:r>
              <a:rPr lang="fi-FI" sz="2400" b="0" i="0" u="none" strike="noStrike" baseline="0" dirty="0" err="1"/>
              <a:t>markers</a:t>
            </a:r>
            <a:r>
              <a:rPr lang="fi-FI" sz="2400" b="0" i="0" u="none" strike="noStrike" baseline="0" dirty="0"/>
              <a:t> 	</a:t>
            </a:r>
          </a:p>
          <a:p>
            <a:r>
              <a:rPr lang="en-US" sz="2400" b="0" i="0" u="none" strike="noStrike" baseline="0" dirty="0"/>
              <a:t>Switchboard operators, including answering service 	</a:t>
            </a:r>
          </a:p>
          <a:p>
            <a:r>
              <a:rPr lang="fi-FI" sz="2400" b="0" i="0" u="none" strike="noStrike" baseline="0" dirty="0" err="1"/>
              <a:t>Tax</a:t>
            </a:r>
            <a:r>
              <a:rPr lang="fi-FI" sz="2400" b="0" i="0" u="none" strike="noStrike" baseline="0" dirty="0"/>
              <a:t> </a:t>
            </a:r>
            <a:r>
              <a:rPr lang="fi-FI" sz="2400" b="0" i="0" u="none" strike="noStrike" baseline="0" dirty="0" err="1"/>
              <a:t>preparers</a:t>
            </a:r>
            <a:r>
              <a:rPr lang="fi-FI" sz="2400" b="0" i="0" u="none" strike="noStrike" baseline="0" dirty="0"/>
              <a:t> 	</a:t>
            </a:r>
          </a:p>
          <a:p>
            <a:r>
              <a:rPr lang="en-US" sz="2400" b="0" i="0" u="none" strike="noStrike" baseline="0" dirty="0"/>
              <a:t>Title examiners, abstractors and searchers</a:t>
            </a:r>
          </a:p>
          <a:p>
            <a:endParaRPr lang="en-US" sz="500" dirty="0"/>
          </a:p>
          <a:p>
            <a:endParaRPr lang="en-US" sz="500" dirty="0"/>
          </a:p>
          <a:p>
            <a:endParaRPr lang="en-US" sz="500" dirty="0"/>
          </a:p>
          <a:p>
            <a:pPr marL="0" indent="0">
              <a:buNone/>
            </a:pPr>
            <a:endParaRPr lang="en-US" sz="500" dirty="0"/>
          </a:p>
          <a:p>
            <a:endParaRPr lang="en-US" sz="500" dirty="0"/>
          </a:p>
          <a:p>
            <a:endParaRPr lang="en-US" sz="500" dirty="0"/>
          </a:p>
          <a:p>
            <a:endParaRPr lang="en-US" sz="500" dirty="0"/>
          </a:p>
          <a:p>
            <a:pPr marL="0" indent="0">
              <a:buNone/>
            </a:pPr>
            <a:r>
              <a:rPr lang="en-US" sz="1600" b="0" i="1" u="none" strike="noStrike" baseline="0" dirty="0"/>
              <a:t>Source: Pew Research Center analysis of O*NET (Version 27.3).,“Which U.S. Workers Are More Exposed to AI on Their Jobs?” July, 2023</a:t>
            </a:r>
            <a:endParaRPr lang="fi-FI" sz="1600" i="1" dirty="0"/>
          </a:p>
        </p:txBody>
      </p:sp>
    </p:spTree>
    <p:extLst>
      <p:ext uri="{BB962C8B-B14F-4D97-AF65-F5344CB8AC3E}">
        <p14:creationId xmlns:p14="http://schemas.microsoft.com/office/powerpoint/2010/main" val="2761119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02E7CD6C-328C-F55E-8E9E-9B9754D04F54}"/>
              </a:ext>
            </a:extLst>
          </p:cNvPr>
          <p:cNvSpPr>
            <a:spLocks noGrp="1"/>
          </p:cNvSpPr>
          <p:nvPr>
            <p:ph type="title"/>
          </p:nvPr>
        </p:nvSpPr>
        <p:spPr>
          <a:xfrm>
            <a:off x="804672" y="1412489"/>
            <a:ext cx="2871095" cy="2156621"/>
          </a:xfrm>
        </p:spPr>
        <p:txBody>
          <a:bodyPr anchor="t">
            <a:normAutofit/>
          </a:bodyPr>
          <a:lstStyle/>
          <a:p>
            <a:r>
              <a:rPr lang="fi-FI" sz="2500">
                <a:solidFill>
                  <a:srgbClr val="FFFFFF"/>
                </a:solidFill>
              </a:rPr>
              <a:t>Ammatit: </a:t>
            </a:r>
            <a:r>
              <a:rPr lang="en-US" sz="2500" b="0" i="0" u="none" strike="noStrike" baseline="0">
                <a:solidFill>
                  <a:srgbClr val="FFFFFF"/>
                </a:solidFill>
                <a:latin typeface="Franklin Gothic Demi" panose="020B0703020102020204" pitchFamily="34" charset="0"/>
              </a:rPr>
              <a:t>20 occupations most likely to have low exposure to AI 	</a:t>
            </a:r>
            <a:br>
              <a:rPr lang="en-US" sz="2500" b="0" i="0" u="none" strike="noStrike" baseline="0">
                <a:solidFill>
                  <a:srgbClr val="FFFFFF"/>
                </a:solidFill>
                <a:latin typeface="Franklin Gothic Demi" panose="020B0703020102020204" pitchFamily="34" charset="0"/>
              </a:rPr>
            </a:br>
            <a:endParaRPr lang="fi-FI" sz="2500">
              <a:solidFill>
                <a:srgbClr val="FFFFFF"/>
              </a:solidFill>
            </a:endParaRPr>
          </a:p>
        </p:txBody>
      </p:sp>
      <p:sp>
        <p:nvSpPr>
          <p:cNvPr id="3" name="Sisällön paikkamerkki 2">
            <a:extLst>
              <a:ext uri="{FF2B5EF4-FFF2-40B4-BE49-F238E27FC236}">
                <a16:creationId xmlns:a16="http://schemas.microsoft.com/office/drawing/2014/main" id="{FE62D4CA-E3A5-0AAB-5F32-752D943CA6CC}"/>
              </a:ext>
            </a:extLst>
          </p:cNvPr>
          <p:cNvSpPr>
            <a:spLocks noGrp="1"/>
          </p:cNvSpPr>
          <p:nvPr>
            <p:ph sz="half" idx="1"/>
          </p:nvPr>
        </p:nvSpPr>
        <p:spPr>
          <a:xfrm>
            <a:off x="4953740" y="1412488"/>
            <a:ext cx="3171333" cy="4562183"/>
          </a:xfrm>
          <a:solidFill>
            <a:schemeClr val="accent2"/>
          </a:solidFill>
        </p:spPr>
        <p:txBody>
          <a:bodyPr>
            <a:normAutofit lnSpcReduction="10000"/>
          </a:bodyPr>
          <a:lstStyle/>
          <a:p>
            <a:r>
              <a:rPr lang="fi-FI" sz="1400" b="0" i="0" u="none" strike="noStrike" baseline="0" dirty="0" err="1"/>
              <a:t>Barbers</a:t>
            </a:r>
            <a:r>
              <a:rPr lang="fi-FI" sz="1400" b="0" i="0" u="none" strike="noStrike" baseline="0" dirty="0"/>
              <a:t> 	</a:t>
            </a:r>
          </a:p>
          <a:p>
            <a:r>
              <a:rPr lang="fi-FI" sz="1400" b="0" i="0" u="none" strike="noStrike" baseline="0" dirty="0"/>
              <a:t>Child </a:t>
            </a:r>
            <a:r>
              <a:rPr lang="fi-FI" sz="1400" b="0" i="0" u="none" strike="noStrike" baseline="0" dirty="0" err="1"/>
              <a:t>care</a:t>
            </a:r>
            <a:r>
              <a:rPr lang="fi-FI" sz="1400" b="0" i="0" u="none" strike="noStrike" baseline="0" dirty="0"/>
              <a:t> </a:t>
            </a:r>
            <a:r>
              <a:rPr lang="fi-FI" sz="1400" b="0" i="0" u="none" strike="noStrike" baseline="0" dirty="0" err="1"/>
              <a:t>workers</a:t>
            </a:r>
            <a:r>
              <a:rPr lang="fi-FI" sz="1400" b="0" i="0" u="none" strike="noStrike" baseline="0" dirty="0"/>
              <a:t> 	</a:t>
            </a:r>
          </a:p>
          <a:p>
            <a:r>
              <a:rPr lang="fi-FI" sz="1400" b="0" i="0" u="none" strike="noStrike" baseline="0" dirty="0" err="1"/>
              <a:t>Dishwashers</a:t>
            </a:r>
            <a:r>
              <a:rPr lang="fi-FI" sz="1400" b="0" i="0" u="none" strike="noStrike" baseline="0" dirty="0"/>
              <a:t> 	</a:t>
            </a:r>
          </a:p>
          <a:p>
            <a:r>
              <a:rPr lang="en-US" sz="1400" b="0" i="0" u="none" strike="noStrike" baseline="0" dirty="0"/>
              <a:t>Elevator and escalator installers and repairers 	</a:t>
            </a:r>
          </a:p>
          <a:p>
            <a:r>
              <a:rPr lang="fi-FI" sz="1400" b="0" i="0" u="none" strike="noStrike" baseline="0" dirty="0" err="1"/>
              <a:t>Fence</a:t>
            </a:r>
            <a:r>
              <a:rPr lang="fi-FI" sz="1400" b="0" i="0" u="none" strike="noStrike" baseline="0" dirty="0"/>
              <a:t> </a:t>
            </a:r>
            <a:r>
              <a:rPr lang="fi-FI" sz="1400" b="0" i="0" u="none" strike="noStrike" baseline="0" dirty="0" err="1"/>
              <a:t>erectors</a:t>
            </a:r>
            <a:r>
              <a:rPr lang="fi-FI" sz="1400" b="0" i="0" u="none" strike="noStrike" baseline="0" dirty="0"/>
              <a:t> 	</a:t>
            </a:r>
          </a:p>
          <a:p>
            <a:r>
              <a:rPr lang="fi-FI" sz="1400" b="0" i="0" u="none" strike="noStrike" baseline="0" dirty="0" err="1"/>
              <a:t>Firefighters</a:t>
            </a:r>
            <a:r>
              <a:rPr lang="fi-FI" sz="1400" b="0" i="0" u="none" strike="noStrike" baseline="0" dirty="0"/>
              <a:t> 	</a:t>
            </a:r>
          </a:p>
          <a:p>
            <a:r>
              <a:rPr lang="fi-FI" sz="1400" b="0" i="0" u="none" strike="noStrike" baseline="0" dirty="0" err="1"/>
              <a:t>Gambling</a:t>
            </a:r>
            <a:r>
              <a:rPr lang="fi-FI" sz="1400" b="0" i="0" u="none" strike="noStrike" baseline="0" dirty="0"/>
              <a:t> </a:t>
            </a:r>
            <a:r>
              <a:rPr lang="fi-FI" sz="1400" b="0" i="0" u="none" strike="noStrike" baseline="0" dirty="0" err="1"/>
              <a:t>services</a:t>
            </a:r>
            <a:r>
              <a:rPr lang="fi-FI" sz="1400" b="0" i="0" u="none" strike="noStrike" baseline="0" dirty="0"/>
              <a:t> </a:t>
            </a:r>
            <a:r>
              <a:rPr lang="fi-FI" sz="1400" b="0" i="0" u="none" strike="noStrike" baseline="0" dirty="0" err="1"/>
              <a:t>workers</a:t>
            </a:r>
            <a:r>
              <a:rPr lang="fi-FI" sz="1400" b="0" i="0" u="none" strike="noStrike" baseline="0" dirty="0"/>
              <a:t> 	</a:t>
            </a:r>
          </a:p>
          <a:p>
            <a:r>
              <a:rPr lang="en-US" sz="1400" b="0" i="0" u="none" strike="noStrike" baseline="0" dirty="0"/>
              <a:t>Helpers – installation, maintenance and repair workers</a:t>
            </a:r>
          </a:p>
          <a:p>
            <a:r>
              <a:rPr lang="fi-FI" sz="1400" b="0" i="0" u="none" strike="noStrike" baseline="0" dirty="0" err="1"/>
              <a:t>Janitors</a:t>
            </a:r>
            <a:r>
              <a:rPr lang="fi-FI" sz="1400" b="0" i="0" u="none" strike="noStrike" baseline="0" dirty="0"/>
              <a:t> and </a:t>
            </a:r>
            <a:r>
              <a:rPr lang="fi-FI" sz="1400" b="0" i="0" u="none" strike="noStrike" baseline="0" dirty="0" err="1"/>
              <a:t>building</a:t>
            </a:r>
            <a:r>
              <a:rPr lang="fi-FI" sz="1400" b="0" i="0" u="none" strike="noStrike" baseline="0" dirty="0"/>
              <a:t> </a:t>
            </a:r>
            <a:r>
              <a:rPr lang="fi-FI" sz="1400" b="0" i="0" u="none" strike="noStrike" baseline="0" dirty="0" err="1"/>
              <a:t>cleaners</a:t>
            </a:r>
            <a:r>
              <a:rPr lang="fi-FI" sz="1400" b="0" i="0" u="none" strike="noStrike" baseline="0" dirty="0"/>
              <a:t> 	</a:t>
            </a:r>
          </a:p>
          <a:p>
            <a:r>
              <a:rPr lang="fi-FI" sz="1400" b="0" i="0" u="none" strike="noStrike" baseline="0" dirty="0" err="1"/>
              <a:t>Landscaping</a:t>
            </a:r>
            <a:r>
              <a:rPr lang="fi-FI" sz="1400" b="0" i="0" u="none" strike="noStrike" baseline="0" dirty="0"/>
              <a:t> and </a:t>
            </a:r>
            <a:r>
              <a:rPr lang="fi-FI" sz="1400" b="0" i="0" u="none" strike="noStrike" baseline="0" dirty="0" err="1"/>
              <a:t>groundskeeping</a:t>
            </a:r>
            <a:r>
              <a:rPr lang="fi-FI" sz="1400" b="0" i="0" u="none" strike="noStrike" baseline="0" dirty="0"/>
              <a:t> </a:t>
            </a:r>
            <a:r>
              <a:rPr lang="fi-FI" sz="1400" b="0" i="0" u="none" strike="noStrike" baseline="0" dirty="0" err="1"/>
              <a:t>workers</a:t>
            </a:r>
            <a:r>
              <a:rPr lang="fi-FI" sz="1400" b="0" i="0" u="none" strike="noStrike" baseline="0" dirty="0"/>
              <a:t> 	</a:t>
            </a:r>
          </a:p>
          <a:p>
            <a:r>
              <a:rPr lang="fi-FI" sz="1400" b="0" i="0" u="none" strike="noStrike" baseline="0" dirty="0" err="1"/>
              <a:t>Laundry</a:t>
            </a:r>
            <a:r>
              <a:rPr lang="fi-FI" sz="1400" b="0" i="0" u="none" strike="noStrike" baseline="0" dirty="0"/>
              <a:t> and </a:t>
            </a:r>
            <a:r>
              <a:rPr lang="fi-FI" sz="1400" b="0" i="0" u="none" strike="noStrike" baseline="0" dirty="0" err="1"/>
              <a:t>dry-cleaning</a:t>
            </a:r>
            <a:r>
              <a:rPr lang="fi-FI" sz="1400" b="0" i="0" u="none" strike="noStrike" baseline="0" dirty="0"/>
              <a:t> </a:t>
            </a:r>
            <a:r>
              <a:rPr lang="fi-FI" sz="1400" b="0" i="0" u="none" strike="noStrike" baseline="0" dirty="0" err="1"/>
              <a:t>workers</a:t>
            </a:r>
            <a:r>
              <a:rPr lang="fi-FI" sz="1400" b="0" i="0" u="none" strike="noStrike" baseline="0" dirty="0"/>
              <a:t> 	</a:t>
            </a:r>
          </a:p>
          <a:p>
            <a:endParaRPr lang="fi-FI" sz="1400" dirty="0"/>
          </a:p>
        </p:txBody>
      </p:sp>
      <p:sp>
        <p:nvSpPr>
          <p:cNvPr id="4" name="Sisällön paikkamerkki 3">
            <a:extLst>
              <a:ext uri="{FF2B5EF4-FFF2-40B4-BE49-F238E27FC236}">
                <a16:creationId xmlns:a16="http://schemas.microsoft.com/office/drawing/2014/main" id="{12BDC958-466F-9A9A-0F6B-BC192D6D4542}"/>
              </a:ext>
            </a:extLst>
          </p:cNvPr>
          <p:cNvSpPr>
            <a:spLocks noGrp="1"/>
          </p:cNvSpPr>
          <p:nvPr>
            <p:ph sz="half" idx="2"/>
          </p:nvPr>
        </p:nvSpPr>
        <p:spPr>
          <a:xfrm>
            <a:off x="8460418" y="1412489"/>
            <a:ext cx="2917265" cy="4562182"/>
          </a:xfrm>
          <a:solidFill>
            <a:schemeClr val="accent2"/>
          </a:solidFill>
        </p:spPr>
        <p:txBody>
          <a:bodyPr>
            <a:normAutofit lnSpcReduction="10000"/>
          </a:bodyPr>
          <a:lstStyle/>
          <a:p>
            <a:r>
              <a:rPr lang="fi-FI" sz="1400" b="0" i="0" u="none" strike="noStrike" baseline="0" dirty="0" err="1"/>
              <a:t>Maids</a:t>
            </a:r>
            <a:r>
              <a:rPr lang="fi-FI" sz="1400" b="0" i="0" u="none" strike="noStrike" baseline="0" dirty="0"/>
              <a:t> and </a:t>
            </a:r>
            <a:r>
              <a:rPr lang="fi-FI" sz="1400" b="0" i="0" u="none" strike="noStrike" baseline="0" dirty="0" err="1"/>
              <a:t>housekeeping</a:t>
            </a:r>
            <a:r>
              <a:rPr lang="fi-FI" sz="1400" b="0" i="0" u="none" strike="noStrike" baseline="0" dirty="0"/>
              <a:t> </a:t>
            </a:r>
            <a:r>
              <a:rPr lang="fi-FI" sz="1400" b="0" i="0" u="none" strike="noStrike" baseline="0" dirty="0" err="1"/>
              <a:t>cleaners</a:t>
            </a:r>
            <a:r>
              <a:rPr lang="fi-FI" sz="1400" b="0" i="0" u="none" strike="noStrike" baseline="0" dirty="0"/>
              <a:t> </a:t>
            </a:r>
          </a:p>
          <a:p>
            <a:r>
              <a:rPr lang="fi-FI" sz="1400" b="0" i="0" u="none" strike="noStrike" baseline="0" dirty="0" err="1"/>
              <a:t>Nursing</a:t>
            </a:r>
            <a:r>
              <a:rPr lang="fi-FI" sz="1400" b="0" i="0" u="none" strike="noStrike" baseline="0" dirty="0"/>
              <a:t> </a:t>
            </a:r>
            <a:r>
              <a:rPr lang="fi-FI" sz="1400" b="0" i="0" u="none" strike="noStrike" baseline="0" dirty="0" err="1"/>
              <a:t>assistants</a:t>
            </a:r>
            <a:r>
              <a:rPr lang="fi-FI" sz="1400" b="0" i="0" u="none" strike="noStrike" baseline="0" dirty="0"/>
              <a:t> 	</a:t>
            </a:r>
          </a:p>
          <a:p>
            <a:r>
              <a:rPr lang="fi-FI" sz="1400" b="0" i="0" u="none" strike="noStrike" baseline="0" dirty="0" err="1"/>
              <a:t>Orderlies</a:t>
            </a:r>
            <a:r>
              <a:rPr lang="fi-FI" sz="1400" b="0" i="0" u="none" strike="noStrike" baseline="0" dirty="0"/>
              <a:t> and </a:t>
            </a:r>
            <a:r>
              <a:rPr lang="fi-FI" sz="1400" b="0" i="0" u="none" strike="noStrike" baseline="0" dirty="0" err="1"/>
              <a:t>psychiatric</a:t>
            </a:r>
            <a:r>
              <a:rPr lang="fi-FI" sz="1400" b="0" i="0" u="none" strike="noStrike" baseline="0" dirty="0"/>
              <a:t> </a:t>
            </a:r>
            <a:r>
              <a:rPr lang="fi-FI" sz="1400" b="0" i="0" u="none" strike="noStrike" baseline="0" dirty="0" err="1"/>
              <a:t>aides</a:t>
            </a:r>
            <a:r>
              <a:rPr lang="fi-FI" sz="1400" b="0" i="0" u="none" strike="noStrike" baseline="0" dirty="0"/>
              <a:t> </a:t>
            </a:r>
          </a:p>
          <a:p>
            <a:r>
              <a:rPr lang="fi-FI" sz="1400" b="0" i="0" u="none" strike="noStrike" baseline="0" dirty="0" err="1"/>
              <a:t>Passenger</a:t>
            </a:r>
            <a:r>
              <a:rPr lang="fi-FI" sz="1400" b="0" i="0" u="none" strike="noStrike" baseline="0" dirty="0"/>
              <a:t> </a:t>
            </a:r>
            <a:r>
              <a:rPr lang="fi-FI" sz="1400" b="0" i="0" u="none" strike="noStrike" baseline="0" dirty="0" err="1"/>
              <a:t>attendants</a:t>
            </a:r>
            <a:r>
              <a:rPr lang="fi-FI" sz="1400" b="0" i="0" u="none" strike="noStrike" baseline="0" dirty="0"/>
              <a:t> 	</a:t>
            </a:r>
          </a:p>
          <a:p>
            <a:r>
              <a:rPr lang="fi-FI" sz="1400" b="0" i="0" u="none" strike="noStrike" baseline="0" dirty="0"/>
              <a:t>Personal </a:t>
            </a:r>
            <a:r>
              <a:rPr lang="fi-FI" sz="1400" b="0" i="0" u="none" strike="noStrike" baseline="0" dirty="0" err="1"/>
              <a:t>care</a:t>
            </a:r>
            <a:r>
              <a:rPr lang="fi-FI" sz="1400" b="0" i="0" u="none" strike="noStrike" baseline="0" dirty="0"/>
              <a:t> </a:t>
            </a:r>
            <a:r>
              <a:rPr lang="fi-FI" sz="1400" b="0" i="0" u="none" strike="noStrike" baseline="0" dirty="0" err="1"/>
              <a:t>aides</a:t>
            </a:r>
            <a:r>
              <a:rPr lang="fi-FI" sz="1400" b="0" i="0" u="none" strike="noStrike" baseline="0" dirty="0"/>
              <a:t> 	</a:t>
            </a:r>
          </a:p>
          <a:p>
            <a:r>
              <a:rPr lang="fi-FI" sz="1400" b="0" i="0" u="none" strike="noStrike" baseline="0" dirty="0" err="1"/>
              <a:t>Pipelayers</a:t>
            </a:r>
            <a:r>
              <a:rPr lang="fi-FI" sz="1400" b="0" i="0" u="none" strike="noStrike" baseline="0" dirty="0"/>
              <a:t> 	</a:t>
            </a:r>
          </a:p>
          <a:p>
            <a:r>
              <a:rPr lang="en-US" sz="1400" b="0" i="0" u="none" strike="noStrike" baseline="0" dirty="0"/>
              <a:t>Pressers, textile, garment and related materials 	</a:t>
            </a:r>
          </a:p>
          <a:p>
            <a:r>
              <a:rPr lang="en-US" sz="1400" b="0" i="0" u="none" strike="noStrike" baseline="0" dirty="0"/>
              <a:t>Sawing machine setters, operators and tenders, wood 	</a:t>
            </a:r>
          </a:p>
          <a:p>
            <a:r>
              <a:rPr lang="fi-FI" sz="1400" b="0" i="0" u="none" strike="noStrike" baseline="0" dirty="0" err="1"/>
              <a:t>Skin</a:t>
            </a:r>
            <a:r>
              <a:rPr lang="fi-FI" sz="1400" b="0" i="0" u="none" strike="noStrike" baseline="0" dirty="0"/>
              <a:t> </a:t>
            </a:r>
            <a:r>
              <a:rPr lang="fi-FI" sz="1400" b="0" i="0" u="none" strike="noStrike" baseline="0" dirty="0" err="1"/>
              <a:t>care</a:t>
            </a:r>
            <a:r>
              <a:rPr lang="fi-FI" sz="1400" b="0" i="0" u="none" strike="noStrike" baseline="0" dirty="0"/>
              <a:t> </a:t>
            </a:r>
            <a:r>
              <a:rPr lang="fi-FI" sz="1400" b="0" i="0" u="none" strike="noStrike" baseline="0" dirty="0" err="1"/>
              <a:t>specialists</a:t>
            </a:r>
            <a:r>
              <a:rPr lang="fi-FI" sz="1400" b="0" i="0" u="none" strike="noStrike" baseline="0" dirty="0"/>
              <a:t> </a:t>
            </a:r>
          </a:p>
          <a:p>
            <a:endParaRPr lang="fi-FI" sz="1100" dirty="0"/>
          </a:p>
          <a:p>
            <a:endParaRPr lang="fi-FI" sz="1100" b="0" i="0" u="none" strike="noStrike" baseline="0" dirty="0"/>
          </a:p>
          <a:p>
            <a:pPr marL="0" indent="0">
              <a:buNone/>
            </a:pPr>
            <a:r>
              <a:rPr lang="en-US" sz="1100" b="0" i="1" u="none" strike="noStrike" baseline="0" dirty="0"/>
              <a:t>Source: Pew Research Center analysis of O*NET (Version 27.3).,“Which U.S. Workers Are More Exposed to AI on Their Jobs?” July, 2023</a:t>
            </a:r>
            <a:endParaRPr lang="fi-FI" sz="1100" i="1" dirty="0"/>
          </a:p>
          <a:p>
            <a:pPr marL="0" indent="0">
              <a:buNone/>
            </a:pPr>
            <a:r>
              <a:rPr lang="fi-FI" sz="1100" b="0" i="0" u="none" strike="noStrike" baseline="0" dirty="0"/>
              <a:t>	</a:t>
            </a:r>
          </a:p>
          <a:p>
            <a:endParaRPr lang="fi-FI" sz="1100" dirty="0"/>
          </a:p>
        </p:txBody>
      </p:sp>
    </p:spTree>
    <p:extLst>
      <p:ext uri="{BB962C8B-B14F-4D97-AF65-F5344CB8AC3E}">
        <p14:creationId xmlns:p14="http://schemas.microsoft.com/office/powerpoint/2010/main" val="1265770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A5A43CD-B8A9-49DF-A7B3-058B6CEEA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52" name="Freeform: Shape 51">
            <a:extLst>
              <a:ext uri="{FF2B5EF4-FFF2-40B4-BE49-F238E27FC236}">
                <a16:creationId xmlns:a16="http://schemas.microsoft.com/office/drawing/2014/main" id="{C77DEC3A-5EAB-410D-B312-9B3880B08A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800" y="-17928"/>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4" name="Freeform: Shape 53">
            <a:extLst>
              <a:ext uri="{FF2B5EF4-FFF2-40B4-BE49-F238E27FC236}">
                <a16:creationId xmlns:a16="http://schemas.microsoft.com/office/drawing/2014/main" id="{1C0E6BBD-8793-4948-9A3C-F7F772174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776" y="3108079"/>
            <a:ext cx="6052740" cy="3784041"/>
          </a:xfrm>
          <a:custGeom>
            <a:avLst/>
            <a:gdLst>
              <a:gd name="connsiteX0" fmla="*/ 2954750 w 6052740"/>
              <a:gd name="connsiteY0" fmla="*/ 237 h 3784041"/>
              <a:gd name="connsiteX1" fmla="*/ 3975695 w 6052740"/>
              <a:gd name="connsiteY1" fmla="*/ 219797 h 3784041"/>
              <a:gd name="connsiteX2" fmla="*/ 5300448 w 6052740"/>
              <a:gd name="connsiteY2" fmla="*/ 1818803 h 3784041"/>
              <a:gd name="connsiteX3" fmla="*/ 5434695 w 6052740"/>
              <a:gd name="connsiteY3" fmla="*/ 2080860 h 3784041"/>
              <a:gd name="connsiteX4" fmla="*/ 5997936 w 6052740"/>
              <a:gd name="connsiteY4" fmla="*/ 3391139 h 3784041"/>
              <a:gd name="connsiteX5" fmla="*/ 6039411 w 6052740"/>
              <a:gd name="connsiteY5" fmla="*/ 3607947 h 3784041"/>
              <a:gd name="connsiteX6" fmla="*/ 6052740 w 6052740"/>
              <a:gd name="connsiteY6" fmla="*/ 3784041 h 3784041"/>
              <a:gd name="connsiteX7" fmla="*/ 0 w 6052740"/>
              <a:gd name="connsiteY7" fmla="*/ 3784041 h 3784041"/>
              <a:gd name="connsiteX8" fmla="*/ 0 w 6052740"/>
              <a:gd name="connsiteY8" fmla="*/ 1688687 h 3784041"/>
              <a:gd name="connsiteX9" fmla="*/ 35506 w 6052740"/>
              <a:gd name="connsiteY9" fmla="*/ 1628754 h 3784041"/>
              <a:gd name="connsiteX10" fmla="*/ 816825 w 6052740"/>
              <a:gd name="connsiteY10" fmla="*/ 959488 h 3784041"/>
              <a:gd name="connsiteX11" fmla="*/ 1197981 w 6052740"/>
              <a:gd name="connsiteY11" fmla="*/ 695851 h 3784041"/>
              <a:gd name="connsiteX12" fmla="*/ 2954750 w 6052740"/>
              <a:gd name="connsiteY12" fmla="*/ 237 h 378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52740" h="3784041">
                <a:moveTo>
                  <a:pt x="2954750" y="237"/>
                </a:moveTo>
                <a:cubicBezTo>
                  <a:pt x="3290840" y="-4755"/>
                  <a:pt x="3626137" y="69294"/>
                  <a:pt x="3975695" y="219797"/>
                </a:cubicBezTo>
                <a:cubicBezTo>
                  <a:pt x="4587470" y="483198"/>
                  <a:pt x="4897381" y="1023969"/>
                  <a:pt x="5300448" y="1818803"/>
                </a:cubicBezTo>
                <a:cubicBezTo>
                  <a:pt x="5345474" y="1907612"/>
                  <a:pt x="5390785" y="1995708"/>
                  <a:pt x="5434695" y="2080860"/>
                </a:cubicBezTo>
                <a:cubicBezTo>
                  <a:pt x="5672552" y="2542761"/>
                  <a:pt x="5897143" y="2979045"/>
                  <a:pt x="5997936" y="3391139"/>
                </a:cubicBezTo>
                <a:cubicBezTo>
                  <a:pt x="6016006" y="3465005"/>
                  <a:pt x="6029843" y="3537092"/>
                  <a:pt x="6039411" y="3607947"/>
                </a:cubicBezTo>
                <a:lnTo>
                  <a:pt x="6052740" y="3784041"/>
                </a:lnTo>
                <a:lnTo>
                  <a:pt x="0" y="3784041"/>
                </a:lnTo>
                <a:lnTo>
                  <a:pt x="0" y="1688687"/>
                </a:lnTo>
                <a:lnTo>
                  <a:pt x="35506" y="1628754"/>
                </a:lnTo>
                <a:cubicBezTo>
                  <a:pt x="201384" y="1382172"/>
                  <a:pt x="437288" y="1215376"/>
                  <a:pt x="816825" y="959488"/>
                </a:cubicBezTo>
                <a:cubicBezTo>
                  <a:pt x="938904" y="877217"/>
                  <a:pt x="1065168" y="792069"/>
                  <a:pt x="1197981" y="695851"/>
                </a:cubicBezTo>
                <a:cubicBezTo>
                  <a:pt x="1832245" y="236438"/>
                  <a:pt x="2394600" y="8558"/>
                  <a:pt x="2954750" y="237"/>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Kuva 11" descr="Värikäs muste vedessä">
            <a:extLst>
              <a:ext uri="{FF2B5EF4-FFF2-40B4-BE49-F238E27FC236}">
                <a16:creationId xmlns:a16="http://schemas.microsoft.com/office/drawing/2014/main" id="{50E6315B-F77C-D8BA-C033-D7C3643F72E2}"/>
              </a:ext>
            </a:extLst>
          </p:cNvPr>
          <p:cNvPicPr>
            <a:picLocks noChangeAspect="1"/>
          </p:cNvPicPr>
          <p:nvPr/>
        </p:nvPicPr>
        <p:blipFill rotWithShape="1">
          <a:blip r:embed="rId3">
            <a:extLst>
              <a:ext uri="{28A0092B-C50C-407E-A947-70E740481C1C}">
                <a14:useLocalDpi xmlns:a14="http://schemas.microsoft.com/office/drawing/2010/main" val="0"/>
              </a:ext>
            </a:extLst>
          </a:blip>
          <a:srcRect t="6344" r="-2" b="175"/>
          <a:stretch/>
        </p:blipFill>
        <p:spPr>
          <a:xfrm>
            <a:off x="20" y="3272810"/>
            <a:ext cx="5745687" cy="3585182"/>
          </a:xfrm>
          <a:custGeom>
            <a:avLst/>
            <a:gdLst/>
            <a:ahLst/>
            <a:cxnLst/>
            <a:rect l="l" t="t" r="r" b="b"/>
            <a:pathLst>
              <a:path w="5745707" h="3585182">
                <a:moveTo>
                  <a:pt x="2926451" y="215"/>
                </a:moveTo>
                <a:cubicBezTo>
                  <a:pt x="3232053" y="-4312"/>
                  <a:pt x="3536934" y="62841"/>
                  <a:pt x="3854783" y="199329"/>
                </a:cubicBezTo>
                <a:cubicBezTo>
                  <a:pt x="4411062" y="438201"/>
                  <a:pt x="4692860" y="928614"/>
                  <a:pt x="5059364" y="1649431"/>
                </a:cubicBezTo>
                <a:cubicBezTo>
                  <a:pt x="5100306" y="1729970"/>
                  <a:pt x="5141506" y="1809862"/>
                  <a:pt x="5181433" y="1887084"/>
                </a:cubicBezTo>
                <a:cubicBezTo>
                  <a:pt x="5397713" y="2305972"/>
                  <a:pt x="5601931" y="2701628"/>
                  <a:pt x="5693581" y="3075346"/>
                </a:cubicBezTo>
                <a:cubicBezTo>
                  <a:pt x="5726442" y="3209322"/>
                  <a:pt x="5743911" y="3336841"/>
                  <a:pt x="5745707" y="3461881"/>
                </a:cubicBezTo>
                <a:lnTo>
                  <a:pt x="5742296" y="3585182"/>
                </a:lnTo>
                <a:lnTo>
                  <a:pt x="252483" y="3585182"/>
                </a:lnTo>
                <a:lnTo>
                  <a:pt x="41523" y="3585182"/>
                </a:lnTo>
                <a:lnTo>
                  <a:pt x="0" y="3585182"/>
                </a:lnTo>
                <a:lnTo>
                  <a:pt x="0" y="3381173"/>
                </a:lnTo>
                <a:lnTo>
                  <a:pt x="0" y="3325874"/>
                </a:lnTo>
                <a:lnTo>
                  <a:pt x="0" y="2216622"/>
                </a:lnTo>
                <a:lnTo>
                  <a:pt x="41502" y="2023225"/>
                </a:lnTo>
                <a:cubicBezTo>
                  <a:pt x="68783" y="1923742"/>
                  <a:pt x="101601" y="1826103"/>
                  <a:pt x="139935" y="1730491"/>
                </a:cubicBezTo>
                <a:cubicBezTo>
                  <a:pt x="294359" y="1345325"/>
                  <a:pt x="522318" y="1179549"/>
                  <a:pt x="982463" y="870138"/>
                </a:cubicBezTo>
                <a:cubicBezTo>
                  <a:pt x="1093468" y="795528"/>
                  <a:pt x="1208278" y="718309"/>
                  <a:pt x="1329043" y="631051"/>
                </a:cubicBezTo>
                <a:cubicBezTo>
                  <a:pt x="1905771" y="214420"/>
                  <a:pt x="2417113" y="7761"/>
                  <a:pt x="2926451" y="215"/>
                </a:cubicBezTo>
                <a:close/>
              </a:path>
            </a:pathLst>
          </a:custGeom>
        </p:spPr>
      </p:pic>
      <p:sp>
        <p:nvSpPr>
          <p:cNvPr id="56" name="Freeform: Shape 55">
            <a:extLst>
              <a:ext uri="{FF2B5EF4-FFF2-40B4-BE49-F238E27FC236}">
                <a16:creationId xmlns:a16="http://schemas.microsoft.com/office/drawing/2014/main" id="{CA70EFFE-F930-4125-919D-2F04E1A80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26076" y="406400"/>
            <a:ext cx="2930526" cy="308609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Otsikko 4">
            <a:extLst>
              <a:ext uri="{FF2B5EF4-FFF2-40B4-BE49-F238E27FC236}">
                <a16:creationId xmlns:a16="http://schemas.microsoft.com/office/drawing/2014/main" id="{E95A1E2F-570D-1067-31D4-5A9D76966351}"/>
              </a:ext>
            </a:extLst>
          </p:cNvPr>
          <p:cNvSpPr>
            <a:spLocks noGrp="1"/>
          </p:cNvSpPr>
          <p:nvPr>
            <p:ph type="title"/>
          </p:nvPr>
        </p:nvSpPr>
        <p:spPr>
          <a:xfrm>
            <a:off x="5982179" y="3297831"/>
            <a:ext cx="5340114" cy="1146946"/>
          </a:xfrm>
        </p:spPr>
        <p:txBody>
          <a:bodyPr vert="horz" lIns="91440" tIns="45720" rIns="91440" bIns="45720" rtlCol="0" anchor="b">
            <a:normAutofit/>
          </a:bodyPr>
          <a:lstStyle/>
          <a:p>
            <a:r>
              <a:rPr lang="en-US" sz="3600" kern="1200">
                <a:latin typeface="+mj-lt"/>
                <a:ea typeface="+mj-ea"/>
                <a:cs typeface="+mj-cs"/>
              </a:rPr>
              <a:t>Yhteenvetoa tutkimuksesta</a:t>
            </a:r>
          </a:p>
        </p:txBody>
      </p:sp>
      <p:pic>
        <p:nvPicPr>
          <p:cNvPr id="14" name="Kuva 13" descr="Massa käyttäen henkilön aukkoa">
            <a:extLst>
              <a:ext uri="{FF2B5EF4-FFF2-40B4-BE49-F238E27FC236}">
                <a16:creationId xmlns:a16="http://schemas.microsoft.com/office/drawing/2014/main" id="{7E9AA95A-6142-9AA3-575F-E13E4E126625}"/>
              </a:ext>
            </a:extLst>
          </p:cNvPr>
          <p:cNvPicPr>
            <a:picLocks noChangeAspect="1"/>
          </p:cNvPicPr>
          <p:nvPr/>
        </p:nvPicPr>
        <p:blipFill rotWithShape="1">
          <a:blip r:embed="rId4">
            <a:extLst>
              <a:ext uri="{28A0092B-C50C-407E-A947-70E740481C1C}">
                <a14:useLocalDpi xmlns:a14="http://schemas.microsoft.com/office/drawing/2010/main" val="0"/>
              </a:ext>
            </a:extLst>
          </a:blip>
          <a:srcRect l="23291" r="10672" b="3"/>
          <a:stretch/>
        </p:blipFill>
        <p:spPr>
          <a:xfrm>
            <a:off x="20" y="-12"/>
            <a:ext cx="3365241" cy="2866416"/>
          </a:xfrm>
          <a:custGeom>
            <a:avLst/>
            <a:gdLst/>
            <a:ahLst/>
            <a:cxnLst/>
            <a:rect l="l" t="t" r="r" b="b"/>
            <a:pathLst>
              <a:path w="3365261" h="2866416">
                <a:moveTo>
                  <a:pt x="0" y="0"/>
                </a:moveTo>
                <a:lnTo>
                  <a:pt x="3326672" y="0"/>
                </a:lnTo>
                <a:lnTo>
                  <a:pt x="3329674" y="9070"/>
                </a:lnTo>
                <a:cubicBezTo>
                  <a:pt x="3343270" y="65235"/>
                  <a:pt x="3352771" y="124075"/>
                  <a:pt x="3358496" y="186324"/>
                </a:cubicBezTo>
                <a:cubicBezTo>
                  <a:pt x="3382453" y="446775"/>
                  <a:pt x="3338627" y="747125"/>
                  <a:pt x="3292183" y="1065127"/>
                </a:cubicBezTo>
                <a:cubicBezTo>
                  <a:pt x="3283584" y="1123764"/>
                  <a:pt x="3274756" y="1184404"/>
                  <a:pt x="3266242" y="1245398"/>
                </a:cubicBezTo>
                <a:cubicBezTo>
                  <a:pt x="3189979" y="1791308"/>
                  <a:pt x="3117147" y="2170172"/>
                  <a:pt x="2811190" y="2450912"/>
                </a:cubicBezTo>
                <a:cubicBezTo>
                  <a:pt x="2345008" y="2878670"/>
                  <a:pt x="1828692" y="2969399"/>
                  <a:pt x="1084777" y="2754207"/>
                </a:cubicBezTo>
                <a:cubicBezTo>
                  <a:pt x="987414" y="2726031"/>
                  <a:pt x="896129" y="2702923"/>
                  <a:pt x="807878" y="2680610"/>
                </a:cubicBezTo>
                <a:cubicBezTo>
                  <a:pt x="442033" y="2588039"/>
                  <a:pt x="258011" y="2534175"/>
                  <a:pt x="72661" y="2322881"/>
                </a:cubicBezTo>
                <a:lnTo>
                  <a:pt x="0" y="2229725"/>
                </a:lnTo>
                <a:close/>
              </a:path>
            </a:pathLst>
          </a:custGeom>
        </p:spPr>
      </p:pic>
      <p:sp>
        <p:nvSpPr>
          <p:cNvPr id="58" name="Freeform: Shape 57">
            <a:extLst>
              <a:ext uri="{FF2B5EF4-FFF2-40B4-BE49-F238E27FC236}">
                <a16:creationId xmlns:a16="http://schemas.microsoft.com/office/drawing/2014/main" id="{A28DD5A3-69CE-4072-B49C-A9C37D580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65262" cy="2866416"/>
          </a:xfrm>
          <a:custGeom>
            <a:avLst/>
            <a:gdLst>
              <a:gd name="connsiteX0" fmla="*/ 179896 w 3365262"/>
              <a:gd name="connsiteY0" fmla="*/ 0 h 2866416"/>
              <a:gd name="connsiteX1" fmla="*/ 38591 w 3365262"/>
              <a:gd name="connsiteY1" fmla="*/ 0 h 2866416"/>
              <a:gd name="connsiteX2" fmla="*/ 35588 w 3365262"/>
              <a:gd name="connsiteY2" fmla="*/ 9070 h 2866416"/>
              <a:gd name="connsiteX3" fmla="*/ 6767 w 3365262"/>
              <a:gd name="connsiteY3" fmla="*/ 186324 h 2866416"/>
              <a:gd name="connsiteX4" fmla="*/ 73079 w 3365262"/>
              <a:gd name="connsiteY4" fmla="*/ 1065127 h 2866416"/>
              <a:gd name="connsiteX5" fmla="*/ 99021 w 3365262"/>
              <a:gd name="connsiteY5" fmla="*/ 1245398 h 2866416"/>
              <a:gd name="connsiteX6" fmla="*/ 554072 w 3365262"/>
              <a:gd name="connsiteY6" fmla="*/ 2450912 h 2866416"/>
              <a:gd name="connsiteX7" fmla="*/ 2280486 w 3365262"/>
              <a:gd name="connsiteY7" fmla="*/ 2754207 h 2866416"/>
              <a:gd name="connsiteX8" fmla="*/ 2557384 w 3365262"/>
              <a:gd name="connsiteY8" fmla="*/ 2680610 h 2866416"/>
              <a:gd name="connsiteX9" fmla="*/ 3292601 w 3365262"/>
              <a:gd name="connsiteY9" fmla="*/ 2322881 h 2866416"/>
              <a:gd name="connsiteX10" fmla="*/ 3365262 w 3365262"/>
              <a:gd name="connsiteY10" fmla="*/ 2229725 h 2866416"/>
              <a:gd name="connsiteX11" fmla="*/ 3365262 w 3365262"/>
              <a:gd name="connsiteY11" fmla="*/ 1904916 h 2866416"/>
              <a:gd name="connsiteX12" fmla="*/ 3272989 w 3365262"/>
              <a:gd name="connsiteY12" fmla="*/ 2055688 h 2866416"/>
              <a:gd name="connsiteX13" fmla="*/ 3153914 w 3365262"/>
              <a:gd name="connsiteY13" fmla="*/ 2208123 h 2866416"/>
              <a:gd name="connsiteX14" fmla="*/ 2474637 w 3365262"/>
              <a:gd name="connsiteY14" fmla="*/ 2539754 h 2866416"/>
              <a:gd name="connsiteX15" fmla="*/ 2218936 w 3365262"/>
              <a:gd name="connsiteY15" fmla="*/ 2608259 h 2866416"/>
              <a:gd name="connsiteX16" fmla="*/ 626296 w 3365262"/>
              <a:gd name="connsiteY16" fmla="*/ 2332284 h 2866416"/>
              <a:gd name="connsiteX17" fmla="*/ 208885 w 3365262"/>
              <a:gd name="connsiteY17" fmla="*/ 1221197 h 2866416"/>
              <a:gd name="connsiteX18" fmla="*/ 185325 w 3365262"/>
              <a:gd name="connsiteY18" fmla="*/ 1054955 h 2866416"/>
              <a:gd name="connsiteX19" fmla="*/ 125985 w 3365262"/>
              <a:gd name="connsiteY19" fmla="*/ 244401 h 2866416"/>
              <a:gd name="connsiteX20" fmla="*/ 152959 w 3365262"/>
              <a:gd name="connsiteY20" fmla="*/ 80820 h 2866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65262" h="2866416">
                <a:moveTo>
                  <a:pt x="179896" y="0"/>
                </a:moveTo>
                <a:lnTo>
                  <a:pt x="38591" y="0"/>
                </a:lnTo>
                <a:lnTo>
                  <a:pt x="35588" y="9070"/>
                </a:lnTo>
                <a:cubicBezTo>
                  <a:pt x="21993" y="65235"/>
                  <a:pt x="12491" y="124075"/>
                  <a:pt x="6767" y="186324"/>
                </a:cubicBezTo>
                <a:cubicBezTo>
                  <a:pt x="-17191" y="446775"/>
                  <a:pt x="26635" y="747125"/>
                  <a:pt x="73079" y="1065127"/>
                </a:cubicBezTo>
                <a:cubicBezTo>
                  <a:pt x="81679" y="1123764"/>
                  <a:pt x="90506" y="1184404"/>
                  <a:pt x="99021" y="1245398"/>
                </a:cubicBezTo>
                <a:cubicBezTo>
                  <a:pt x="175283" y="1791308"/>
                  <a:pt x="248115" y="2170172"/>
                  <a:pt x="554072" y="2450912"/>
                </a:cubicBezTo>
                <a:cubicBezTo>
                  <a:pt x="1020254" y="2878670"/>
                  <a:pt x="1536570" y="2969399"/>
                  <a:pt x="2280486" y="2754207"/>
                </a:cubicBezTo>
                <a:cubicBezTo>
                  <a:pt x="2377848" y="2726031"/>
                  <a:pt x="2469133" y="2702923"/>
                  <a:pt x="2557384" y="2680610"/>
                </a:cubicBezTo>
                <a:cubicBezTo>
                  <a:pt x="2923230" y="2588039"/>
                  <a:pt x="3107251" y="2534175"/>
                  <a:pt x="3292601" y="2322881"/>
                </a:cubicBezTo>
                <a:lnTo>
                  <a:pt x="3365262" y="2229725"/>
                </a:lnTo>
                <a:lnTo>
                  <a:pt x="3365262" y="1904916"/>
                </a:lnTo>
                <a:lnTo>
                  <a:pt x="3272989" y="2055688"/>
                </a:lnTo>
                <a:cubicBezTo>
                  <a:pt x="3236196" y="2108790"/>
                  <a:pt x="3196487" y="2159636"/>
                  <a:pt x="3153914" y="2208123"/>
                </a:cubicBezTo>
                <a:cubicBezTo>
                  <a:pt x="2982412" y="2403450"/>
                  <a:pt x="2812466" y="2453548"/>
                  <a:pt x="2474637" y="2539754"/>
                </a:cubicBezTo>
                <a:cubicBezTo>
                  <a:pt x="2393145" y="2560533"/>
                  <a:pt x="2308850" y="2582052"/>
                  <a:pt x="2218936" y="2608259"/>
                </a:cubicBezTo>
                <a:cubicBezTo>
                  <a:pt x="1531933" y="2808419"/>
                  <a:pt x="1055624" y="2725862"/>
                  <a:pt x="626296" y="2332284"/>
                </a:cubicBezTo>
                <a:cubicBezTo>
                  <a:pt x="344527" y="2073977"/>
                  <a:pt x="278113" y="1724633"/>
                  <a:pt x="208885" y="1221197"/>
                </a:cubicBezTo>
                <a:cubicBezTo>
                  <a:pt x="201156" y="1164950"/>
                  <a:pt x="193137" y="1109029"/>
                  <a:pt x="185325" y="1054955"/>
                </a:cubicBezTo>
                <a:cubicBezTo>
                  <a:pt x="143135" y="761698"/>
                  <a:pt x="103325" y="484721"/>
                  <a:pt x="125985" y="244401"/>
                </a:cubicBezTo>
                <a:cubicBezTo>
                  <a:pt x="131401" y="186965"/>
                  <a:pt x="140293" y="132664"/>
                  <a:pt x="152959" y="8082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8" name="Sisällön paikkamerkki 7" descr="Kampaajan kampaus ja hiustenleikkuusakset miehen hiusten leikkuussa">
            <a:extLst>
              <a:ext uri="{FF2B5EF4-FFF2-40B4-BE49-F238E27FC236}">
                <a16:creationId xmlns:a16="http://schemas.microsoft.com/office/drawing/2014/main" id="{991A2983-4D9D-C2FD-E681-7675EBC0FD06}"/>
              </a:ext>
            </a:extLst>
          </p:cNvPr>
          <p:cNvPicPr>
            <a:picLocks noChangeAspect="1"/>
          </p:cNvPicPr>
          <p:nvPr/>
        </p:nvPicPr>
        <p:blipFill rotWithShape="1">
          <a:blip r:embed="rId5">
            <a:extLst>
              <a:ext uri="{28A0092B-C50C-407E-A947-70E740481C1C}">
                <a14:useLocalDpi xmlns:a14="http://schemas.microsoft.com/office/drawing/2010/main" val="0"/>
              </a:ext>
            </a:extLst>
          </a:blip>
          <a:srcRect l="6231" r="27024"/>
          <a:stretch/>
        </p:blipFill>
        <p:spPr>
          <a:xfrm>
            <a:off x="3821829" y="623466"/>
            <a:ext cx="2687154" cy="2687367"/>
          </a:xfrm>
          <a:custGeom>
            <a:avLst/>
            <a:gdLst/>
            <a:ahLst/>
            <a:cxnLst/>
            <a:rect l="l" t="t" r="r" b="b"/>
            <a:pathLst>
              <a:path w="2687154" h="2687367">
                <a:moveTo>
                  <a:pt x="1454785" y="1063"/>
                </a:moveTo>
                <a:cubicBezTo>
                  <a:pt x="1693423" y="9010"/>
                  <a:pt x="1914118" y="61442"/>
                  <a:pt x="2099467" y="156432"/>
                </a:cubicBezTo>
                <a:cubicBezTo>
                  <a:pt x="2244525" y="230806"/>
                  <a:pt x="2365442" y="329654"/>
                  <a:pt x="2458804" y="450248"/>
                </a:cubicBezTo>
                <a:cubicBezTo>
                  <a:pt x="2558369" y="578936"/>
                  <a:pt x="2626417" y="732204"/>
                  <a:pt x="2660972" y="905889"/>
                </a:cubicBezTo>
                <a:cubicBezTo>
                  <a:pt x="2697613" y="1090060"/>
                  <a:pt x="2695800" y="1283803"/>
                  <a:pt x="2655506" y="1481541"/>
                </a:cubicBezTo>
                <a:cubicBezTo>
                  <a:pt x="2616405" y="1674071"/>
                  <a:pt x="2540272" y="1864400"/>
                  <a:pt x="2435396" y="2032054"/>
                </a:cubicBezTo>
                <a:cubicBezTo>
                  <a:pt x="2328740" y="2202615"/>
                  <a:pt x="2197165" y="2345340"/>
                  <a:pt x="2044455" y="2456196"/>
                </a:cubicBezTo>
                <a:cubicBezTo>
                  <a:pt x="1888342" y="2569490"/>
                  <a:pt x="1716998" y="2643732"/>
                  <a:pt x="1535162" y="2676769"/>
                </a:cubicBezTo>
                <a:cubicBezTo>
                  <a:pt x="1352034" y="2710042"/>
                  <a:pt x="1231880" y="2663095"/>
                  <a:pt x="998745" y="2562316"/>
                </a:cubicBezTo>
                <a:cubicBezTo>
                  <a:pt x="942516" y="2537996"/>
                  <a:pt x="884339" y="2512855"/>
                  <a:pt x="820897" y="2487849"/>
                </a:cubicBezTo>
                <a:cubicBezTo>
                  <a:pt x="336177" y="2296751"/>
                  <a:pt x="94710" y="2040959"/>
                  <a:pt x="13464" y="1632596"/>
                </a:cubicBezTo>
                <a:cubicBezTo>
                  <a:pt x="-39858" y="1364587"/>
                  <a:pt x="70857" y="1140721"/>
                  <a:pt x="245794" y="829771"/>
                </a:cubicBezTo>
                <a:cubicBezTo>
                  <a:pt x="265343" y="795032"/>
                  <a:pt x="284584" y="760348"/>
                  <a:pt x="303156" y="726784"/>
                </a:cubicBezTo>
                <a:cubicBezTo>
                  <a:pt x="403973" y="544832"/>
                  <a:pt x="499217" y="372996"/>
                  <a:pt x="615094" y="249099"/>
                </a:cubicBezTo>
                <a:cubicBezTo>
                  <a:pt x="725868" y="130651"/>
                  <a:pt x="847530" y="64671"/>
                  <a:pt x="1009614" y="35223"/>
                </a:cubicBezTo>
                <a:cubicBezTo>
                  <a:pt x="1161959" y="7543"/>
                  <a:pt x="1311603" y="-3704"/>
                  <a:pt x="1454785" y="1063"/>
                </a:cubicBezTo>
                <a:close/>
              </a:path>
            </a:pathLst>
          </a:custGeom>
        </p:spPr>
      </p:pic>
      <p:sp>
        <p:nvSpPr>
          <p:cNvPr id="60" name="Freeform: Shape 59">
            <a:extLst>
              <a:ext uri="{FF2B5EF4-FFF2-40B4-BE49-F238E27FC236}">
                <a16:creationId xmlns:a16="http://schemas.microsoft.com/office/drawing/2014/main" id="{31503D0D-7DB7-42FE-AA0C-455F4D8D7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21829" y="623454"/>
            <a:ext cx="2687155" cy="2687367"/>
          </a:xfrm>
          <a:custGeom>
            <a:avLst/>
            <a:gdLst>
              <a:gd name="connsiteX0" fmla="*/ 1379411 w 2687155"/>
              <a:gd name="connsiteY0" fmla="*/ 125092 h 2687367"/>
              <a:gd name="connsiteX1" fmla="*/ 1653453 w 2687155"/>
              <a:gd name="connsiteY1" fmla="*/ 155353 h 2687367"/>
              <a:gd name="connsiteX2" fmla="*/ 2013867 w 2687155"/>
              <a:gd name="connsiteY2" fmla="*/ 348128 h 2687367"/>
              <a:gd name="connsiteX3" fmla="*/ 2298841 w 2687155"/>
              <a:gd name="connsiteY3" fmla="*/ 778686 h 2687367"/>
              <a:gd name="connsiteX4" fmla="*/ 2351241 w 2687155"/>
              <a:gd name="connsiteY4" fmla="*/ 871513 h 2687367"/>
              <a:gd name="connsiteX5" fmla="*/ 2563486 w 2687155"/>
              <a:gd name="connsiteY5" fmla="*/ 1595136 h 2687367"/>
              <a:gd name="connsiteX6" fmla="*/ 1825856 w 2687155"/>
              <a:gd name="connsiteY6" fmla="*/ 2366012 h 2687367"/>
              <a:gd name="connsiteX7" fmla="*/ 1663382 w 2687155"/>
              <a:gd name="connsiteY7" fmla="*/ 2433131 h 2687367"/>
              <a:gd name="connsiteX8" fmla="*/ 1173337 w 2687155"/>
              <a:gd name="connsiteY8" fmla="*/ 2536294 h 2687367"/>
              <a:gd name="connsiteX9" fmla="*/ 708072 w 2687155"/>
              <a:gd name="connsiteY9" fmla="*/ 2337480 h 2687367"/>
              <a:gd name="connsiteX10" fmla="*/ 350926 w 2687155"/>
              <a:gd name="connsiteY10" fmla="*/ 1955183 h 2687367"/>
              <a:gd name="connsiteX11" fmla="*/ 149846 w 2687155"/>
              <a:gd name="connsiteY11" fmla="*/ 1458983 h 2687367"/>
              <a:gd name="connsiteX12" fmla="*/ 144852 w 2687155"/>
              <a:gd name="connsiteY12" fmla="*/ 940122 h 2687367"/>
              <a:gd name="connsiteX13" fmla="*/ 329542 w 2687155"/>
              <a:gd name="connsiteY13" fmla="*/ 529432 h 2687367"/>
              <a:gd name="connsiteX14" fmla="*/ 657816 w 2687155"/>
              <a:gd name="connsiteY14" fmla="*/ 264604 h 2687367"/>
              <a:gd name="connsiteX15" fmla="*/ 1379411 w 2687155"/>
              <a:gd name="connsiteY15" fmla="*/ 125092 h 2687367"/>
              <a:gd name="connsiteX16" fmla="*/ 1232370 w 2687155"/>
              <a:gd name="connsiteY16" fmla="*/ 1063 h 2687367"/>
              <a:gd name="connsiteX17" fmla="*/ 587688 w 2687155"/>
              <a:gd name="connsiteY17" fmla="*/ 156432 h 2687367"/>
              <a:gd name="connsiteX18" fmla="*/ 228351 w 2687155"/>
              <a:gd name="connsiteY18" fmla="*/ 450248 h 2687367"/>
              <a:gd name="connsiteX19" fmla="*/ 26183 w 2687155"/>
              <a:gd name="connsiteY19" fmla="*/ 905889 h 2687367"/>
              <a:gd name="connsiteX20" fmla="*/ 31650 w 2687155"/>
              <a:gd name="connsiteY20" fmla="*/ 1481541 h 2687367"/>
              <a:gd name="connsiteX21" fmla="*/ 251759 w 2687155"/>
              <a:gd name="connsiteY21" fmla="*/ 2032054 h 2687367"/>
              <a:gd name="connsiteX22" fmla="*/ 642700 w 2687155"/>
              <a:gd name="connsiteY22" fmla="*/ 2456196 h 2687367"/>
              <a:gd name="connsiteX23" fmla="*/ 1151993 w 2687155"/>
              <a:gd name="connsiteY23" fmla="*/ 2676769 h 2687367"/>
              <a:gd name="connsiteX24" fmla="*/ 1688410 w 2687155"/>
              <a:gd name="connsiteY24" fmla="*/ 2562316 h 2687367"/>
              <a:gd name="connsiteX25" fmla="*/ 1866259 w 2687155"/>
              <a:gd name="connsiteY25" fmla="*/ 2487849 h 2687367"/>
              <a:gd name="connsiteX26" fmla="*/ 2673692 w 2687155"/>
              <a:gd name="connsiteY26" fmla="*/ 1632596 h 2687367"/>
              <a:gd name="connsiteX27" fmla="*/ 2441361 w 2687155"/>
              <a:gd name="connsiteY27" fmla="*/ 829771 h 2687367"/>
              <a:gd name="connsiteX28" fmla="*/ 2383999 w 2687155"/>
              <a:gd name="connsiteY28" fmla="*/ 726784 h 2687367"/>
              <a:gd name="connsiteX29" fmla="*/ 2072061 w 2687155"/>
              <a:gd name="connsiteY29" fmla="*/ 249099 h 2687367"/>
              <a:gd name="connsiteX30" fmla="*/ 1677542 w 2687155"/>
              <a:gd name="connsiteY30" fmla="*/ 35223 h 2687367"/>
              <a:gd name="connsiteX31" fmla="*/ 1232370 w 2687155"/>
              <a:gd name="connsiteY31"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687155" h="2687367">
                <a:moveTo>
                  <a:pt x="1379411" y="125092"/>
                </a:moveTo>
                <a:cubicBezTo>
                  <a:pt x="1468984" y="128671"/>
                  <a:pt x="1560670" y="138721"/>
                  <a:pt x="1653453" y="155353"/>
                </a:cubicBezTo>
                <a:cubicBezTo>
                  <a:pt x="1801527" y="181896"/>
                  <a:pt x="1912668" y="241366"/>
                  <a:pt x="2013867" y="348128"/>
                </a:cubicBezTo>
                <a:cubicBezTo>
                  <a:pt x="2119726" y="459803"/>
                  <a:pt x="2206737" y="614685"/>
                  <a:pt x="2298841" y="778686"/>
                </a:cubicBezTo>
                <a:cubicBezTo>
                  <a:pt x="2315806" y="808940"/>
                  <a:pt x="2333384" y="840203"/>
                  <a:pt x="2351241" y="871513"/>
                </a:cubicBezTo>
                <a:cubicBezTo>
                  <a:pt x="2511056" y="1151785"/>
                  <a:pt x="2612199" y="1353567"/>
                  <a:pt x="2563486" y="1595136"/>
                </a:cubicBezTo>
                <a:cubicBezTo>
                  <a:pt x="2489264" y="1963210"/>
                  <a:pt x="2268671" y="2193766"/>
                  <a:pt x="1825856" y="2366012"/>
                </a:cubicBezTo>
                <a:cubicBezTo>
                  <a:pt x="1767898" y="2388550"/>
                  <a:pt x="1714751" y="2411212"/>
                  <a:pt x="1663382" y="2433131"/>
                </a:cubicBezTo>
                <a:cubicBezTo>
                  <a:pt x="1450402" y="2523968"/>
                  <a:pt x="1340635" y="2566284"/>
                  <a:pt x="1173337" y="2536294"/>
                </a:cubicBezTo>
                <a:cubicBezTo>
                  <a:pt x="1007221" y="2506516"/>
                  <a:pt x="850689" y="2439598"/>
                  <a:pt x="708072" y="2337480"/>
                </a:cubicBezTo>
                <a:cubicBezTo>
                  <a:pt x="568563" y="2237563"/>
                  <a:pt x="448362" y="2108917"/>
                  <a:pt x="350926" y="1955183"/>
                </a:cubicBezTo>
                <a:cubicBezTo>
                  <a:pt x="255118" y="1804070"/>
                  <a:pt x="185566" y="1632518"/>
                  <a:pt x="149846" y="1458983"/>
                </a:cubicBezTo>
                <a:cubicBezTo>
                  <a:pt x="113036" y="1280752"/>
                  <a:pt x="111378" y="1106123"/>
                  <a:pt x="144852" y="940122"/>
                </a:cubicBezTo>
                <a:cubicBezTo>
                  <a:pt x="176420" y="783572"/>
                  <a:pt x="238586" y="645425"/>
                  <a:pt x="329542" y="529432"/>
                </a:cubicBezTo>
                <a:cubicBezTo>
                  <a:pt x="414835" y="420736"/>
                  <a:pt x="525296" y="331640"/>
                  <a:pt x="657816" y="264604"/>
                </a:cubicBezTo>
                <a:cubicBezTo>
                  <a:pt x="861008" y="161861"/>
                  <a:pt x="1110695" y="114356"/>
                  <a:pt x="1379411" y="125092"/>
                </a:cubicBezTo>
                <a:close/>
                <a:moveTo>
                  <a:pt x="1232370" y="1063"/>
                </a:moveTo>
                <a:cubicBezTo>
                  <a:pt x="993732" y="9010"/>
                  <a:pt x="773038" y="61442"/>
                  <a:pt x="587688" y="156432"/>
                </a:cubicBezTo>
                <a:cubicBezTo>
                  <a:pt x="442630" y="230806"/>
                  <a:pt x="321713" y="329654"/>
                  <a:pt x="228351" y="450248"/>
                </a:cubicBezTo>
                <a:cubicBezTo>
                  <a:pt x="128786" y="578936"/>
                  <a:pt x="60739" y="732204"/>
                  <a:pt x="26183" y="905889"/>
                </a:cubicBezTo>
                <a:cubicBezTo>
                  <a:pt x="-10458" y="1090060"/>
                  <a:pt x="-8645" y="1283803"/>
                  <a:pt x="31650" y="1481541"/>
                </a:cubicBezTo>
                <a:cubicBezTo>
                  <a:pt x="70750" y="1674071"/>
                  <a:pt x="146884" y="1864400"/>
                  <a:pt x="251759" y="2032054"/>
                </a:cubicBezTo>
                <a:cubicBezTo>
                  <a:pt x="358415" y="2202615"/>
                  <a:pt x="489990" y="2345340"/>
                  <a:pt x="642700" y="2456196"/>
                </a:cubicBezTo>
                <a:cubicBezTo>
                  <a:pt x="798814" y="2569490"/>
                  <a:pt x="970158" y="2643732"/>
                  <a:pt x="1151993" y="2676769"/>
                </a:cubicBezTo>
                <a:cubicBezTo>
                  <a:pt x="1335121" y="2710042"/>
                  <a:pt x="1455276" y="2663095"/>
                  <a:pt x="1688410" y="2562316"/>
                </a:cubicBezTo>
                <a:cubicBezTo>
                  <a:pt x="1744639" y="2537996"/>
                  <a:pt x="1802816" y="2512855"/>
                  <a:pt x="1866259" y="2487849"/>
                </a:cubicBezTo>
                <a:cubicBezTo>
                  <a:pt x="2350978" y="2296751"/>
                  <a:pt x="2592445" y="2040959"/>
                  <a:pt x="2673692" y="1632596"/>
                </a:cubicBezTo>
                <a:cubicBezTo>
                  <a:pt x="2727013" y="1364587"/>
                  <a:pt x="2616299" y="1140721"/>
                  <a:pt x="2441361" y="829771"/>
                </a:cubicBezTo>
                <a:cubicBezTo>
                  <a:pt x="2421813" y="795032"/>
                  <a:pt x="2402572" y="760348"/>
                  <a:pt x="2383999" y="726784"/>
                </a:cubicBezTo>
                <a:cubicBezTo>
                  <a:pt x="2283182" y="544832"/>
                  <a:pt x="2187938" y="372996"/>
                  <a:pt x="2072061" y="249099"/>
                </a:cubicBezTo>
                <a:cubicBezTo>
                  <a:pt x="1961287" y="130651"/>
                  <a:pt x="1839626" y="64671"/>
                  <a:pt x="1677542" y="35223"/>
                </a:cubicBezTo>
                <a:cubicBezTo>
                  <a:pt x="1525197" y="7543"/>
                  <a:pt x="1375552" y="-3704"/>
                  <a:pt x="1232370" y="106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D0B489A4-0D2D-4199-B24F-6F153885C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71931" y="-12440"/>
            <a:ext cx="4350361" cy="2866417"/>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0" name="Kuva 9" descr="Kannettavaa tietokonetta käyttävä henkilö">
            <a:extLst>
              <a:ext uri="{FF2B5EF4-FFF2-40B4-BE49-F238E27FC236}">
                <a16:creationId xmlns:a16="http://schemas.microsoft.com/office/drawing/2014/main" id="{AF8CB98E-4B5C-D1DA-0179-4A72911090F5}"/>
              </a:ext>
            </a:extLst>
          </p:cNvPr>
          <p:cNvPicPr>
            <a:picLocks noChangeAspect="1"/>
          </p:cNvPicPr>
          <p:nvPr/>
        </p:nvPicPr>
        <p:blipFill rotWithShape="1">
          <a:blip r:embed="rId6">
            <a:extLst>
              <a:ext uri="{28A0092B-C50C-407E-A947-70E740481C1C}">
                <a14:useLocalDpi xmlns:a14="http://schemas.microsoft.com/office/drawing/2010/main" val="0"/>
              </a:ext>
            </a:extLst>
          </a:blip>
          <a:srcRect l="5845" r="7004" b="-4"/>
          <a:stretch/>
        </p:blipFill>
        <p:spPr>
          <a:xfrm>
            <a:off x="7111608" y="12"/>
            <a:ext cx="4011734" cy="2646947"/>
          </a:xfrm>
          <a:custGeom>
            <a:avLst/>
            <a:gdLst/>
            <a:ahLst/>
            <a:cxnLst/>
            <a:rect l="l" t="t" r="r" b="b"/>
            <a:pathLst>
              <a:path w="4011734" h="2646947">
                <a:moveTo>
                  <a:pt x="169207" y="0"/>
                </a:moveTo>
                <a:lnTo>
                  <a:pt x="3717700" y="0"/>
                </a:lnTo>
                <a:lnTo>
                  <a:pt x="3722961" y="7075"/>
                </a:lnTo>
                <a:cubicBezTo>
                  <a:pt x="3759881" y="62336"/>
                  <a:pt x="3793606" y="118918"/>
                  <a:pt x="3824060" y="176721"/>
                </a:cubicBezTo>
                <a:cubicBezTo>
                  <a:pt x="3948545" y="413080"/>
                  <a:pt x="4011734" y="659312"/>
                  <a:pt x="4011734" y="908578"/>
                </a:cubicBezTo>
                <a:cubicBezTo>
                  <a:pt x="4011734" y="1159615"/>
                  <a:pt x="3910924" y="1306223"/>
                  <a:pt x="3701126" y="1588134"/>
                </a:cubicBezTo>
                <a:cubicBezTo>
                  <a:pt x="3650506" y="1656124"/>
                  <a:pt x="3598163" y="1726474"/>
                  <a:pt x="3544617" y="1803828"/>
                </a:cubicBezTo>
                <a:cubicBezTo>
                  <a:pt x="3135436" y="2394813"/>
                  <a:pt x="2696213" y="2646947"/>
                  <a:pt x="2076029" y="2646947"/>
                </a:cubicBezTo>
                <a:cubicBezTo>
                  <a:pt x="1669002" y="2646947"/>
                  <a:pt x="1370360" y="2441546"/>
                  <a:pt x="961179" y="2128254"/>
                </a:cubicBezTo>
                <a:cubicBezTo>
                  <a:pt x="915468" y="2093247"/>
                  <a:pt x="869754" y="2058662"/>
                  <a:pt x="825505" y="2025257"/>
                </a:cubicBezTo>
                <a:cubicBezTo>
                  <a:pt x="585662" y="1843981"/>
                  <a:pt x="359162" y="1672742"/>
                  <a:pt x="208421" y="1486825"/>
                </a:cubicBezTo>
                <a:cubicBezTo>
                  <a:pt x="64309" y="1309091"/>
                  <a:pt x="0" y="1130767"/>
                  <a:pt x="0" y="908578"/>
                </a:cubicBezTo>
                <a:cubicBezTo>
                  <a:pt x="0" y="630123"/>
                  <a:pt x="41538" y="365716"/>
                  <a:pt x="120793" y="126877"/>
                </a:cubicBezTo>
                <a:close/>
              </a:path>
            </a:pathLst>
          </a:custGeom>
        </p:spPr>
      </p:pic>
      <p:sp>
        <p:nvSpPr>
          <p:cNvPr id="64" name="Freeform: Shape 63">
            <a:extLst>
              <a:ext uri="{FF2B5EF4-FFF2-40B4-BE49-F238E27FC236}">
                <a16:creationId xmlns:a16="http://schemas.microsoft.com/office/drawing/2014/main" id="{CAB4EFC4-7E1F-4404-9835-FA919F0987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11608" y="0"/>
            <a:ext cx="4011734" cy="2646947"/>
          </a:xfrm>
          <a:custGeom>
            <a:avLst/>
            <a:gdLst>
              <a:gd name="connsiteX0" fmla="*/ 3842527 w 4011734"/>
              <a:gd name="connsiteY0" fmla="*/ 0 h 2646947"/>
              <a:gd name="connsiteX1" fmla="*/ 3700720 w 4011734"/>
              <a:gd name="connsiteY1" fmla="*/ 0 h 2646947"/>
              <a:gd name="connsiteX2" fmla="*/ 3740093 w 4011734"/>
              <a:gd name="connsiteY2" fmla="*/ 75602 h 2646947"/>
              <a:gd name="connsiteX3" fmla="*/ 3916112 w 4011734"/>
              <a:gd name="connsiteY3" fmla="*/ 922354 h 2646947"/>
              <a:gd name="connsiteX4" fmla="*/ 3720190 w 4011734"/>
              <a:gd name="connsiteY4" fmla="*/ 1434599 h 2646947"/>
              <a:gd name="connsiteX5" fmla="*/ 3140113 w 4011734"/>
              <a:gd name="connsiteY5" fmla="*/ 1911574 h 2646947"/>
              <a:gd name="connsiteX6" fmla="*/ 3012574 w 4011734"/>
              <a:gd name="connsiteY6" fmla="*/ 2002816 h 2646947"/>
              <a:gd name="connsiteX7" fmla="*/ 1964580 w 4011734"/>
              <a:gd name="connsiteY7" fmla="*/ 2462305 h 2646947"/>
              <a:gd name="connsiteX8" fmla="*/ 584064 w 4011734"/>
              <a:gd name="connsiteY8" fmla="*/ 1715420 h 2646947"/>
              <a:gd name="connsiteX9" fmla="*/ 436941 w 4011734"/>
              <a:gd name="connsiteY9" fmla="*/ 1524345 h 2646947"/>
              <a:gd name="connsiteX10" fmla="*/ 144959 w 4011734"/>
              <a:gd name="connsiteY10" fmla="*/ 922354 h 2646947"/>
              <a:gd name="connsiteX11" fmla="*/ 321378 w 4011734"/>
              <a:gd name="connsiteY11" fmla="*/ 274033 h 2646947"/>
              <a:gd name="connsiteX12" fmla="*/ 416414 w 4011734"/>
              <a:gd name="connsiteY12" fmla="*/ 123749 h 2646947"/>
              <a:gd name="connsiteX13" fmla="*/ 514060 w 4011734"/>
              <a:gd name="connsiteY13" fmla="*/ 0 h 2646947"/>
              <a:gd name="connsiteX14" fmla="*/ 294034 w 4011734"/>
              <a:gd name="connsiteY14" fmla="*/ 0 h 2646947"/>
              <a:gd name="connsiteX15" fmla="*/ 288773 w 4011734"/>
              <a:gd name="connsiteY15" fmla="*/ 7075 h 2646947"/>
              <a:gd name="connsiteX16" fmla="*/ 187674 w 4011734"/>
              <a:gd name="connsiteY16" fmla="*/ 176721 h 2646947"/>
              <a:gd name="connsiteX17" fmla="*/ 0 w 4011734"/>
              <a:gd name="connsiteY17" fmla="*/ 908578 h 2646947"/>
              <a:gd name="connsiteX18" fmla="*/ 310608 w 4011734"/>
              <a:gd name="connsiteY18" fmla="*/ 1588134 h 2646947"/>
              <a:gd name="connsiteX19" fmla="*/ 467117 w 4011734"/>
              <a:gd name="connsiteY19" fmla="*/ 1803828 h 2646947"/>
              <a:gd name="connsiteX20" fmla="*/ 1935705 w 4011734"/>
              <a:gd name="connsiteY20" fmla="*/ 2646947 h 2646947"/>
              <a:gd name="connsiteX21" fmla="*/ 3050555 w 4011734"/>
              <a:gd name="connsiteY21" fmla="*/ 2128254 h 2646947"/>
              <a:gd name="connsiteX22" fmla="*/ 3186230 w 4011734"/>
              <a:gd name="connsiteY22" fmla="*/ 2025257 h 2646947"/>
              <a:gd name="connsiteX23" fmla="*/ 3803313 w 4011734"/>
              <a:gd name="connsiteY23" fmla="*/ 1486825 h 2646947"/>
              <a:gd name="connsiteX24" fmla="*/ 4011734 w 4011734"/>
              <a:gd name="connsiteY24" fmla="*/ 908578 h 2646947"/>
              <a:gd name="connsiteX25" fmla="*/ 3890941 w 4011734"/>
              <a:gd name="connsiteY25" fmla="*/ 126877 h 26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11734" h="2646947">
                <a:moveTo>
                  <a:pt x="3842527" y="0"/>
                </a:moveTo>
                <a:lnTo>
                  <a:pt x="3700720" y="0"/>
                </a:lnTo>
                <a:lnTo>
                  <a:pt x="3740093" y="75602"/>
                </a:lnTo>
                <a:cubicBezTo>
                  <a:pt x="3855101" y="325120"/>
                  <a:pt x="3916112" y="614016"/>
                  <a:pt x="3916112" y="922354"/>
                </a:cubicBezTo>
                <a:cubicBezTo>
                  <a:pt x="3916112" y="1119183"/>
                  <a:pt x="3855659" y="1277152"/>
                  <a:pt x="3720190" y="1434599"/>
                </a:cubicBezTo>
                <a:cubicBezTo>
                  <a:pt x="3578489" y="1599296"/>
                  <a:pt x="3365572" y="1750990"/>
                  <a:pt x="3140113" y="1911574"/>
                </a:cubicBezTo>
                <a:cubicBezTo>
                  <a:pt x="3098517" y="1941167"/>
                  <a:pt x="3055545" y="1971805"/>
                  <a:pt x="3012574" y="2002816"/>
                </a:cubicBezTo>
                <a:cubicBezTo>
                  <a:pt x="2627932" y="2280349"/>
                  <a:pt x="2347200" y="2462305"/>
                  <a:pt x="1964580" y="2462305"/>
                </a:cubicBezTo>
                <a:cubicBezTo>
                  <a:pt x="1381588" y="2462305"/>
                  <a:pt x="968706" y="2238951"/>
                  <a:pt x="584064" y="1715420"/>
                </a:cubicBezTo>
                <a:cubicBezTo>
                  <a:pt x="533728" y="1646896"/>
                  <a:pt x="484524" y="1584575"/>
                  <a:pt x="436941" y="1524345"/>
                </a:cubicBezTo>
                <a:cubicBezTo>
                  <a:pt x="239723" y="1274611"/>
                  <a:pt x="144959" y="1144738"/>
                  <a:pt x="144959" y="922354"/>
                </a:cubicBezTo>
                <a:cubicBezTo>
                  <a:pt x="144959" y="701540"/>
                  <a:pt x="204359" y="483414"/>
                  <a:pt x="321378" y="274033"/>
                </a:cubicBezTo>
                <a:cubicBezTo>
                  <a:pt x="350006" y="222828"/>
                  <a:pt x="381708" y="172704"/>
                  <a:pt x="416414" y="123749"/>
                </a:cubicBezTo>
                <a:lnTo>
                  <a:pt x="514060" y="0"/>
                </a:lnTo>
                <a:lnTo>
                  <a:pt x="294034" y="0"/>
                </a:lnTo>
                <a:lnTo>
                  <a:pt x="288773" y="7075"/>
                </a:lnTo>
                <a:cubicBezTo>
                  <a:pt x="251853" y="62336"/>
                  <a:pt x="218128" y="118918"/>
                  <a:pt x="187674" y="176721"/>
                </a:cubicBezTo>
                <a:cubicBezTo>
                  <a:pt x="63189" y="413080"/>
                  <a:pt x="0" y="659312"/>
                  <a:pt x="0" y="908578"/>
                </a:cubicBezTo>
                <a:cubicBezTo>
                  <a:pt x="0" y="1159615"/>
                  <a:pt x="100810" y="1306222"/>
                  <a:pt x="310608" y="1588134"/>
                </a:cubicBezTo>
                <a:cubicBezTo>
                  <a:pt x="361228" y="1656124"/>
                  <a:pt x="413571" y="1726474"/>
                  <a:pt x="467117" y="1803828"/>
                </a:cubicBezTo>
                <a:cubicBezTo>
                  <a:pt x="876298" y="2394813"/>
                  <a:pt x="1315521" y="2646947"/>
                  <a:pt x="1935705" y="2646947"/>
                </a:cubicBezTo>
                <a:cubicBezTo>
                  <a:pt x="2342732" y="2646947"/>
                  <a:pt x="2641374" y="2441546"/>
                  <a:pt x="3050555" y="2128254"/>
                </a:cubicBezTo>
                <a:cubicBezTo>
                  <a:pt x="3096266" y="2093247"/>
                  <a:pt x="3141980" y="2058662"/>
                  <a:pt x="3186230" y="2025257"/>
                </a:cubicBezTo>
                <a:cubicBezTo>
                  <a:pt x="3426072" y="1843981"/>
                  <a:pt x="3652572" y="1672742"/>
                  <a:pt x="3803313" y="1486825"/>
                </a:cubicBezTo>
                <a:cubicBezTo>
                  <a:pt x="3947426" y="1309091"/>
                  <a:pt x="4011734" y="1130767"/>
                  <a:pt x="4011734" y="908578"/>
                </a:cubicBezTo>
                <a:cubicBezTo>
                  <a:pt x="4011734" y="630123"/>
                  <a:pt x="3970196" y="365716"/>
                  <a:pt x="3890941" y="12687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3" name="Content Placeholder 22">
            <a:extLst>
              <a:ext uri="{FF2B5EF4-FFF2-40B4-BE49-F238E27FC236}">
                <a16:creationId xmlns:a16="http://schemas.microsoft.com/office/drawing/2014/main" id="{5DECE2AA-2BE1-4663-4968-7DE60DCF8BC6}"/>
              </a:ext>
            </a:extLst>
          </p:cNvPr>
          <p:cNvSpPr>
            <a:spLocks noGrp="1"/>
          </p:cNvSpPr>
          <p:nvPr>
            <p:ph idx="1"/>
          </p:nvPr>
        </p:nvSpPr>
        <p:spPr>
          <a:xfrm>
            <a:off x="5982179" y="4521124"/>
            <a:ext cx="5340114" cy="1680138"/>
          </a:xfrm>
        </p:spPr>
        <p:txBody>
          <a:bodyPr>
            <a:normAutofit/>
          </a:bodyPr>
          <a:lstStyle/>
          <a:p>
            <a:endParaRPr lang="en-US" sz="2000"/>
          </a:p>
        </p:txBody>
      </p:sp>
      <p:sp>
        <p:nvSpPr>
          <p:cNvPr id="66" name="Freeform: Shape 65">
            <a:extLst>
              <a:ext uri="{FF2B5EF4-FFF2-40B4-BE49-F238E27FC236}">
                <a16:creationId xmlns:a16="http://schemas.microsoft.com/office/drawing/2014/main" id="{89C1BF26-4E8B-4F40-A7F7-7421DA8E0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272818"/>
            <a:ext cx="5745707" cy="3585182"/>
          </a:xfrm>
          <a:custGeom>
            <a:avLst/>
            <a:gdLst>
              <a:gd name="connsiteX0" fmla="*/ 2681036 w 5745707"/>
              <a:gd name="connsiteY0" fmla="*/ 205773 h 3585182"/>
              <a:gd name="connsiteX1" fmla="*/ 4204914 w 5745707"/>
              <a:gd name="connsiteY1" fmla="*/ 727949 h 3585182"/>
              <a:gd name="connsiteX2" fmla="*/ 4539662 w 5745707"/>
              <a:gd name="connsiteY2" fmla="*/ 935341 h 3585182"/>
              <a:gd name="connsiteX3" fmla="*/ 5364672 w 5745707"/>
              <a:gd name="connsiteY3" fmla="*/ 1696466 h 3585182"/>
              <a:gd name="connsiteX4" fmla="*/ 5596067 w 5745707"/>
              <a:gd name="connsiteY4" fmla="*/ 2824431 h 3585182"/>
              <a:gd name="connsiteX5" fmla="*/ 5529216 w 5745707"/>
              <a:gd name="connsiteY5" fmla="*/ 3415690 h 3585182"/>
              <a:gd name="connsiteX6" fmla="*/ 5485002 w 5745707"/>
              <a:gd name="connsiteY6" fmla="*/ 3585181 h 3585182"/>
              <a:gd name="connsiteX7" fmla="*/ 183434 w 5745707"/>
              <a:gd name="connsiteY7" fmla="*/ 3585181 h 3585182"/>
              <a:gd name="connsiteX8" fmla="*/ 177419 w 5745707"/>
              <a:gd name="connsiteY8" fmla="*/ 3379484 h 3585182"/>
              <a:gd name="connsiteX9" fmla="*/ 209241 w 5745707"/>
              <a:gd name="connsiteY9" fmla="*/ 3138007 h 3585182"/>
              <a:gd name="connsiteX10" fmla="*/ 641778 w 5745707"/>
              <a:gd name="connsiteY10" fmla="*/ 2025377 h 3585182"/>
              <a:gd name="connsiteX11" fmla="*/ 746708 w 5745707"/>
              <a:gd name="connsiteY11" fmla="*/ 1802131 h 3585182"/>
              <a:gd name="connsiteX12" fmla="*/ 1818233 w 5745707"/>
              <a:gd name="connsiteY12" fmla="*/ 423089 h 3585182"/>
              <a:gd name="connsiteX13" fmla="*/ 2681036 w 5745707"/>
              <a:gd name="connsiteY13" fmla="*/ 205773 h 3585182"/>
              <a:gd name="connsiteX14" fmla="*/ 2819256 w 5745707"/>
              <a:gd name="connsiteY14" fmla="*/ 215 h 3585182"/>
              <a:gd name="connsiteX15" fmla="*/ 1890925 w 5745707"/>
              <a:gd name="connsiteY15" fmla="*/ 199329 h 3585182"/>
              <a:gd name="connsiteX16" fmla="*/ 686343 w 5745707"/>
              <a:gd name="connsiteY16" fmla="*/ 1649431 h 3585182"/>
              <a:gd name="connsiteX17" fmla="*/ 564274 w 5745707"/>
              <a:gd name="connsiteY17" fmla="*/ 1887084 h 3585182"/>
              <a:gd name="connsiteX18" fmla="*/ 52127 w 5745707"/>
              <a:gd name="connsiteY18" fmla="*/ 3075346 h 3585182"/>
              <a:gd name="connsiteX19" fmla="*/ 0 w 5745707"/>
              <a:gd name="connsiteY19" fmla="*/ 3461881 h 3585182"/>
              <a:gd name="connsiteX20" fmla="*/ 3411 w 5745707"/>
              <a:gd name="connsiteY20" fmla="*/ 3585182 h 3585182"/>
              <a:gd name="connsiteX21" fmla="*/ 5554638 w 5745707"/>
              <a:gd name="connsiteY21" fmla="*/ 3585182 h 3585182"/>
              <a:gd name="connsiteX22" fmla="*/ 5704185 w 5745707"/>
              <a:gd name="connsiteY22" fmla="*/ 3585182 h 3585182"/>
              <a:gd name="connsiteX23" fmla="*/ 5745707 w 5745707"/>
              <a:gd name="connsiteY23" fmla="*/ 3585182 h 3585182"/>
              <a:gd name="connsiteX24" fmla="*/ 5745707 w 5745707"/>
              <a:gd name="connsiteY24" fmla="*/ 3381173 h 3585182"/>
              <a:gd name="connsiteX25" fmla="*/ 5745707 w 5745707"/>
              <a:gd name="connsiteY25" fmla="*/ 3339523 h 3585182"/>
              <a:gd name="connsiteX26" fmla="*/ 5745707 w 5745707"/>
              <a:gd name="connsiteY26" fmla="*/ 2216622 h 3585182"/>
              <a:gd name="connsiteX27" fmla="*/ 5704206 w 5745707"/>
              <a:gd name="connsiteY27" fmla="*/ 2023225 h 3585182"/>
              <a:gd name="connsiteX28" fmla="*/ 5605772 w 5745707"/>
              <a:gd name="connsiteY28" fmla="*/ 1730491 h 3585182"/>
              <a:gd name="connsiteX29" fmla="*/ 4763244 w 5745707"/>
              <a:gd name="connsiteY29" fmla="*/ 870138 h 3585182"/>
              <a:gd name="connsiteX30" fmla="*/ 4416664 w 5745707"/>
              <a:gd name="connsiteY30" fmla="*/ 631051 h 3585182"/>
              <a:gd name="connsiteX31" fmla="*/ 2819256 w 5745707"/>
              <a:gd name="connsiteY31" fmla="*/ 215 h 358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45707" h="3585182">
                <a:moveTo>
                  <a:pt x="2681036" y="205773"/>
                </a:moveTo>
                <a:cubicBezTo>
                  <a:pt x="3159126" y="194053"/>
                  <a:pt x="3647122" y="365554"/>
                  <a:pt x="4204914" y="727949"/>
                </a:cubicBezTo>
                <a:cubicBezTo>
                  <a:pt x="4321714" y="803849"/>
                  <a:pt x="4432525" y="870727"/>
                  <a:pt x="4539662" y="935341"/>
                </a:cubicBezTo>
                <a:cubicBezTo>
                  <a:pt x="4983772" y="1203307"/>
                  <a:pt x="5204291" y="1347559"/>
                  <a:pt x="5364672" y="1696466"/>
                </a:cubicBezTo>
                <a:cubicBezTo>
                  <a:pt x="5523920" y="2042910"/>
                  <a:pt x="5601714" y="2422438"/>
                  <a:pt x="5596067" y="2824431"/>
                </a:cubicBezTo>
                <a:cubicBezTo>
                  <a:pt x="5593280" y="3021066"/>
                  <a:pt x="5570901" y="3218624"/>
                  <a:pt x="5529216" y="3415690"/>
                </a:cubicBezTo>
                <a:lnTo>
                  <a:pt x="5485002" y="3585181"/>
                </a:lnTo>
                <a:lnTo>
                  <a:pt x="183434" y="3585181"/>
                </a:lnTo>
                <a:lnTo>
                  <a:pt x="177419" y="3379484"/>
                </a:lnTo>
                <a:cubicBezTo>
                  <a:pt x="181642" y="3301162"/>
                  <a:pt x="192292" y="3221031"/>
                  <a:pt x="209241" y="3138007"/>
                </a:cubicBezTo>
                <a:cubicBezTo>
                  <a:pt x="280153" y="2790621"/>
                  <a:pt x="455777" y="2418912"/>
                  <a:pt x="641778" y="2025377"/>
                </a:cubicBezTo>
                <a:cubicBezTo>
                  <a:pt x="676120" y="1952827"/>
                  <a:pt x="711548" y="1877771"/>
                  <a:pt x="746708" y="1802131"/>
                </a:cubicBezTo>
                <a:cubicBezTo>
                  <a:pt x="1061459" y="1125148"/>
                  <a:pt x="1306038" y="663370"/>
                  <a:pt x="1818233" y="423089"/>
                </a:cubicBezTo>
                <a:cubicBezTo>
                  <a:pt x="2110892" y="285795"/>
                  <a:pt x="2394181" y="212804"/>
                  <a:pt x="2681036" y="205773"/>
                </a:cubicBezTo>
                <a:close/>
                <a:moveTo>
                  <a:pt x="2819256" y="215"/>
                </a:moveTo>
                <a:cubicBezTo>
                  <a:pt x="2513654" y="-4312"/>
                  <a:pt x="2208774" y="62841"/>
                  <a:pt x="1890925" y="199329"/>
                </a:cubicBezTo>
                <a:cubicBezTo>
                  <a:pt x="1334645" y="438201"/>
                  <a:pt x="1052847" y="928614"/>
                  <a:pt x="686343" y="1649431"/>
                </a:cubicBezTo>
                <a:cubicBezTo>
                  <a:pt x="645402" y="1729970"/>
                  <a:pt x="604201" y="1809862"/>
                  <a:pt x="564274" y="1887084"/>
                </a:cubicBezTo>
                <a:cubicBezTo>
                  <a:pt x="347995" y="2305972"/>
                  <a:pt x="143776" y="2701628"/>
                  <a:pt x="52127" y="3075346"/>
                </a:cubicBezTo>
                <a:cubicBezTo>
                  <a:pt x="19266" y="3209322"/>
                  <a:pt x="1796" y="3336841"/>
                  <a:pt x="0" y="3461881"/>
                </a:cubicBezTo>
                <a:lnTo>
                  <a:pt x="3411" y="3585182"/>
                </a:lnTo>
                <a:lnTo>
                  <a:pt x="5554638" y="3585182"/>
                </a:lnTo>
                <a:lnTo>
                  <a:pt x="5704185" y="3585182"/>
                </a:lnTo>
                <a:lnTo>
                  <a:pt x="5745707" y="3585182"/>
                </a:lnTo>
                <a:lnTo>
                  <a:pt x="5745707" y="3381173"/>
                </a:lnTo>
                <a:lnTo>
                  <a:pt x="5745707" y="3339523"/>
                </a:lnTo>
                <a:lnTo>
                  <a:pt x="5745707" y="2216622"/>
                </a:lnTo>
                <a:lnTo>
                  <a:pt x="5704206" y="2023225"/>
                </a:lnTo>
                <a:cubicBezTo>
                  <a:pt x="5676925" y="1923742"/>
                  <a:pt x="5644106" y="1826103"/>
                  <a:pt x="5605772" y="1730491"/>
                </a:cubicBezTo>
                <a:cubicBezTo>
                  <a:pt x="5451349" y="1345325"/>
                  <a:pt x="5223389" y="1179549"/>
                  <a:pt x="4763244" y="870138"/>
                </a:cubicBezTo>
                <a:cubicBezTo>
                  <a:pt x="4652240" y="795528"/>
                  <a:pt x="4537430" y="718309"/>
                  <a:pt x="4416664" y="631051"/>
                </a:cubicBezTo>
                <a:cubicBezTo>
                  <a:pt x="3839936" y="214420"/>
                  <a:pt x="3328594" y="7761"/>
                  <a:pt x="2819256" y="215"/>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791874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BE4F430-46B4-06F6-0C42-FBEF32B31411}"/>
              </a:ext>
            </a:extLst>
          </p:cNvPr>
          <p:cNvSpPr>
            <a:spLocks noGrp="1"/>
          </p:cNvSpPr>
          <p:nvPr>
            <p:ph type="title"/>
          </p:nvPr>
        </p:nvSpPr>
        <p:spPr>
          <a:xfrm>
            <a:off x="648929" y="557190"/>
            <a:ext cx="5181510" cy="1671569"/>
          </a:xfrm>
        </p:spPr>
        <p:txBody>
          <a:bodyPr>
            <a:normAutofit/>
          </a:bodyPr>
          <a:lstStyle/>
          <a:p>
            <a:r>
              <a:rPr lang="fi-FI" sz="2800" b="1" i="0">
                <a:effectLst/>
                <a:latin typeface="PT Sans" panose="020B0503020203020204" pitchFamily="34" charset="0"/>
              </a:rPr>
              <a:t>Tekoälyn vastuullinen käyttö edellyttää hyvää eettistä ohjeistusta</a:t>
            </a:r>
            <a:br>
              <a:rPr lang="fi-FI" sz="2800" b="1" i="0">
                <a:effectLst/>
                <a:latin typeface="PT Sans" panose="020B0503020203020204" pitchFamily="34" charset="0"/>
              </a:rPr>
            </a:br>
            <a:endParaRPr lang="fi-FI" sz="2800"/>
          </a:p>
        </p:txBody>
      </p:sp>
      <p:sp>
        <p:nvSpPr>
          <p:cNvPr id="3" name="Sisällön paikkamerkki 2">
            <a:extLst>
              <a:ext uri="{FF2B5EF4-FFF2-40B4-BE49-F238E27FC236}">
                <a16:creationId xmlns:a16="http://schemas.microsoft.com/office/drawing/2014/main" id="{972AD43D-0C80-27C8-23D0-46F8D0E73124}"/>
              </a:ext>
            </a:extLst>
          </p:cNvPr>
          <p:cNvSpPr>
            <a:spLocks noGrp="1"/>
          </p:cNvSpPr>
          <p:nvPr>
            <p:ph idx="1"/>
          </p:nvPr>
        </p:nvSpPr>
        <p:spPr>
          <a:xfrm>
            <a:off x="648930" y="2406650"/>
            <a:ext cx="5181508" cy="3722438"/>
          </a:xfrm>
        </p:spPr>
        <p:txBody>
          <a:bodyPr>
            <a:normAutofit lnSpcReduction="10000"/>
          </a:bodyPr>
          <a:lstStyle/>
          <a:p>
            <a:r>
              <a:rPr lang="fi-FI" sz="1400" i="1" dirty="0">
                <a:effectLst/>
                <a:latin typeface="arial" panose="020B0604020202020204" pitchFamily="34" charset="0"/>
              </a:rPr>
              <a:t>Toukokuussa 2023 julkaistuissa julkisen hallinnon tekoälyn eettisissä ohjeistuksissa lähtökohtana on, että tekoäly, ja teknologiat ylipäänsä, ovat julkisen hallinnon ja viranomaistoiminnan työkaluja ja välineitä. Tekoäly ei ole ihmiseen rinnastettava itsenäinen toimija, vaan monimutkainen ja oppiva tukiteknologia. Siksi sen – kuten kaiken teknologian – hyödyntäminen perustuu julkisen hallinnon yleiselle arvo- ja normiperustalle, virkamiesetiikalle ja viranomaistoimintaa säätelevälle lainsäädännölle.</a:t>
            </a:r>
          </a:p>
          <a:p>
            <a:endParaRPr lang="fi-FI" sz="1100" dirty="0">
              <a:latin typeface="arial" panose="020B0604020202020204" pitchFamily="34" charset="0"/>
            </a:endParaRPr>
          </a:p>
          <a:p>
            <a:r>
              <a:rPr lang="fi-FI" sz="1400" b="0" i="1" dirty="0">
                <a:effectLst/>
                <a:latin typeface="Arial" panose="020B0604020202020204" pitchFamily="34" charset="0"/>
                <a:cs typeface="Arial" panose="020B0604020202020204" pitchFamily="34" charset="0"/>
              </a:rPr>
              <a:t>Tekoälyteknologioiden käyttö edellyttääkin julkiselta hallinnolta sekä rohkeutta pohtia tekoälyn mahdollisia käyttötarkoituksia että herkkyyttä tunnistaa tekoälyn vaikutukset kansalaiseen, yhteiskuntaan sekä ympäristöön. Yhä tärkeämpää on varmistaa, että tekoälyteknologioilla edistetään aidosti hyvää julkista hallintoa, kuten avoimuutta, luottamusta ja kansalaisten perusoikeuksia.</a:t>
            </a:r>
          </a:p>
          <a:p>
            <a:r>
              <a:rPr lang="fi-FI" sz="1100" dirty="0">
                <a:hlinkClick r:id="rId2"/>
              </a:rPr>
              <a:t>https://avoinhallinto.fi/tekoalyn-eettinen-ohjeistus/</a:t>
            </a:r>
            <a:endParaRPr lang="fi-FI" sz="1100" dirty="0"/>
          </a:p>
          <a:p>
            <a:endParaRPr lang="fi-FI" sz="1100" dirty="0"/>
          </a:p>
        </p:txBody>
      </p:sp>
      <p:pic>
        <p:nvPicPr>
          <p:cNvPr id="5" name="Picture 4" descr="Värikäs kaaviot ja kaaviot">
            <a:extLst>
              <a:ext uri="{FF2B5EF4-FFF2-40B4-BE49-F238E27FC236}">
                <a16:creationId xmlns:a16="http://schemas.microsoft.com/office/drawing/2014/main" id="{1096B35C-37DA-454E-E03F-BA32383F05E3}"/>
              </a:ext>
            </a:extLst>
          </p:cNvPr>
          <p:cNvPicPr>
            <a:picLocks noChangeAspect="1"/>
          </p:cNvPicPr>
          <p:nvPr/>
        </p:nvPicPr>
        <p:blipFill rotWithShape="1">
          <a:blip r:embed="rId3"/>
          <a:srcRect l="22838" r="18735" b="-1"/>
          <a:stretch/>
        </p:blipFill>
        <p:spPr>
          <a:xfrm>
            <a:off x="6189155" y="10"/>
            <a:ext cx="6002844" cy="6857990"/>
          </a:xfrm>
          <a:prstGeom prst="rect">
            <a:avLst/>
          </a:prstGeom>
          <a:effectLst/>
        </p:spPr>
      </p:pic>
    </p:spTree>
    <p:extLst>
      <p:ext uri="{BB962C8B-B14F-4D97-AF65-F5344CB8AC3E}">
        <p14:creationId xmlns:p14="http://schemas.microsoft.com/office/powerpoint/2010/main" val="838932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A042FDFA-F846-2725-1DF5-B8986815AE0C}"/>
              </a:ext>
            </a:extLst>
          </p:cNvPr>
          <p:cNvSpPr>
            <a:spLocks noGrp="1"/>
          </p:cNvSpPr>
          <p:nvPr>
            <p:ph type="title"/>
          </p:nvPr>
        </p:nvSpPr>
        <p:spPr>
          <a:xfrm>
            <a:off x="640080" y="325369"/>
            <a:ext cx="4368602" cy="1956841"/>
          </a:xfrm>
        </p:spPr>
        <p:txBody>
          <a:bodyPr anchor="b">
            <a:normAutofit/>
          </a:bodyPr>
          <a:lstStyle/>
          <a:p>
            <a:r>
              <a:rPr lang="fi-FI" sz="5400"/>
              <a:t>Kirjastot ja tekoäly</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A5925278-34B0-8630-A456-A49B25CF3091}"/>
              </a:ext>
            </a:extLst>
          </p:cNvPr>
          <p:cNvSpPr>
            <a:spLocks noGrp="1"/>
          </p:cNvSpPr>
          <p:nvPr>
            <p:ph idx="1"/>
          </p:nvPr>
        </p:nvSpPr>
        <p:spPr>
          <a:xfrm>
            <a:off x="640080" y="2872899"/>
            <a:ext cx="4243589" cy="3320668"/>
          </a:xfrm>
        </p:spPr>
        <p:txBody>
          <a:bodyPr>
            <a:normAutofit/>
          </a:bodyPr>
          <a:lstStyle/>
          <a:p>
            <a:pPr lvl="2"/>
            <a:r>
              <a:rPr lang="fi-FI" sz="2200"/>
              <a:t>Tekoälyn ulkoiset vaikutukset</a:t>
            </a:r>
          </a:p>
          <a:p>
            <a:pPr lvl="2"/>
            <a:endParaRPr lang="fi-FI" sz="2200"/>
          </a:p>
          <a:p>
            <a:pPr lvl="2"/>
            <a:r>
              <a:rPr lang="fi-FI" sz="2200"/>
              <a:t>Tekoälyn sisäiset vaikutukset</a:t>
            </a:r>
          </a:p>
          <a:p>
            <a:pPr lvl="2"/>
            <a:endParaRPr lang="fi-FI" sz="2200"/>
          </a:p>
          <a:p>
            <a:pPr lvl="2"/>
            <a:r>
              <a:rPr lang="fi-FI" sz="2200"/>
              <a:t>Ymmärrys tekoälystä</a:t>
            </a:r>
          </a:p>
        </p:txBody>
      </p:sp>
      <p:pic>
        <p:nvPicPr>
          <p:cNvPr id="12" name="Picture 4" descr="Solmuverkosta muodostuva pallopinta">
            <a:extLst>
              <a:ext uri="{FF2B5EF4-FFF2-40B4-BE49-F238E27FC236}">
                <a16:creationId xmlns:a16="http://schemas.microsoft.com/office/drawing/2014/main" id="{10D6C588-F830-9C7E-2138-238AB8B881E5}"/>
              </a:ext>
            </a:extLst>
          </p:cNvPr>
          <p:cNvPicPr>
            <a:picLocks noChangeAspect="1"/>
          </p:cNvPicPr>
          <p:nvPr/>
        </p:nvPicPr>
        <p:blipFill rotWithShape="1">
          <a:blip r:embed="rId2"/>
          <a:srcRect l="2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77489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Sisällön paikkamerkki 6" descr="Nuori matkailija vilkkaassa kaupungissa">
            <a:extLst>
              <a:ext uri="{FF2B5EF4-FFF2-40B4-BE49-F238E27FC236}">
                <a16:creationId xmlns:a16="http://schemas.microsoft.com/office/drawing/2014/main" id="{A2984048-A772-CAE8-2324-2F9CB85DEAE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E9C4088-40D1-995A-5C75-B24633324F92}"/>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Vahvat ja heikot signaalit</a:t>
            </a:r>
          </a:p>
        </p:txBody>
      </p:sp>
      <p:cxnSp>
        <p:nvCxnSpPr>
          <p:cNvPr id="24" name="Straight Connector 2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757039"/>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650</TotalTime>
  <Words>696</Words>
  <Application>Microsoft Office PowerPoint</Application>
  <PresentationFormat>Laajakuva</PresentationFormat>
  <Paragraphs>121</Paragraphs>
  <Slides>10</Slides>
  <Notes>1</Notes>
  <HiddenSlides>0</HiddenSlides>
  <MMClips>0</MMClips>
  <ScaleCrop>false</ScaleCrop>
  <HeadingPairs>
    <vt:vector size="6" baseType="variant">
      <vt:variant>
        <vt:lpstr>Käytetyt fontit</vt:lpstr>
      </vt:variant>
      <vt:variant>
        <vt:i4>8</vt:i4>
      </vt:variant>
      <vt:variant>
        <vt:lpstr>Teema</vt:lpstr>
      </vt:variant>
      <vt:variant>
        <vt:i4>1</vt:i4>
      </vt:variant>
      <vt:variant>
        <vt:lpstr>Dian otsikot</vt:lpstr>
      </vt:variant>
      <vt:variant>
        <vt:i4>10</vt:i4>
      </vt:variant>
    </vt:vector>
  </HeadingPairs>
  <TitlesOfParts>
    <vt:vector size="19" baseType="lpstr">
      <vt:lpstr>Meiryo</vt:lpstr>
      <vt:lpstr>Arial</vt:lpstr>
      <vt:lpstr>Arial</vt:lpstr>
      <vt:lpstr>Calibri</vt:lpstr>
      <vt:lpstr>Calibri Light</vt:lpstr>
      <vt:lpstr>Franklin Gothic Book</vt:lpstr>
      <vt:lpstr>Franklin Gothic Demi</vt:lpstr>
      <vt:lpstr>PT Sans</vt:lpstr>
      <vt:lpstr>Office-teema</vt:lpstr>
      <vt:lpstr>Tekoäly ja työelämä</vt:lpstr>
      <vt:lpstr>Tekoäly osana työtä </vt:lpstr>
      <vt:lpstr>Tekoäly osana työtä </vt:lpstr>
      <vt:lpstr>Ammatit:  20 occupations most likely to have high exposure to AI</vt:lpstr>
      <vt:lpstr>Ammatit: 20 occupations most likely to have low exposure to AI   </vt:lpstr>
      <vt:lpstr>Yhteenvetoa tutkimuksesta</vt:lpstr>
      <vt:lpstr>Tekoälyn vastuullinen käyttö edellyttää hyvää eettistä ohjeistusta </vt:lpstr>
      <vt:lpstr>Kirjastot ja tekoäly</vt:lpstr>
      <vt:lpstr>Vahvat ja heikot signaalit</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Tekoäly ja kirjastot</dc:title>
  <dc:creator>Laine Aija</dc:creator>
  <cp:lastModifiedBy>Laine Aija</cp:lastModifiedBy>
  <cp:revision>7</cp:revision>
  <dcterms:created xsi:type="dcterms:W3CDTF">2023-10-31T06:59:26Z</dcterms:created>
  <dcterms:modified xsi:type="dcterms:W3CDTF">2023-11-03T09:41:06Z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35e945f-875f-47b7-87fa-10b3524d17f5_Enabled">
    <vt:lpwstr>true</vt:lpwstr>
  </property>
  <property fmtid="{D5CDD505-2E9C-101B-9397-08002B2CF9AE}" pid="3" name="MSIP_Label_f35e945f-875f-47b7-87fa-10b3524d17f5_SetDate">
    <vt:lpwstr>2023-10-31T07:13:36Z</vt:lpwstr>
  </property>
  <property fmtid="{D5CDD505-2E9C-101B-9397-08002B2CF9AE}" pid="4" name="MSIP_Label_f35e945f-875f-47b7-87fa-10b3524d17f5_Method">
    <vt:lpwstr>Standard</vt:lpwstr>
  </property>
  <property fmtid="{D5CDD505-2E9C-101B-9397-08002B2CF9AE}" pid="5" name="MSIP_Label_f35e945f-875f-47b7-87fa-10b3524d17f5_Name">
    <vt:lpwstr>Julkinen (harkinnanvaraisesti)</vt:lpwstr>
  </property>
  <property fmtid="{D5CDD505-2E9C-101B-9397-08002B2CF9AE}" pid="6" name="MSIP_Label_f35e945f-875f-47b7-87fa-10b3524d17f5_SiteId">
    <vt:lpwstr>3feb6bc1-d722-4726-966c-5b58b64df752</vt:lpwstr>
  </property>
  <property fmtid="{D5CDD505-2E9C-101B-9397-08002B2CF9AE}" pid="7" name="MSIP_Label_f35e945f-875f-47b7-87fa-10b3524d17f5_ActionId">
    <vt:lpwstr>ac194c25-58b5-458c-9e73-89ba7b0089d7</vt:lpwstr>
  </property>
  <property fmtid="{D5CDD505-2E9C-101B-9397-08002B2CF9AE}" pid="8" name="MSIP_Label_f35e945f-875f-47b7-87fa-10b3524d17f5_ContentBits">
    <vt:lpwstr>0</vt:lpwstr>
  </property>
</Properties>
</file>