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9" r:id="rId4"/>
    <p:sldMasterId id="2147483824" r:id="rId5"/>
    <p:sldMasterId id="2147483837" r:id="rId6"/>
  </p:sldMasterIdLst>
  <p:notesMasterIdLst>
    <p:notesMasterId r:id="rId31"/>
  </p:notesMasterIdLst>
  <p:sldIdLst>
    <p:sldId id="475" r:id="rId7"/>
    <p:sldId id="516" r:id="rId8"/>
    <p:sldId id="517" r:id="rId9"/>
    <p:sldId id="519" r:id="rId10"/>
    <p:sldId id="520" r:id="rId11"/>
    <p:sldId id="529" r:id="rId12"/>
    <p:sldId id="522" r:id="rId13"/>
    <p:sldId id="525" r:id="rId14"/>
    <p:sldId id="518" r:id="rId15"/>
    <p:sldId id="523" r:id="rId16"/>
    <p:sldId id="524" r:id="rId17"/>
    <p:sldId id="532" r:id="rId18"/>
    <p:sldId id="530" r:id="rId19"/>
    <p:sldId id="373" r:id="rId20"/>
    <p:sldId id="364" r:id="rId21"/>
    <p:sldId id="374" r:id="rId22"/>
    <p:sldId id="533" r:id="rId23"/>
    <p:sldId id="381" r:id="rId24"/>
    <p:sldId id="365" r:id="rId25"/>
    <p:sldId id="368" r:id="rId26"/>
    <p:sldId id="379" r:id="rId27"/>
    <p:sldId id="382" r:id="rId28"/>
    <p:sldId id="531" r:id="rId29"/>
    <p:sldId id="384" r:id="rId3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3F"/>
    <a:srgbClr val="FF6600"/>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C265A1-6832-4CF0-AB7E-7429B3791856}" v="9" dt="2023-11-01T13:31:49.727"/>
    <p1510:client id="{8CABC1AF-5630-B164-D51A-5D999B7E5122}" v="5" dt="2023-11-01T10:37:20.735"/>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Normaali tyyli 4 - Korostu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Normaali tyyli 4 - Korostu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Vaalea tyyli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388" autoAdjust="0"/>
  </p:normalViewPr>
  <p:slideViewPr>
    <p:cSldViewPr snapToGrid="0">
      <p:cViewPr varScale="1">
        <p:scale>
          <a:sx n="98" d="100"/>
          <a:sy n="98" d="100"/>
        </p:scale>
        <p:origin x="276" y="90"/>
      </p:cViewPr>
      <p:guideLst/>
    </p:cSldViewPr>
  </p:slideViewPr>
  <p:outlineViewPr>
    <p:cViewPr>
      <p:scale>
        <a:sx n="33" d="100"/>
        <a:sy n="33" d="100"/>
      </p:scale>
      <p:origin x="0" y="-222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hyperlink" Target="https://helda.helsinki.fi/server/api/core/bitstreams/9a0c8ebe-8c7b-43b7-a2d8-943c282a7af3/content"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helda.helsinki.fi/server/api/core/bitstreams/9a0c8ebe-8c7b-43b7-a2d8-943c282a7af3/content"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315EC-8BC0-41CD-BC7F-1959F184F831}" type="doc">
      <dgm:prSet loTypeId="urn:microsoft.com/office/officeart/2005/8/layout/gear1" loCatId="cycle" qsTypeId="urn:microsoft.com/office/officeart/2005/8/quickstyle/simple1" qsCatId="simple" csTypeId="urn:microsoft.com/office/officeart/2005/8/colors/accent1_5" csCatId="accent1" phldr="1"/>
      <dgm:spPr/>
    </dgm:pt>
    <dgm:pt modelId="{03EB4449-7DB8-4113-862C-AD8372550AAD}">
      <dgm:prSet phldrT="[Teksti]"/>
      <dgm:spPr/>
      <dgm:t>
        <a:bodyPr/>
        <a:lstStyle/>
        <a:p>
          <a:r>
            <a:rPr lang="fi-FI" dirty="0"/>
            <a:t>Linkitetyn datan tietomalli</a:t>
          </a:r>
        </a:p>
      </dgm:t>
    </dgm:pt>
    <dgm:pt modelId="{E2FABEBC-6338-4ED5-9586-35673558F9FC}" type="parTrans" cxnId="{6B48B6E4-4092-4E24-BDC9-6692D82919E4}">
      <dgm:prSet/>
      <dgm:spPr/>
      <dgm:t>
        <a:bodyPr/>
        <a:lstStyle/>
        <a:p>
          <a:endParaRPr lang="fi-FI"/>
        </a:p>
      </dgm:t>
    </dgm:pt>
    <dgm:pt modelId="{7435F5E0-510E-4559-84E5-B4633E17D88F}" type="sibTrans" cxnId="{6B48B6E4-4092-4E24-BDC9-6692D82919E4}">
      <dgm:prSet/>
      <dgm:spPr/>
      <dgm:t>
        <a:bodyPr/>
        <a:lstStyle/>
        <a:p>
          <a:endParaRPr lang="fi-FI"/>
        </a:p>
      </dgm:t>
    </dgm:pt>
    <dgm:pt modelId="{53269601-0A18-472D-AE95-78F8872C0501}">
      <dgm:prSet phldrT="[Teksti]"/>
      <dgm:spPr/>
      <dgm:t>
        <a:bodyPr/>
        <a:lstStyle/>
        <a:p>
          <a:r>
            <a:rPr lang="fi-FI" dirty="0"/>
            <a:t>BIBFRAME, RDA</a:t>
          </a:r>
        </a:p>
      </dgm:t>
    </dgm:pt>
    <dgm:pt modelId="{4644E59D-020E-4DB7-A672-5C7BD078B80D}" type="parTrans" cxnId="{913E1D65-ADB6-45B9-A599-0043AEDEF6AC}">
      <dgm:prSet/>
      <dgm:spPr/>
      <dgm:t>
        <a:bodyPr/>
        <a:lstStyle/>
        <a:p>
          <a:endParaRPr lang="fi-FI"/>
        </a:p>
      </dgm:t>
    </dgm:pt>
    <dgm:pt modelId="{DA6D157E-9F38-4E05-9B74-95760B7A76DE}" type="sibTrans" cxnId="{913E1D65-ADB6-45B9-A599-0043AEDEF6AC}">
      <dgm:prSet/>
      <dgm:spPr/>
      <dgm:t>
        <a:bodyPr/>
        <a:lstStyle/>
        <a:p>
          <a:endParaRPr lang="fi-FI"/>
        </a:p>
      </dgm:t>
    </dgm:pt>
    <dgm:pt modelId="{9761F9EF-35D8-47CE-9219-BB58440866F6}">
      <dgm:prSet phldrT="[Teksti]"/>
      <dgm:spPr/>
      <dgm:t>
        <a:bodyPr/>
        <a:lstStyle/>
        <a:p>
          <a:r>
            <a:rPr lang="fi-FI" dirty="0"/>
            <a:t>Melindan uusi alusta</a:t>
          </a:r>
        </a:p>
      </dgm:t>
    </dgm:pt>
    <dgm:pt modelId="{F1F041BB-F3D5-4D4E-8ADF-DA3EBB7D7EF5}" type="parTrans" cxnId="{D934879A-0D6A-411C-813B-5B7D013D8C42}">
      <dgm:prSet/>
      <dgm:spPr/>
      <dgm:t>
        <a:bodyPr/>
        <a:lstStyle/>
        <a:p>
          <a:endParaRPr lang="fi-FI"/>
        </a:p>
      </dgm:t>
    </dgm:pt>
    <dgm:pt modelId="{EC39840C-C93C-4919-8D6A-F89C4DAE8A56}" type="sibTrans" cxnId="{D934879A-0D6A-411C-813B-5B7D013D8C42}">
      <dgm:prSet/>
      <dgm:spPr/>
      <dgm:t>
        <a:bodyPr/>
        <a:lstStyle/>
        <a:p>
          <a:endParaRPr lang="fi-FI"/>
        </a:p>
      </dgm:t>
    </dgm:pt>
    <dgm:pt modelId="{A10FA592-7D47-47CA-BAA8-A36957002029}" type="pres">
      <dgm:prSet presAssocID="{B4D315EC-8BC0-41CD-BC7F-1959F184F831}" presName="composite" presStyleCnt="0">
        <dgm:presLayoutVars>
          <dgm:chMax val="3"/>
          <dgm:animLvl val="lvl"/>
          <dgm:resizeHandles val="exact"/>
        </dgm:presLayoutVars>
      </dgm:prSet>
      <dgm:spPr/>
    </dgm:pt>
    <dgm:pt modelId="{48ADE458-89CC-426A-AF44-8CB73BEC0A22}" type="pres">
      <dgm:prSet presAssocID="{03EB4449-7DB8-4113-862C-AD8372550AAD}" presName="gear1" presStyleLbl="node1" presStyleIdx="0" presStyleCnt="3">
        <dgm:presLayoutVars>
          <dgm:chMax val="1"/>
          <dgm:bulletEnabled val="1"/>
        </dgm:presLayoutVars>
      </dgm:prSet>
      <dgm:spPr/>
    </dgm:pt>
    <dgm:pt modelId="{CF636912-59AE-4FAF-8C46-635233E84671}" type="pres">
      <dgm:prSet presAssocID="{03EB4449-7DB8-4113-862C-AD8372550AAD}" presName="gear1srcNode" presStyleLbl="node1" presStyleIdx="0" presStyleCnt="3"/>
      <dgm:spPr/>
    </dgm:pt>
    <dgm:pt modelId="{4BE70057-3513-44F7-B0E4-58818CCF9A42}" type="pres">
      <dgm:prSet presAssocID="{03EB4449-7DB8-4113-862C-AD8372550AAD}" presName="gear1dstNode" presStyleLbl="node1" presStyleIdx="0" presStyleCnt="3"/>
      <dgm:spPr/>
    </dgm:pt>
    <dgm:pt modelId="{AF3B6C3B-DBE1-4B49-A7D0-456AE5C2F8FA}" type="pres">
      <dgm:prSet presAssocID="{53269601-0A18-472D-AE95-78F8872C0501}" presName="gear2" presStyleLbl="node1" presStyleIdx="1" presStyleCnt="3">
        <dgm:presLayoutVars>
          <dgm:chMax val="1"/>
          <dgm:bulletEnabled val="1"/>
        </dgm:presLayoutVars>
      </dgm:prSet>
      <dgm:spPr/>
    </dgm:pt>
    <dgm:pt modelId="{51A23CCF-5FCA-4630-9080-86AABFA410FC}" type="pres">
      <dgm:prSet presAssocID="{53269601-0A18-472D-AE95-78F8872C0501}" presName="gear2srcNode" presStyleLbl="node1" presStyleIdx="1" presStyleCnt="3"/>
      <dgm:spPr/>
    </dgm:pt>
    <dgm:pt modelId="{5E94AB08-7E53-437C-AE84-217362887725}" type="pres">
      <dgm:prSet presAssocID="{53269601-0A18-472D-AE95-78F8872C0501}" presName="gear2dstNode" presStyleLbl="node1" presStyleIdx="1" presStyleCnt="3"/>
      <dgm:spPr/>
    </dgm:pt>
    <dgm:pt modelId="{2E25CDEE-2D1C-479A-A370-2D646B1614E0}" type="pres">
      <dgm:prSet presAssocID="{9761F9EF-35D8-47CE-9219-BB58440866F6}" presName="gear3" presStyleLbl="node1" presStyleIdx="2" presStyleCnt="3"/>
      <dgm:spPr/>
    </dgm:pt>
    <dgm:pt modelId="{02D3AE7C-9001-4F5E-8486-CFF71F73D41E}" type="pres">
      <dgm:prSet presAssocID="{9761F9EF-35D8-47CE-9219-BB58440866F6}" presName="gear3tx" presStyleLbl="node1" presStyleIdx="2" presStyleCnt="3">
        <dgm:presLayoutVars>
          <dgm:chMax val="1"/>
          <dgm:bulletEnabled val="1"/>
        </dgm:presLayoutVars>
      </dgm:prSet>
      <dgm:spPr/>
    </dgm:pt>
    <dgm:pt modelId="{3F791E19-D6D9-4430-983C-C4714ECD2711}" type="pres">
      <dgm:prSet presAssocID="{9761F9EF-35D8-47CE-9219-BB58440866F6}" presName="gear3srcNode" presStyleLbl="node1" presStyleIdx="2" presStyleCnt="3"/>
      <dgm:spPr/>
    </dgm:pt>
    <dgm:pt modelId="{7EC73367-69D7-4466-9C18-5CC6A2D50191}" type="pres">
      <dgm:prSet presAssocID="{9761F9EF-35D8-47CE-9219-BB58440866F6}" presName="gear3dstNode" presStyleLbl="node1" presStyleIdx="2" presStyleCnt="3"/>
      <dgm:spPr/>
    </dgm:pt>
    <dgm:pt modelId="{31F66399-1842-42E3-894C-704DF6FE61EB}" type="pres">
      <dgm:prSet presAssocID="{7435F5E0-510E-4559-84E5-B4633E17D88F}" presName="connector1" presStyleLbl="sibTrans2D1" presStyleIdx="0" presStyleCnt="3"/>
      <dgm:spPr/>
    </dgm:pt>
    <dgm:pt modelId="{24DE574F-465C-4F53-ACB0-9812FA1D9C04}" type="pres">
      <dgm:prSet presAssocID="{DA6D157E-9F38-4E05-9B74-95760B7A76DE}" presName="connector2" presStyleLbl="sibTrans2D1" presStyleIdx="1" presStyleCnt="3"/>
      <dgm:spPr/>
    </dgm:pt>
    <dgm:pt modelId="{8B9F15D4-BA60-4585-A85F-9DD9296B2832}" type="pres">
      <dgm:prSet presAssocID="{EC39840C-C93C-4919-8D6A-F89C4DAE8A56}" presName="connector3" presStyleLbl="sibTrans2D1" presStyleIdx="2" presStyleCnt="3"/>
      <dgm:spPr/>
    </dgm:pt>
  </dgm:ptLst>
  <dgm:cxnLst>
    <dgm:cxn modelId="{49253202-4C0C-45AE-BF3F-1EC0927AC6D0}" type="presOf" srcId="{9761F9EF-35D8-47CE-9219-BB58440866F6}" destId="{2E25CDEE-2D1C-479A-A370-2D646B1614E0}" srcOrd="0" destOrd="0" presId="urn:microsoft.com/office/officeart/2005/8/layout/gear1"/>
    <dgm:cxn modelId="{BADAF522-27FF-463C-8F1A-61D2323B927B}" type="presOf" srcId="{7435F5E0-510E-4559-84E5-B4633E17D88F}" destId="{31F66399-1842-42E3-894C-704DF6FE61EB}" srcOrd="0" destOrd="0" presId="urn:microsoft.com/office/officeart/2005/8/layout/gear1"/>
    <dgm:cxn modelId="{340CFB2C-DBE9-49C4-B9F4-E2F483DF78DD}" type="presOf" srcId="{53269601-0A18-472D-AE95-78F8872C0501}" destId="{51A23CCF-5FCA-4630-9080-86AABFA410FC}" srcOrd="1" destOrd="0" presId="urn:microsoft.com/office/officeart/2005/8/layout/gear1"/>
    <dgm:cxn modelId="{F7453F64-4195-4730-9E47-AA75C7AC98F3}" type="presOf" srcId="{9761F9EF-35D8-47CE-9219-BB58440866F6}" destId="{3F791E19-D6D9-4430-983C-C4714ECD2711}" srcOrd="2" destOrd="0" presId="urn:microsoft.com/office/officeart/2005/8/layout/gear1"/>
    <dgm:cxn modelId="{913E1D65-ADB6-45B9-A599-0043AEDEF6AC}" srcId="{B4D315EC-8BC0-41CD-BC7F-1959F184F831}" destId="{53269601-0A18-472D-AE95-78F8872C0501}" srcOrd="1" destOrd="0" parTransId="{4644E59D-020E-4DB7-A672-5C7BD078B80D}" sibTransId="{DA6D157E-9F38-4E05-9B74-95760B7A76DE}"/>
    <dgm:cxn modelId="{D7D0E26B-3AF5-4071-BA8E-FACA4E988B6C}" type="presOf" srcId="{03EB4449-7DB8-4113-862C-AD8372550AAD}" destId="{CF636912-59AE-4FAF-8C46-635233E84671}" srcOrd="1" destOrd="0" presId="urn:microsoft.com/office/officeart/2005/8/layout/gear1"/>
    <dgm:cxn modelId="{C6C38A4E-2420-4E9A-A07F-A89CF2A3D0B5}" type="presOf" srcId="{B4D315EC-8BC0-41CD-BC7F-1959F184F831}" destId="{A10FA592-7D47-47CA-BAA8-A36957002029}" srcOrd="0" destOrd="0" presId="urn:microsoft.com/office/officeart/2005/8/layout/gear1"/>
    <dgm:cxn modelId="{C0A7DF79-9BDC-4255-A7BE-5A44BDCF2376}" type="presOf" srcId="{53269601-0A18-472D-AE95-78F8872C0501}" destId="{AF3B6C3B-DBE1-4B49-A7D0-456AE5C2F8FA}" srcOrd="0" destOrd="0" presId="urn:microsoft.com/office/officeart/2005/8/layout/gear1"/>
    <dgm:cxn modelId="{63325E8B-C7D1-416A-80DA-EF3D9D8E737E}" type="presOf" srcId="{9761F9EF-35D8-47CE-9219-BB58440866F6}" destId="{02D3AE7C-9001-4F5E-8486-CFF71F73D41E}" srcOrd="1" destOrd="0" presId="urn:microsoft.com/office/officeart/2005/8/layout/gear1"/>
    <dgm:cxn modelId="{D934879A-0D6A-411C-813B-5B7D013D8C42}" srcId="{B4D315EC-8BC0-41CD-BC7F-1959F184F831}" destId="{9761F9EF-35D8-47CE-9219-BB58440866F6}" srcOrd="2" destOrd="0" parTransId="{F1F041BB-F3D5-4D4E-8ADF-DA3EBB7D7EF5}" sibTransId="{EC39840C-C93C-4919-8D6A-F89C4DAE8A56}"/>
    <dgm:cxn modelId="{F1C70EA5-780B-4CCD-9FA9-A2DBD135B098}" type="presOf" srcId="{DA6D157E-9F38-4E05-9B74-95760B7A76DE}" destId="{24DE574F-465C-4F53-ACB0-9812FA1D9C04}" srcOrd="0" destOrd="0" presId="urn:microsoft.com/office/officeart/2005/8/layout/gear1"/>
    <dgm:cxn modelId="{E75BF1B8-58D8-465A-98DD-756610EF92C8}" type="presOf" srcId="{EC39840C-C93C-4919-8D6A-F89C4DAE8A56}" destId="{8B9F15D4-BA60-4585-A85F-9DD9296B2832}" srcOrd="0" destOrd="0" presId="urn:microsoft.com/office/officeart/2005/8/layout/gear1"/>
    <dgm:cxn modelId="{55C6BABA-F0D8-4D23-A536-9EDA8D9EBF1D}" type="presOf" srcId="{53269601-0A18-472D-AE95-78F8872C0501}" destId="{5E94AB08-7E53-437C-AE84-217362887725}" srcOrd="2" destOrd="0" presId="urn:microsoft.com/office/officeart/2005/8/layout/gear1"/>
    <dgm:cxn modelId="{22B84EC2-3EEA-404A-BCBB-B6AE8ACC07E4}" type="presOf" srcId="{03EB4449-7DB8-4113-862C-AD8372550AAD}" destId="{4BE70057-3513-44F7-B0E4-58818CCF9A42}" srcOrd="2" destOrd="0" presId="urn:microsoft.com/office/officeart/2005/8/layout/gear1"/>
    <dgm:cxn modelId="{BFC5F3CB-BA11-4B35-984D-E5AC9F7E8215}" type="presOf" srcId="{03EB4449-7DB8-4113-862C-AD8372550AAD}" destId="{48ADE458-89CC-426A-AF44-8CB73BEC0A22}" srcOrd="0" destOrd="0" presId="urn:microsoft.com/office/officeart/2005/8/layout/gear1"/>
    <dgm:cxn modelId="{6B48B6E4-4092-4E24-BDC9-6692D82919E4}" srcId="{B4D315EC-8BC0-41CD-BC7F-1959F184F831}" destId="{03EB4449-7DB8-4113-862C-AD8372550AAD}" srcOrd="0" destOrd="0" parTransId="{E2FABEBC-6338-4ED5-9586-35673558F9FC}" sibTransId="{7435F5E0-510E-4559-84E5-B4633E17D88F}"/>
    <dgm:cxn modelId="{F4FC03F3-7D3B-48D5-BD20-26F92DBC0523}" type="presOf" srcId="{9761F9EF-35D8-47CE-9219-BB58440866F6}" destId="{7EC73367-69D7-4466-9C18-5CC6A2D50191}" srcOrd="3" destOrd="0" presId="urn:microsoft.com/office/officeart/2005/8/layout/gear1"/>
    <dgm:cxn modelId="{8A3DE2EC-6E01-4DBA-95A0-0668053331FA}" type="presParOf" srcId="{A10FA592-7D47-47CA-BAA8-A36957002029}" destId="{48ADE458-89CC-426A-AF44-8CB73BEC0A22}" srcOrd="0" destOrd="0" presId="urn:microsoft.com/office/officeart/2005/8/layout/gear1"/>
    <dgm:cxn modelId="{305678A9-A6FA-4823-B2E9-012451795080}" type="presParOf" srcId="{A10FA592-7D47-47CA-BAA8-A36957002029}" destId="{CF636912-59AE-4FAF-8C46-635233E84671}" srcOrd="1" destOrd="0" presId="urn:microsoft.com/office/officeart/2005/8/layout/gear1"/>
    <dgm:cxn modelId="{B293A4CC-2C2C-4041-B5E7-9F2826D970D3}" type="presParOf" srcId="{A10FA592-7D47-47CA-BAA8-A36957002029}" destId="{4BE70057-3513-44F7-B0E4-58818CCF9A42}" srcOrd="2" destOrd="0" presId="urn:microsoft.com/office/officeart/2005/8/layout/gear1"/>
    <dgm:cxn modelId="{26218FAA-F7EB-4CDD-B54C-C569D87754B2}" type="presParOf" srcId="{A10FA592-7D47-47CA-BAA8-A36957002029}" destId="{AF3B6C3B-DBE1-4B49-A7D0-456AE5C2F8FA}" srcOrd="3" destOrd="0" presId="urn:microsoft.com/office/officeart/2005/8/layout/gear1"/>
    <dgm:cxn modelId="{2BA713D3-F986-4030-AECE-F93A9A30C598}" type="presParOf" srcId="{A10FA592-7D47-47CA-BAA8-A36957002029}" destId="{51A23CCF-5FCA-4630-9080-86AABFA410FC}" srcOrd="4" destOrd="0" presId="urn:microsoft.com/office/officeart/2005/8/layout/gear1"/>
    <dgm:cxn modelId="{8A1D3344-665D-490B-92C4-5C58AB9F67B9}" type="presParOf" srcId="{A10FA592-7D47-47CA-BAA8-A36957002029}" destId="{5E94AB08-7E53-437C-AE84-217362887725}" srcOrd="5" destOrd="0" presId="urn:microsoft.com/office/officeart/2005/8/layout/gear1"/>
    <dgm:cxn modelId="{ADECB01A-1DB8-4088-AF67-448B12EE1FF3}" type="presParOf" srcId="{A10FA592-7D47-47CA-BAA8-A36957002029}" destId="{2E25CDEE-2D1C-479A-A370-2D646B1614E0}" srcOrd="6" destOrd="0" presId="urn:microsoft.com/office/officeart/2005/8/layout/gear1"/>
    <dgm:cxn modelId="{11624998-3C32-4468-B4E9-5C90D7D6CAB5}" type="presParOf" srcId="{A10FA592-7D47-47CA-BAA8-A36957002029}" destId="{02D3AE7C-9001-4F5E-8486-CFF71F73D41E}" srcOrd="7" destOrd="0" presId="urn:microsoft.com/office/officeart/2005/8/layout/gear1"/>
    <dgm:cxn modelId="{A36089AA-B0BC-477C-A4C9-A9E429C5BD24}" type="presParOf" srcId="{A10FA592-7D47-47CA-BAA8-A36957002029}" destId="{3F791E19-D6D9-4430-983C-C4714ECD2711}" srcOrd="8" destOrd="0" presId="urn:microsoft.com/office/officeart/2005/8/layout/gear1"/>
    <dgm:cxn modelId="{797967D7-B574-4C11-81DD-FBF0570260F2}" type="presParOf" srcId="{A10FA592-7D47-47CA-BAA8-A36957002029}" destId="{7EC73367-69D7-4466-9C18-5CC6A2D50191}" srcOrd="9" destOrd="0" presId="urn:microsoft.com/office/officeart/2005/8/layout/gear1"/>
    <dgm:cxn modelId="{EEE0640A-B81C-47DF-ACBC-F372754A5699}" type="presParOf" srcId="{A10FA592-7D47-47CA-BAA8-A36957002029}" destId="{31F66399-1842-42E3-894C-704DF6FE61EB}" srcOrd="10" destOrd="0" presId="urn:microsoft.com/office/officeart/2005/8/layout/gear1"/>
    <dgm:cxn modelId="{93EDBE77-6F46-49C8-A5C2-531516754F84}" type="presParOf" srcId="{A10FA592-7D47-47CA-BAA8-A36957002029}" destId="{24DE574F-465C-4F53-ACB0-9812FA1D9C04}" srcOrd="11" destOrd="0" presId="urn:microsoft.com/office/officeart/2005/8/layout/gear1"/>
    <dgm:cxn modelId="{D5B0D030-E5C0-4315-AA0E-120CE72DBE76}" type="presParOf" srcId="{A10FA592-7D47-47CA-BAA8-A36957002029}" destId="{8B9F15D4-BA60-4585-A85F-9DD9296B283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DA8CA-5EA5-4131-B979-84FBB13A39A5}" type="doc">
      <dgm:prSet loTypeId="urn:microsoft.com/office/officeart/2016/7/layout/RepeatingBendingProcessNew" loCatId="process" qsTypeId="urn:microsoft.com/office/officeart/2005/8/quickstyle/simple4" qsCatId="simple" csTypeId="urn:microsoft.com/office/officeart/2005/8/colors/colorful2" csCatId="colorful" phldr="1"/>
      <dgm:spPr/>
      <dgm:t>
        <a:bodyPr/>
        <a:lstStyle/>
        <a:p>
          <a:endParaRPr lang="en-US"/>
        </a:p>
      </dgm:t>
    </dgm:pt>
    <dgm:pt modelId="{83A40A0F-990D-4C93-9EA6-45B0C8C8DD2F}">
      <dgm:prSet/>
      <dgm:spPr/>
      <dgm:t>
        <a:bodyPr/>
        <a:lstStyle/>
        <a:p>
          <a:r>
            <a:rPr lang="en-US"/>
            <a:t>Telma Peura: </a:t>
          </a:r>
          <a:r>
            <a:rPr lang="en-US" i="1"/>
            <a:t>Suomeksi yli rajojen. Kvantitatiivinen tutkimus suomenkielisten romaanien monimuotoisuudesta 1970–2020. </a:t>
          </a:r>
          <a:r>
            <a:rPr lang="en-US"/>
            <a:t>Maisterintutkielma, Kielellisen diversiteetin ja digitaalisten ihmistieteiden maisteriohjelma &amp; Digitaaliset ihmistieteet, 2023</a:t>
          </a:r>
        </a:p>
      </dgm:t>
    </dgm:pt>
    <dgm:pt modelId="{420A410B-998A-4B58-8AC4-43D90798FA73}" type="parTrans" cxnId="{71ACEF50-1368-45A8-94E2-997C56662C37}">
      <dgm:prSet/>
      <dgm:spPr/>
      <dgm:t>
        <a:bodyPr/>
        <a:lstStyle/>
        <a:p>
          <a:endParaRPr lang="en-US"/>
        </a:p>
      </dgm:t>
    </dgm:pt>
    <dgm:pt modelId="{0868C38D-3C90-4313-94CF-FF0879D446C3}" type="sibTrans" cxnId="{71ACEF50-1368-45A8-94E2-997C56662C37}">
      <dgm:prSet/>
      <dgm:spPr/>
      <dgm:t>
        <a:bodyPr/>
        <a:lstStyle/>
        <a:p>
          <a:endParaRPr lang="en-US"/>
        </a:p>
      </dgm:t>
    </dgm:pt>
    <dgm:pt modelId="{DF9004B3-ECCB-43D7-A8CC-11675388BF9F}">
      <dgm:prSet/>
      <dgm:spPr/>
      <dgm:t>
        <a:bodyPr/>
        <a:lstStyle/>
        <a:p>
          <a:r>
            <a:rPr lang="en-US" dirty="0" err="1"/>
            <a:t>miten</a:t>
          </a:r>
          <a:r>
            <a:rPr lang="en-US" dirty="0"/>
            <a:t> </a:t>
          </a:r>
          <a:r>
            <a:rPr lang="en-US" dirty="0" err="1"/>
            <a:t>suomenkielisten</a:t>
          </a:r>
          <a:r>
            <a:rPr lang="en-US" dirty="0"/>
            <a:t> </a:t>
          </a:r>
          <a:r>
            <a:rPr lang="en-US" dirty="0" err="1"/>
            <a:t>romaanijulkaisujen</a:t>
          </a:r>
          <a:r>
            <a:rPr lang="en-US" dirty="0"/>
            <a:t> </a:t>
          </a:r>
          <a:r>
            <a:rPr lang="en-US" dirty="0" err="1"/>
            <a:t>monimuotoisuus</a:t>
          </a:r>
          <a:r>
            <a:rPr lang="en-US" dirty="0"/>
            <a:t> on </a:t>
          </a:r>
          <a:r>
            <a:rPr lang="en-US" dirty="0" err="1"/>
            <a:t>kehittynyt</a:t>
          </a:r>
          <a:r>
            <a:rPr lang="en-US" dirty="0"/>
            <a:t> </a:t>
          </a:r>
          <a:r>
            <a:rPr lang="en-US" dirty="0" err="1"/>
            <a:t>viimeisen</a:t>
          </a:r>
          <a:r>
            <a:rPr lang="en-US" dirty="0"/>
            <a:t> 50 </a:t>
          </a:r>
          <a:r>
            <a:rPr lang="en-US" dirty="0" err="1"/>
            <a:t>vuoden</a:t>
          </a:r>
          <a:r>
            <a:rPr lang="en-US" dirty="0"/>
            <a:t> </a:t>
          </a:r>
          <a:r>
            <a:rPr lang="en-US" dirty="0" err="1"/>
            <a:t>aikana</a:t>
          </a:r>
          <a:endParaRPr lang="en-US" dirty="0"/>
        </a:p>
      </dgm:t>
    </dgm:pt>
    <dgm:pt modelId="{C493BA95-3E87-4C29-BF9A-B1E14DFB1534}" type="parTrans" cxnId="{F2A92DF8-5BA1-4696-BC7B-F1074B164506}">
      <dgm:prSet/>
      <dgm:spPr/>
      <dgm:t>
        <a:bodyPr/>
        <a:lstStyle/>
        <a:p>
          <a:endParaRPr lang="en-US"/>
        </a:p>
      </dgm:t>
    </dgm:pt>
    <dgm:pt modelId="{0A40E05C-9F50-442A-9AE4-EE7023427A0A}" type="sibTrans" cxnId="{F2A92DF8-5BA1-4696-BC7B-F1074B164506}">
      <dgm:prSet/>
      <dgm:spPr/>
      <dgm:t>
        <a:bodyPr/>
        <a:lstStyle/>
        <a:p>
          <a:endParaRPr lang="en-US"/>
        </a:p>
      </dgm:t>
    </dgm:pt>
    <dgm:pt modelId="{F1C38BA4-4F60-43EF-B6F6-4B96C1DC1C51}">
      <dgm:prSet/>
      <dgm:spPr/>
      <dgm:t>
        <a:bodyPr/>
        <a:lstStyle/>
        <a:p>
          <a:r>
            <a:rPr lang="en-US"/>
            <a:t>moninaisuuden indikaattoreina kirjoituskielet, kirjailijoiden kansalaisuus ja sukupuolta sekä romaanien genreluokituksia </a:t>
          </a:r>
        </a:p>
      </dgm:t>
    </dgm:pt>
    <dgm:pt modelId="{FCA31AB7-7707-4A99-9A66-4F15DCC07421}" type="parTrans" cxnId="{7B87C0C7-D4E5-43FC-9339-A219B3121C93}">
      <dgm:prSet/>
      <dgm:spPr/>
      <dgm:t>
        <a:bodyPr/>
        <a:lstStyle/>
        <a:p>
          <a:endParaRPr lang="en-US"/>
        </a:p>
      </dgm:t>
    </dgm:pt>
    <dgm:pt modelId="{21392D0B-4177-4004-A725-2BAD09FE14F1}" type="sibTrans" cxnId="{7B87C0C7-D4E5-43FC-9339-A219B3121C93}">
      <dgm:prSet/>
      <dgm:spPr/>
      <dgm:t>
        <a:bodyPr/>
        <a:lstStyle/>
        <a:p>
          <a:endParaRPr lang="en-US"/>
        </a:p>
      </dgm:t>
    </dgm:pt>
    <dgm:pt modelId="{2AFDF98A-E7C0-459A-9FBE-3682E74917C4}">
      <dgm:prSet/>
      <dgm:spPr/>
      <dgm:t>
        <a:bodyPr/>
        <a:lstStyle/>
        <a:p>
          <a:r>
            <a:rPr lang="en-US" dirty="0" err="1"/>
            <a:t>tarkastelun</a:t>
          </a:r>
          <a:r>
            <a:rPr lang="en-US" dirty="0"/>
            <a:t> </a:t>
          </a:r>
          <a:r>
            <a:rPr lang="en-US" dirty="0" err="1"/>
            <a:t>kohteena</a:t>
          </a:r>
          <a:r>
            <a:rPr lang="en-US" dirty="0"/>
            <a:t> </a:t>
          </a:r>
          <a:r>
            <a:rPr lang="en-US" dirty="0" err="1"/>
            <a:t>myös</a:t>
          </a:r>
          <a:r>
            <a:rPr lang="en-US" dirty="0"/>
            <a:t> </a:t>
          </a:r>
          <a:r>
            <a:rPr lang="en-US" dirty="0" err="1"/>
            <a:t>julkaisijat</a:t>
          </a:r>
          <a:r>
            <a:rPr lang="en-US" dirty="0"/>
            <a:t> ja </a:t>
          </a:r>
          <a:r>
            <a:rPr lang="en-US" dirty="0" err="1"/>
            <a:t>niiden</a:t>
          </a:r>
          <a:r>
            <a:rPr lang="en-US" dirty="0"/>
            <a:t> </a:t>
          </a:r>
          <a:r>
            <a:rPr lang="en-US" dirty="0" err="1"/>
            <a:t>vaikutus</a:t>
          </a:r>
          <a:r>
            <a:rPr lang="en-US" dirty="0"/>
            <a:t> </a:t>
          </a:r>
          <a:r>
            <a:rPr lang="en-US" dirty="0" err="1"/>
            <a:t>kirjallisuuden</a:t>
          </a:r>
          <a:r>
            <a:rPr lang="en-US" dirty="0"/>
            <a:t> </a:t>
          </a:r>
          <a:r>
            <a:rPr lang="en-US" dirty="0" err="1"/>
            <a:t>monimuotoisuuteen</a:t>
          </a:r>
          <a:endParaRPr lang="en-US" dirty="0"/>
        </a:p>
      </dgm:t>
    </dgm:pt>
    <dgm:pt modelId="{8EDD60DC-093E-4694-8005-3173EEF0A63D}" type="parTrans" cxnId="{A2158D6C-6BF2-4028-9FB2-A7F1E4B4AD14}">
      <dgm:prSet/>
      <dgm:spPr/>
      <dgm:t>
        <a:bodyPr/>
        <a:lstStyle/>
        <a:p>
          <a:endParaRPr lang="en-US"/>
        </a:p>
      </dgm:t>
    </dgm:pt>
    <dgm:pt modelId="{9A2AD301-55CC-492C-A957-A9BFEE49228B}" type="sibTrans" cxnId="{A2158D6C-6BF2-4028-9FB2-A7F1E4B4AD14}">
      <dgm:prSet/>
      <dgm:spPr/>
      <dgm:t>
        <a:bodyPr/>
        <a:lstStyle/>
        <a:p>
          <a:endParaRPr lang="en-US"/>
        </a:p>
      </dgm:t>
    </dgm:pt>
    <dgm:pt modelId="{DAEE5914-A0D3-443B-95B1-4DB526E6563A}">
      <dgm:prSet/>
      <dgm:spPr/>
      <dgm:t>
        <a:bodyPr/>
        <a:lstStyle/>
        <a:p>
          <a:r>
            <a:rPr lang="en-US"/>
            <a:t>perustuu Kirjasampo-tietokannan metadataan</a:t>
          </a:r>
        </a:p>
      </dgm:t>
    </dgm:pt>
    <dgm:pt modelId="{98345F17-29E7-44BE-98AB-9317CC2F6F64}" type="parTrans" cxnId="{A6717473-81C4-4CC6-8F75-CD4E7602E13B}">
      <dgm:prSet/>
      <dgm:spPr/>
      <dgm:t>
        <a:bodyPr/>
        <a:lstStyle/>
        <a:p>
          <a:endParaRPr lang="en-US"/>
        </a:p>
      </dgm:t>
    </dgm:pt>
    <dgm:pt modelId="{C31AF91A-0C36-4118-A40A-DF187D9949C1}" type="sibTrans" cxnId="{A6717473-81C4-4CC6-8F75-CD4E7602E13B}">
      <dgm:prSet/>
      <dgm:spPr/>
      <dgm:t>
        <a:bodyPr/>
        <a:lstStyle/>
        <a:p>
          <a:endParaRPr lang="en-US"/>
        </a:p>
      </dgm:t>
    </dgm:pt>
    <dgm:pt modelId="{84EF60BF-CF07-430D-880E-1097ADC4C0C2}">
      <dgm:prSet/>
      <dgm:spPr/>
      <dgm:t>
        <a:bodyPr/>
        <a:lstStyle/>
        <a:p>
          <a:r>
            <a:rPr lang="en-US">
              <a:hlinkClick xmlns:r="http://schemas.openxmlformats.org/officeDocument/2006/relationships" r:id="rId1">
                <a:extLst>
                  <a:ext uri="{A12FA001-AC4F-418D-AE19-62706E023703}">
                    <ahyp:hlinkClr xmlns:ahyp="http://schemas.microsoft.com/office/drawing/2018/hyperlinkcolor" val="tx"/>
                  </a:ext>
                </a:extLst>
              </a:hlinkClick>
            </a:rPr>
            <a:t>Linkki tutkielmaan</a:t>
          </a:r>
          <a:endParaRPr lang="en-US"/>
        </a:p>
      </dgm:t>
    </dgm:pt>
    <dgm:pt modelId="{380A32BB-DE89-4202-ADA5-5E6F5B860423}" type="parTrans" cxnId="{D211E761-9837-4A1C-9B1C-DA89FA2EB445}">
      <dgm:prSet/>
      <dgm:spPr/>
      <dgm:t>
        <a:bodyPr/>
        <a:lstStyle/>
        <a:p>
          <a:endParaRPr lang="en-US"/>
        </a:p>
      </dgm:t>
    </dgm:pt>
    <dgm:pt modelId="{BFEB21CB-593F-441F-8144-FC27F036815C}" type="sibTrans" cxnId="{D211E761-9837-4A1C-9B1C-DA89FA2EB445}">
      <dgm:prSet/>
      <dgm:spPr/>
      <dgm:t>
        <a:bodyPr/>
        <a:lstStyle/>
        <a:p>
          <a:endParaRPr lang="en-US"/>
        </a:p>
      </dgm:t>
    </dgm:pt>
    <dgm:pt modelId="{7DA730B2-692D-4B0E-8830-5EB30E8E7D53}" type="pres">
      <dgm:prSet presAssocID="{1A1DA8CA-5EA5-4131-B979-84FBB13A39A5}" presName="Name0" presStyleCnt="0">
        <dgm:presLayoutVars>
          <dgm:dir/>
          <dgm:resizeHandles val="exact"/>
        </dgm:presLayoutVars>
      </dgm:prSet>
      <dgm:spPr/>
    </dgm:pt>
    <dgm:pt modelId="{26C25054-AD53-4107-AA6A-FB0B333AFBF3}" type="pres">
      <dgm:prSet presAssocID="{83A40A0F-990D-4C93-9EA6-45B0C8C8DD2F}" presName="node" presStyleLbl="node1" presStyleIdx="0" presStyleCnt="1" custLinFactNeighborX="134" custLinFactNeighborY="-18769">
        <dgm:presLayoutVars>
          <dgm:bulletEnabled val="1"/>
        </dgm:presLayoutVars>
      </dgm:prSet>
      <dgm:spPr/>
    </dgm:pt>
  </dgm:ptLst>
  <dgm:cxnLst>
    <dgm:cxn modelId="{4065493B-26A7-4DF0-8A8B-DDC7D35AE54F}" type="presOf" srcId="{DF9004B3-ECCB-43D7-A8CC-11675388BF9F}" destId="{26C25054-AD53-4107-AA6A-FB0B333AFBF3}" srcOrd="0" destOrd="1" presId="urn:microsoft.com/office/officeart/2016/7/layout/RepeatingBendingProcessNew"/>
    <dgm:cxn modelId="{BF60CB5F-8201-4138-940A-0A6684ED7D1D}" type="presOf" srcId="{1A1DA8CA-5EA5-4131-B979-84FBB13A39A5}" destId="{7DA730B2-692D-4B0E-8830-5EB30E8E7D53}" srcOrd="0" destOrd="0" presId="urn:microsoft.com/office/officeart/2016/7/layout/RepeatingBendingProcessNew"/>
    <dgm:cxn modelId="{D211E761-9837-4A1C-9B1C-DA89FA2EB445}" srcId="{83A40A0F-990D-4C93-9EA6-45B0C8C8DD2F}" destId="{84EF60BF-CF07-430D-880E-1097ADC4C0C2}" srcOrd="4" destOrd="0" parTransId="{380A32BB-DE89-4202-ADA5-5E6F5B860423}" sibTransId="{BFEB21CB-593F-441F-8144-FC27F036815C}"/>
    <dgm:cxn modelId="{A2158D6C-6BF2-4028-9FB2-A7F1E4B4AD14}" srcId="{83A40A0F-990D-4C93-9EA6-45B0C8C8DD2F}" destId="{2AFDF98A-E7C0-459A-9FBE-3682E74917C4}" srcOrd="2" destOrd="0" parTransId="{8EDD60DC-093E-4694-8005-3173EEF0A63D}" sibTransId="{9A2AD301-55CC-492C-A957-A9BFEE49228B}"/>
    <dgm:cxn modelId="{71ACEF50-1368-45A8-94E2-997C56662C37}" srcId="{1A1DA8CA-5EA5-4131-B979-84FBB13A39A5}" destId="{83A40A0F-990D-4C93-9EA6-45B0C8C8DD2F}" srcOrd="0" destOrd="0" parTransId="{420A410B-998A-4B58-8AC4-43D90798FA73}" sibTransId="{0868C38D-3C90-4313-94CF-FF0879D446C3}"/>
    <dgm:cxn modelId="{A6717473-81C4-4CC6-8F75-CD4E7602E13B}" srcId="{83A40A0F-990D-4C93-9EA6-45B0C8C8DD2F}" destId="{DAEE5914-A0D3-443B-95B1-4DB526E6563A}" srcOrd="3" destOrd="0" parTransId="{98345F17-29E7-44BE-98AB-9317CC2F6F64}" sibTransId="{C31AF91A-0C36-4118-A40A-DF187D9949C1}"/>
    <dgm:cxn modelId="{06598C91-F3BA-4D49-9694-BB4752F92E70}" type="presOf" srcId="{2AFDF98A-E7C0-459A-9FBE-3682E74917C4}" destId="{26C25054-AD53-4107-AA6A-FB0B333AFBF3}" srcOrd="0" destOrd="3" presId="urn:microsoft.com/office/officeart/2016/7/layout/RepeatingBendingProcessNew"/>
    <dgm:cxn modelId="{7B87C0C7-D4E5-43FC-9339-A219B3121C93}" srcId="{83A40A0F-990D-4C93-9EA6-45B0C8C8DD2F}" destId="{F1C38BA4-4F60-43EF-B6F6-4B96C1DC1C51}" srcOrd="1" destOrd="0" parTransId="{FCA31AB7-7707-4A99-9A66-4F15DCC07421}" sibTransId="{21392D0B-4177-4004-A725-2BAD09FE14F1}"/>
    <dgm:cxn modelId="{7DDFB6CB-8416-4F65-90EB-4E580C4EB207}" type="presOf" srcId="{84EF60BF-CF07-430D-880E-1097ADC4C0C2}" destId="{26C25054-AD53-4107-AA6A-FB0B333AFBF3}" srcOrd="0" destOrd="5" presId="urn:microsoft.com/office/officeart/2016/7/layout/RepeatingBendingProcessNew"/>
    <dgm:cxn modelId="{04451CE3-0C2F-44E6-B89D-F17FB4B0B944}" type="presOf" srcId="{F1C38BA4-4F60-43EF-B6F6-4B96C1DC1C51}" destId="{26C25054-AD53-4107-AA6A-FB0B333AFBF3}" srcOrd="0" destOrd="2" presId="urn:microsoft.com/office/officeart/2016/7/layout/RepeatingBendingProcessNew"/>
    <dgm:cxn modelId="{97BA78EA-1428-435A-B87E-CB141D7A9A78}" type="presOf" srcId="{DAEE5914-A0D3-443B-95B1-4DB526E6563A}" destId="{26C25054-AD53-4107-AA6A-FB0B333AFBF3}" srcOrd="0" destOrd="4" presId="urn:microsoft.com/office/officeart/2016/7/layout/RepeatingBendingProcessNew"/>
    <dgm:cxn modelId="{F2A92DF8-5BA1-4696-BC7B-F1074B164506}" srcId="{83A40A0F-990D-4C93-9EA6-45B0C8C8DD2F}" destId="{DF9004B3-ECCB-43D7-A8CC-11675388BF9F}" srcOrd="0" destOrd="0" parTransId="{C493BA95-3E87-4C29-BF9A-B1E14DFB1534}" sibTransId="{0A40E05C-9F50-442A-9AE4-EE7023427A0A}"/>
    <dgm:cxn modelId="{EE24F7FC-3CCC-41C6-8793-0B8643547DD4}" type="presOf" srcId="{83A40A0F-990D-4C93-9EA6-45B0C8C8DD2F}" destId="{26C25054-AD53-4107-AA6A-FB0B333AFBF3}" srcOrd="0" destOrd="0" presId="urn:microsoft.com/office/officeart/2016/7/layout/RepeatingBendingProcessNew"/>
    <dgm:cxn modelId="{E8246B8D-D71B-4A0C-A302-37E5A0330F0E}" type="presParOf" srcId="{7DA730B2-692D-4B0E-8830-5EB30E8E7D53}" destId="{26C25054-AD53-4107-AA6A-FB0B333AFBF3}" srcOrd="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DE458-89CC-426A-AF44-8CB73BEC0A22}">
      <dsp:nvSpPr>
        <dsp:cNvPr id="0" name=""/>
        <dsp:cNvSpPr/>
      </dsp:nvSpPr>
      <dsp:spPr>
        <a:xfrm>
          <a:off x="2306044" y="1406299"/>
          <a:ext cx="1718810" cy="1718810"/>
        </a:xfrm>
        <a:prstGeom prst="gear9">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i-FI" sz="800" kern="1200" dirty="0"/>
            <a:t>Linkitetyn datan tietomalli</a:t>
          </a:r>
        </a:p>
      </dsp:txBody>
      <dsp:txXfrm>
        <a:off x="2651601" y="1808922"/>
        <a:ext cx="1027696" cy="883504"/>
      </dsp:txXfrm>
    </dsp:sp>
    <dsp:sp modelId="{AF3B6C3B-DBE1-4B49-A7D0-456AE5C2F8FA}">
      <dsp:nvSpPr>
        <dsp:cNvPr id="0" name=""/>
        <dsp:cNvSpPr/>
      </dsp:nvSpPr>
      <dsp:spPr>
        <a:xfrm>
          <a:off x="1306008" y="1000035"/>
          <a:ext cx="1250044" cy="1250044"/>
        </a:xfrm>
        <a:prstGeom prst="gear6">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i-FI" sz="800" kern="1200" dirty="0"/>
            <a:t>BIBFRAME, RDA</a:t>
          </a:r>
        </a:p>
      </dsp:txBody>
      <dsp:txXfrm>
        <a:off x="1620710" y="1316639"/>
        <a:ext cx="620640" cy="616836"/>
      </dsp:txXfrm>
    </dsp:sp>
    <dsp:sp modelId="{2E25CDEE-2D1C-479A-A370-2D646B1614E0}">
      <dsp:nvSpPr>
        <dsp:cNvPr id="0" name=""/>
        <dsp:cNvSpPr/>
      </dsp:nvSpPr>
      <dsp:spPr>
        <a:xfrm rot="20700000">
          <a:off x="2006161" y="137632"/>
          <a:ext cx="1224787" cy="1224787"/>
        </a:xfrm>
        <a:prstGeom prst="gear6">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i-FI" sz="800" kern="1200" dirty="0"/>
            <a:t>Melindan uusi alusta</a:t>
          </a:r>
        </a:p>
      </dsp:txBody>
      <dsp:txXfrm rot="-20700000">
        <a:off x="2274792" y="406264"/>
        <a:ext cx="687524" cy="687524"/>
      </dsp:txXfrm>
    </dsp:sp>
    <dsp:sp modelId="{31F66399-1842-42E3-894C-704DF6FE61EB}">
      <dsp:nvSpPr>
        <dsp:cNvPr id="0" name=""/>
        <dsp:cNvSpPr/>
      </dsp:nvSpPr>
      <dsp:spPr>
        <a:xfrm>
          <a:off x="2162506" y="1153338"/>
          <a:ext cx="2200077" cy="2200077"/>
        </a:xfrm>
        <a:prstGeom prst="circularArrow">
          <a:avLst>
            <a:gd name="adj1" fmla="val 4688"/>
            <a:gd name="adj2" fmla="val 299029"/>
            <a:gd name="adj3" fmla="val 2483792"/>
            <a:gd name="adj4" fmla="val 15932866"/>
            <a:gd name="adj5" fmla="val 5469"/>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DE574F-465C-4F53-ACB0-9812FA1D9C04}">
      <dsp:nvSpPr>
        <dsp:cNvPr id="0" name=""/>
        <dsp:cNvSpPr/>
      </dsp:nvSpPr>
      <dsp:spPr>
        <a:xfrm>
          <a:off x="1084628" y="728036"/>
          <a:ext cx="1598493" cy="1598493"/>
        </a:xfrm>
        <a:prstGeom prst="leftCircularArrow">
          <a:avLst>
            <a:gd name="adj1" fmla="val 6452"/>
            <a:gd name="adj2" fmla="val 429999"/>
            <a:gd name="adj3" fmla="val 10489124"/>
            <a:gd name="adj4" fmla="val 14837806"/>
            <a:gd name="adj5" fmla="val 7527"/>
          </a:avLst>
        </a:prstGeom>
        <a:solidFill>
          <a:schemeClr val="accent1">
            <a:shade val="90000"/>
            <a:hueOff val="362746"/>
            <a:satOff val="-21458"/>
            <a:lumOff val="213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9F15D4-BA60-4585-A85F-9DD9296B2832}">
      <dsp:nvSpPr>
        <dsp:cNvPr id="0" name=""/>
        <dsp:cNvSpPr/>
      </dsp:nvSpPr>
      <dsp:spPr>
        <a:xfrm>
          <a:off x="1722854" y="-126053"/>
          <a:ext cx="1723498" cy="1723498"/>
        </a:xfrm>
        <a:prstGeom prst="circularArrow">
          <a:avLst>
            <a:gd name="adj1" fmla="val 5984"/>
            <a:gd name="adj2" fmla="val 394124"/>
            <a:gd name="adj3" fmla="val 13313824"/>
            <a:gd name="adj4" fmla="val 10508221"/>
            <a:gd name="adj5" fmla="val 6981"/>
          </a:avLst>
        </a:prstGeom>
        <a:solidFill>
          <a:schemeClr val="accent1">
            <a:shade val="90000"/>
            <a:hueOff val="725492"/>
            <a:satOff val="-42916"/>
            <a:lumOff val="4273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25054-AD53-4107-AA6A-FB0B333AFBF3}">
      <dsp:nvSpPr>
        <dsp:cNvPr id="0" name=""/>
        <dsp:cNvSpPr/>
      </dsp:nvSpPr>
      <dsp:spPr>
        <a:xfrm>
          <a:off x="0" y="0"/>
          <a:ext cx="5634159" cy="338049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6078" tIns="289793" rIns="276078" bIns="289793" numCol="1" spcCol="1270" anchor="t" anchorCtr="0">
          <a:noAutofit/>
        </a:bodyPr>
        <a:lstStyle/>
        <a:p>
          <a:pPr marL="0" lvl="0" indent="0" algn="l" defTabSz="711200">
            <a:lnSpc>
              <a:spcPct val="90000"/>
            </a:lnSpc>
            <a:spcBef>
              <a:spcPct val="0"/>
            </a:spcBef>
            <a:spcAft>
              <a:spcPct val="35000"/>
            </a:spcAft>
            <a:buNone/>
          </a:pPr>
          <a:r>
            <a:rPr lang="en-US" sz="1600" kern="1200"/>
            <a:t>Telma Peura: </a:t>
          </a:r>
          <a:r>
            <a:rPr lang="en-US" sz="1600" i="1" kern="1200"/>
            <a:t>Suomeksi yli rajojen. Kvantitatiivinen tutkimus suomenkielisten romaanien monimuotoisuudesta 1970–2020. </a:t>
          </a:r>
          <a:r>
            <a:rPr lang="en-US" sz="1600" kern="1200"/>
            <a:t>Maisterintutkielma, Kielellisen diversiteetin ja digitaalisten ihmistieteiden maisteriohjelma &amp; Digitaaliset ihmistieteet, 2023</a:t>
          </a:r>
        </a:p>
        <a:p>
          <a:pPr marL="114300" lvl="1" indent="-114300" algn="l" defTabSz="533400">
            <a:lnSpc>
              <a:spcPct val="90000"/>
            </a:lnSpc>
            <a:spcBef>
              <a:spcPct val="0"/>
            </a:spcBef>
            <a:spcAft>
              <a:spcPct val="15000"/>
            </a:spcAft>
            <a:buChar char="•"/>
          </a:pPr>
          <a:r>
            <a:rPr lang="en-US" sz="1200" kern="1200" dirty="0" err="1"/>
            <a:t>miten</a:t>
          </a:r>
          <a:r>
            <a:rPr lang="en-US" sz="1200" kern="1200" dirty="0"/>
            <a:t> </a:t>
          </a:r>
          <a:r>
            <a:rPr lang="en-US" sz="1200" kern="1200" dirty="0" err="1"/>
            <a:t>suomenkielisten</a:t>
          </a:r>
          <a:r>
            <a:rPr lang="en-US" sz="1200" kern="1200" dirty="0"/>
            <a:t> </a:t>
          </a:r>
          <a:r>
            <a:rPr lang="en-US" sz="1200" kern="1200" dirty="0" err="1"/>
            <a:t>romaanijulkaisujen</a:t>
          </a:r>
          <a:r>
            <a:rPr lang="en-US" sz="1200" kern="1200" dirty="0"/>
            <a:t> </a:t>
          </a:r>
          <a:r>
            <a:rPr lang="en-US" sz="1200" kern="1200" dirty="0" err="1"/>
            <a:t>monimuotoisuus</a:t>
          </a:r>
          <a:r>
            <a:rPr lang="en-US" sz="1200" kern="1200" dirty="0"/>
            <a:t> on </a:t>
          </a:r>
          <a:r>
            <a:rPr lang="en-US" sz="1200" kern="1200" dirty="0" err="1"/>
            <a:t>kehittynyt</a:t>
          </a:r>
          <a:r>
            <a:rPr lang="en-US" sz="1200" kern="1200" dirty="0"/>
            <a:t> </a:t>
          </a:r>
          <a:r>
            <a:rPr lang="en-US" sz="1200" kern="1200" dirty="0" err="1"/>
            <a:t>viimeisen</a:t>
          </a:r>
          <a:r>
            <a:rPr lang="en-US" sz="1200" kern="1200" dirty="0"/>
            <a:t> 50 </a:t>
          </a:r>
          <a:r>
            <a:rPr lang="en-US" sz="1200" kern="1200" dirty="0" err="1"/>
            <a:t>vuoden</a:t>
          </a:r>
          <a:r>
            <a:rPr lang="en-US" sz="1200" kern="1200" dirty="0"/>
            <a:t> </a:t>
          </a:r>
          <a:r>
            <a:rPr lang="en-US" sz="1200" kern="1200" dirty="0" err="1"/>
            <a:t>aikana</a:t>
          </a:r>
          <a:endParaRPr lang="en-US" sz="1200" kern="1200" dirty="0"/>
        </a:p>
        <a:p>
          <a:pPr marL="114300" lvl="1" indent="-114300" algn="l" defTabSz="533400">
            <a:lnSpc>
              <a:spcPct val="90000"/>
            </a:lnSpc>
            <a:spcBef>
              <a:spcPct val="0"/>
            </a:spcBef>
            <a:spcAft>
              <a:spcPct val="15000"/>
            </a:spcAft>
            <a:buChar char="•"/>
          </a:pPr>
          <a:r>
            <a:rPr lang="en-US" sz="1200" kern="1200"/>
            <a:t>moninaisuuden indikaattoreina kirjoituskielet, kirjailijoiden kansalaisuus ja sukupuolta sekä romaanien genreluokituksia </a:t>
          </a:r>
        </a:p>
        <a:p>
          <a:pPr marL="114300" lvl="1" indent="-114300" algn="l" defTabSz="533400">
            <a:lnSpc>
              <a:spcPct val="90000"/>
            </a:lnSpc>
            <a:spcBef>
              <a:spcPct val="0"/>
            </a:spcBef>
            <a:spcAft>
              <a:spcPct val="15000"/>
            </a:spcAft>
            <a:buChar char="•"/>
          </a:pPr>
          <a:r>
            <a:rPr lang="en-US" sz="1200" kern="1200" dirty="0" err="1"/>
            <a:t>tarkastelun</a:t>
          </a:r>
          <a:r>
            <a:rPr lang="en-US" sz="1200" kern="1200" dirty="0"/>
            <a:t> </a:t>
          </a:r>
          <a:r>
            <a:rPr lang="en-US" sz="1200" kern="1200" dirty="0" err="1"/>
            <a:t>kohteena</a:t>
          </a:r>
          <a:r>
            <a:rPr lang="en-US" sz="1200" kern="1200" dirty="0"/>
            <a:t> </a:t>
          </a:r>
          <a:r>
            <a:rPr lang="en-US" sz="1200" kern="1200" dirty="0" err="1"/>
            <a:t>myös</a:t>
          </a:r>
          <a:r>
            <a:rPr lang="en-US" sz="1200" kern="1200" dirty="0"/>
            <a:t> </a:t>
          </a:r>
          <a:r>
            <a:rPr lang="en-US" sz="1200" kern="1200" dirty="0" err="1"/>
            <a:t>julkaisijat</a:t>
          </a:r>
          <a:r>
            <a:rPr lang="en-US" sz="1200" kern="1200" dirty="0"/>
            <a:t> ja </a:t>
          </a:r>
          <a:r>
            <a:rPr lang="en-US" sz="1200" kern="1200" dirty="0" err="1"/>
            <a:t>niiden</a:t>
          </a:r>
          <a:r>
            <a:rPr lang="en-US" sz="1200" kern="1200" dirty="0"/>
            <a:t> </a:t>
          </a:r>
          <a:r>
            <a:rPr lang="en-US" sz="1200" kern="1200" dirty="0" err="1"/>
            <a:t>vaikutus</a:t>
          </a:r>
          <a:r>
            <a:rPr lang="en-US" sz="1200" kern="1200" dirty="0"/>
            <a:t> </a:t>
          </a:r>
          <a:r>
            <a:rPr lang="en-US" sz="1200" kern="1200" dirty="0" err="1"/>
            <a:t>kirjallisuuden</a:t>
          </a:r>
          <a:r>
            <a:rPr lang="en-US" sz="1200" kern="1200" dirty="0"/>
            <a:t> </a:t>
          </a:r>
          <a:r>
            <a:rPr lang="en-US" sz="1200" kern="1200" dirty="0" err="1"/>
            <a:t>monimuotoisuuteen</a:t>
          </a:r>
          <a:endParaRPr lang="en-US" sz="1200" kern="1200" dirty="0"/>
        </a:p>
        <a:p>
          <a:pPr marL="114300" lvl="1" indent="-114300" algn="l" defTabSz="533400">
            <a:lnSpc>
              <a:spcPct val="90000"/>
            </a:lnSpc>
            <a:spcBef>
              <a:spcPct val="0"/>
            </a:spcBef>
            <a:spcAft>
              <a:spcPct val="15000"/>
            </a:spcAft>
            <a:buChar char="•"/>
          </a:pPr>
          <a:r>
            <a:rPr lang="en-US" sz="1200" kern="1200"/>
            <a:t>perustuu Kirjasampo-tietokannan metadataan</a:t>
          </a:r>
        </a:p>
        <a:p>
          <a:pPr marL="114300" lvl="1" indent="-114300" algn="l" defTabSz="533400">
            <a:lnSpc>
              <a:spcPct val="90000"/>
            </a:lnSpc>
            <a:spcBef>
              <a:spcPct val="0"/>
            </a:spcBef>
            <a:spcAft>
              <a:spcPct val="15000"/>
            </a:spcAft>
            <a:buChar char="•"/>
          </a:pPr>
          <a:r>
            <a:rPr lang="en-US" sz="1200" kern="1200">
              <a:hlinkClick xmlns:r="http://schemas.openxmlformats.org/officeDocument/2006/relationships" r:id="rId1">
                <a:extLst>
                  <a:ext uri="{A12FA001-AC4F-418D-AE19-62706E023703}">
                    <ahyp:hlinkClr xmlns:ahyp="http://schemas.microsoft.com/office/drawing/2018/hyperlinkcolor" val="tx"/>
                  </a:ext>
                </a:extLst>
              </a:hlinkClick>
            </a:rPr>
            <a:t>Linkki tutkielmaan</a:t>
          </a:r>
          <a:endParaRPr lang="en-US" sz="1200" kern="1200"/>
        </a:p>
      </dsp:txBody>
      <dsp:txXfrm>
        <a:off x="0" y="0"/>
        <a:ext cx="5634159" cy="3380495"/>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1C10E6-7958-4337-9089-42B8FEFE5C0D}" type="datetimeFigureOut">
              <a:rPr lang="fi-FI" smtClean="0"/>
              <a:t>7.11.2023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E0CD6-135A-498D-98AD-9CEA5B4E810D}" type="slidenum">
              <a:rPr lang="fi-FI" smtClean="0"/>
              <a:t>‹#›</a:t>
            </a:fld>
            <a:endParaRPr lang="fi-FI"/>
          </a:p>
        </p:txBody>
      </p:sp>
    </p:spTree>
    <p:extLst>
      <p:ext uri="{BB962C8B-B14F-4D97-AF65-F5344CB8AC3E}">
        <p14:creationId xmlns:p14="http://schemas.microsoft.com/office/powerpoint/2010/main" val="433235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E0CD6-135A-498D-98AD-9CEA5B4E810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212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From </a:t>
            </a:r>
            <a:r>
              <a:rPr lang="fi-FI" dirty="0" err="1"/>
              <a:t>index</a:t>
            </a:r>
            <a:r>
              <a:rPr lang="fi-FI" dirty="0"/>
              <a:t> </a:t>
            </a:r>
            <a:r>
              <a:rPr lang="fi-FI" dirty="0" err="1"/>
              <a:t>cards</a:t>
            </a:r>
            <a:r>
              <a:rPr lang="fi-FI" dirty="0"/>
              <a:t> and </a:t>
            </a:r>
            <a:r>
              <a:rPr lang="fi-FI" dirty="0" err="1"/>
              <a:t>local</a:t>
            </a:r>
            <a:r>
              <a:rPr lang="fi-FI" dirty="0"/>
              <a:t> </a:t>
            </a:r>
            <a:r>
              <a:rPr lang="fi-FI" dirty="0" err="1"/>
              <a:t>cataloging</a:t>
            </a:r>
            <a:r>
              <a:rPr lang="fi-FI" dirty="0"/>
              <a:t> to </a:t>
            </a:r>
            <a:r>
              <a:rPr lang="fi-FI" dirty="0" err="1"/>
              <a:t>the</a:t>
            </a:r>
            <a:r>
              <a:rPr lang="fi-FI" dirty="0"/>
              <a:t> </a:t>
            </a:r>
            <a:r>
              <a:rPr lang="fi-FI" dirty="0" err="1"/>
              <a:t>first</a:t>
            </a:r>
            <a:r>
              <a:rPr lang="fi-FI" dirty="0"/>
              <a:t> </a:t>
            </a:r>
            <a:r>
              <a:rPr lang="fi-FI" dirty="0" err="1"/>
              <a:t>databases</a:t>
            </a:r>
            <a:r>
              <a:rPr lang="fi-FI" dirty="0"/>
              <a:t>, MARC-</a:t>
            </a:r>
            <a:r>
              <a:rPr lang="fi-FI" dirty="0" err="1"/>
              <a:t>format</a:t>
            </a:r>
            <a:r>
              <a:rPr lang="fi-FI" dirty="0"/>
              <a:t> and </a:t>
            </a:r>
            <a:r>
              <a:rPr lang="fi-FI" dirty="0" err="1"/>
              <a:t>regionally</a:t>
            </a:r>
            <a:r>
              <a:rPr lang="fi-FI" dirty="0"/>
              <a:t> </a:t>
            </a:r>
            <a:r>
              <a:rPr lang="fi-FI" dirty="0" err="1"/>
              <a:t>shared</a:t>
            </a:r>
            <a:r>
              <a:rPr lang="fi-FI" dirty="0"/>
              <a:t> </a:t>
            </a:r>
            <a:r>
              <a:rPr lang="fi-FI" dirty="0" err="1"/>
              <a:t>cataloging</a:t>
            </a:r>
            <a:r>
              <a:rPr lang="fi-FI" dirty="0"/>
              <a:t>, and </a:t>
            </a:r>
            <a:r>
              <a:rPr lang="fi-FI" dirty="0" err="1"/>
              <a:t>further</a:t>
            </a:r>
            <a:r>
              <a:rPr lang="fi-FI" dirty="0"/>
              <a:t> to </a:t>
            </a:r>
            <a:r>
              <a:rPr lang="fi-FI" dirty="0" err="1"/>
              <a:t>linked</a:t>
            </a:r>
            <a:r>
              <a:rPr lang="fi-FI" dirty="0"/>
              <a:t> </a:t>
            </a:r>
            <a:r>
              <a:rPr lang="fi-FI" dirty="0" err="1"/>
              <a:t>library</a:t>
            </a:r>
            <a:r>
              <a:rPr lang="fi-FI" dirty="0"/>
              <a:t> data, BIBFRAME-</a:t>
            </a:r>
            <a:r>
              <a:rPr lang="fi-FI" dirty="0" err="1"/>
              <a:t>format</a:t>
            </a:r>
            <a:r>
              <a:rPr lang="fi-FI" dirty="0"/>
              <a:t> and to </a:t>
            </a:r>
            <a:r>
              <a:rPr lang="fi-FI" dirty="0" err="1"/>
              <a:t>global</a:t>
            </a:r>
            <a:r>
              <a:rPr lang="fi-FI" dirty="0"/>
              <a:t> </a:t>
            </a:r>
            <a:r>
              <a:rPr lang="fi-FI" dirty="0" err="1"/>
              <a:t>cooperation</a:t>
            </a:r>
            <a:r>
              <a:rPr lang="fi-FI" dirty="0"/>
              <a:t> – and </a:t>
            </a:r>
            <a:r>
              <a:rPr lang="fi-FI" dirty="0" err="1"/>
              <a:t>beyond</a:t>
            </a:r>
            <a:r>
              <a:rPr lang="fi-FI"/>
              <a:t>!</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16916-29D5-4F8A-8165-9DF4D25E346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5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22E0CD6-135A-498D-98AD-9CEA5B4E810D}" type="slidenum">
              <a:rPr lang="fi-FI" smtClean="0"/>
              <a:t>15</a:t>
            </a:fld>
            <a:endParaRPr lang="fi-FI"/>
          </a:p>
        </p:txBody>
      </p:sp>
    </p:spTree>
    <p:extLst>
      <p:ext uri="{BB962C8B-B14F-4D97-AF65-F5344CB8AC3E}">
        <p14:creationId xmlns:p14="http://schemas.microsoft.com/office/powerpoint/2010/main" val="1788039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22E0CD6-135A-498D-98AD-9CEA5B4E810D}" type="slidenum">
              <a:rPr lang="fi-FI" smtClean="0"/>
              <a:t>23</a:t>
            </a:fld>
            <a:endParaRPr lang="fi-FI"/>
          </a:p>
        </p:txBody>
      </p:sp>
    </p:spTree>
    <p:extLst>
      <p:ext uri="{BB962C8B-B14F-4D97-AF65-F5344CB8AC3E}">
        <p14:creationId xmlns:p14="http://schemas.microsoft.com/office/powerpoint/2010/main" val="1913712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449" y="2947809"/>
            <a:ext cx="10311633" cy="1838535"/>
          </a:xfrm>
        </p:spPr>
        <p:txBody>
          <a:bodyPr anchor="t" anchorCtr="0">
            <a:noAutofit/>
          </a:bodyPr>
          <a:lstStyle>
            <a:lvl1pPr>
              <a:lnSpc>
                <a:spcPct val="85000"/>
              </a:lnSpc>
              <a:defRPr sz="7466">
                <a:solidFill>
                  <a:schemeClr val="bg1"/>
                </a:solidFill>
              </a:defRPr>
            </a:lvl1pPr>
          </a:lstStyle>
          <a:p>
            <a:r>
              <a:rPr lang="fi-FI" dirty="0"/>
              <a:t>Muokkaa pääotsikkoa napsauttamalla</a:t>
            </a:r>
            <a:endParaRPr lang="en-US" dirty="0"/>
          </a:p>
        </p:txBody>
      </p:sp>
      <p:sp>
        <p:nvSpPr>
          <p:cNvPr id="8" name="Subtitle 2"/>
          <p:cNvSpPr>
            <a:spLocks noGrp="1"/>
          </p:cNvSpPr>
          <p:nvPr>
            <p:ph type="subTitle" idx="1" hasCustomPrompt="1"/>
          </p:nvPr>
        </p:nvSpPr>
        <p:spPr>
          <a:xfrm>
            <a:off x="979347" y="4873524"/>
            <a:ext cx="10310736" cy="585081"/>
          </a:xfrm>
          <a:prstGeom prst="rect">
            <a:avLst/>
          </a:prstGeom>
        </p:spPr>
        <p:txBody>
          <a:bodyPr lIns="0" rIns="0" anchor="t" anchorCtr="0">
            <a:noAutofit/>
          </a:bodyPr>
          <a:lstStyle>
            <a:lvl1pPr marL="0" indent="0" algn="l">
              <a:lnSpc>
                <a:spcPct val="100000"/>
              </a:lnSpc>
              <a:spcAft>
                <a:spcPts val="0"/>
              </a:spcAft>
              <a:buNone/>
              <a:defRPr sz="32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Alaotsikko</a:t>
            </a:r>
            <a:endParaRPr lang="en-US" dirty="0"/>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978449" y="5883965"/>
            <a:ext cx="7548033" cy="342187"/>
          </a:xfrm>
        </p:spPr>
        <p:txBody>
          <a:bodyPr lIns="0" tIns="0" rIns="0" bIns="0">
            <a:noAutofit/>
          </a:bodyPr>
          <a:lstStyle>
            <a:lvl1pPr marL="0" indent="0">
              <a:lnSpc>
                <a:spcPct val="100000"/>
              </a:lnSpc>
              <a:spcAft>
                <a:spcPts val="0"/>
              </a:spcAft>
              <a:buNone/>
              <a:defRPr sz="2133" b="1">
                <a:solidFill>
                  <a:schemeClr val="bg1"/>
                </a:solidFill>
              </a:defRPr>
            </a:lvl1pPr>
          </a:lstStyle>
          <a:p>
            <a:pPr lvl="0"/>
            <a:r>
              <a:rPr lang="fi-FI" dirty="0"/>
              <a:t>Nimi / pvm</a:t>
            </a:r>
          </a:p>
        </p:txBody>
      </p:sp>
      <p:pic>
        <p:nvPicPr>
          <p:cNvPr id="4" name="Kuva 3" descr="Kuva, joka sisältää kohteen teksti&#10;&#10;Kuvaus luotu automaattisesti">
            <a:extLst>
              <a:ext uri="{FF2B5EF4-FFF2-40B4-BE49-F238E27FC236}">
                <a16:creationId xmlns:a16="http://schemas.microsoft.com/office/drawing/2014/main" id="{7EAC6344-25FD-4176-A85B-4738575EB3B8}"/>
              </a:ext>
            </a:extLst>
          </p:cNvPr>
          <p:cNvPicPr>
            <a:picLocks noChangeAspect="1"/>
          </p:cNvPicPr>
          <p:nvPr userDrawn="1"/>
        </p:nvPicPr>
        <p:blipFill>
          <a:blip r:embed="rId2"/>
          <a:stretch>
            <a:fillRect/>
          </a:stretch>
        </p:blipFill>
        <p:spPr>
          <a:xfrm>
            <a:off x="961156" y="1115439"/>
            <a:ext cx="1756297" cy="907764"/>
          </a:xfrm>
          <a:prstGeom prst="rect">
            <a:avLst/>
          </a:prstGeom>
        </p:spPr>
      </p:pic>
    </p:spTree>
    <p:extLst>
      <p:ext uri="{BB962C8B-B14F-4D97-AF65-F5344CB8AC3E}">
        <p14:creationId xmlns:p14="http://schemas.microsoft.com/office/powerpoint/2010/main" val="1692951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ysymykse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03231" y="4105699"/>
            <a:ext cx="10788284" cy="2269508"/>
          </a:xfrm>
        </p:spPr>
        <p:txBody>
          <a:bodyPr anchor="t">
            <a:noAutofit/>
          </a:bodyPr>
          <a:lstStyle>
            <a:lvl1pPr algn="ctr">
              <a:lnSpc>
                <a:spcPct val="90000"/>
              </a:lnSpc>
              <a:defRPr sz="7466">
                <a:solidFill>
                  <a:schemeClr val="bg1"/>
                </a:solidFill>
              </a:defRPr>
            </a:lvl1pPr>
          </a:lstStyle>
          <a:p>
            <a:r>
              <a:rPr lang="fi-FI" noProof="0" dirty="0"/>
              <a:t>Muokkaa otsikkoa napsauttamalla</a:t>
            </a:r>
          </a:p>
        </p:txBody>
      </p:sp>
      <p:grpSp>
        <p:nvGrpSpPr>
          <p:cNvPr id="4" name="Group 6">
            <a:extLst>
              <a:ext uri="{FF2B5EF4-FFF2-40B4-BE49-F238E27FC236}">
                <a16:creationId xmlns:a16="http://schemas.microsoft.com/office/drawing/2014/main" id="{32B4390B-9075-4E0A-A9AF-04F1505275D2}"/>
              </a:ext>
              <a:ext uri="{C183D7F6-B498-43B3-948B-1728B52AA6E4}">
                <adec:decorative xmlns:adec="http://schemas.microsoft.com/office/drawing/2017/decorative" val="1"/>
              </a:ext>
            </a:extLst>
          </p:cNvPr>
          <p:cNvGrpSpPr/>
          <p:nvPr userDrawn="1"/>
        </p:nvGrpSpPr>
        <p:grpSpPr>
          <a:xfrm>
            <a:off x="3642751" y="1017053"/>
            <a:ext cx="4906499" cy="3088647"/>
            <a:chOff x="2777122" y="837205"/>
            <a:chExt cx="3679874" cy="2316485"/>
          </a:xfrm>
        </p:grpSpPr>
        <p:pic>
          <p:nvPicPr>
            <p:cNvPr id="5" name="Picture 4" descr="A picture containing drawing&#10;&#10;Description automatically generated">
              <a:extLst>
                <a:ext uri="{FF2B5EF4-FFF2-40B4-BE49-F238E27FC236}">
                  <a16:creationId xmlns:a16="http://schemas.microsoft.com/office/drawing/2014/main" id="{5AA8C56B-3819-4543-839E-1C1FD515B181}"/>
                </a:ext>
              </a:extLst>
            </p:cNvPr>
            <p:cNvPicPr>
              <a:picLocks noChangeAspect="1"/>
            </p:cNvPicPr>
            <p:nvPr/>
          </p:nvPicPr>
          <p:blipFill>
            <a:blip r:embed="rId2"/>
            <a:stretch>
              <a:fillRect/>
            </a:stretch>
          </p:blipFill>
          <p:spPr>
            <a:xfrm>
              <a:off x="2777122" y="837205"/>
              <a:ext cx="2221997" cy="231648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DD5EB96-9346-431E-B07C-D5D5FCA19092}"/>
                </a:ext>
              </a:extLst>
            </p:cNvPr>
            <p:cNvPicPr>
              <a:picLocks noChangeAspect="1"/>
            </p:cNvPicPr>
            <p:nvPr/>
          </p:nvPicPr>
          <p:blipFill>
            <a:blip r:embed="rId2"/>
            <a:stretch>
              <a:fillRect/>
            </a:stretch>
          </p:blipFill>
          <p:spPr>
            <a:xfrm flipH="1">
              <a:off x="4905384" y="890637"/>
              <a:ext cx="1551612" cy="1617593"/>
            </a:xfrm>
            <a:prstGeom prst="rect">
              <a:avLst/>
            </a:prstGeom>
          </p:spPr>
        </p:pic>
      </p:grpSp>
      <p:pic>
        <p:nvPicPr>
          <p:cNvPr id="8" name="Picture 6">
            <a:extLst>
              <a:ext uri="{FF2B5EF4-FFF2-40B4-BE49-F238E27FC236}">
                <a16:creationId xmlns:a16="http://schemas.microsoft.com/office/drawing/2014/main" id="{D3A46EBC-73BA-4877-AAF0-73F2A48B1152}"/>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3032"/>
          <a:stretch/>
        </p:blipFill>
        <p:spPr>
          <a:xfrm>
            <a:off x="360398" y="5671686"/>
            <a:ext cx="661095" cy="936908"/>
          </a:xfrm>
          <a:prstGeom prst="rect">
            <a:avLst/>
          </a:prstGeom>
        </p:spPr>
      </p:pic>
    </p:spTree>
    <p:extLst>
      <p:ext uri="{BB962C8B-B14F-4D97-AF65-F5344CB8AC3E}">
        <p14:creationId xmlns:p14="http://schemas.microsoft.com/office/powerpoint/2010/main" val="3572911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petusdia kuva">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E391C1B-AD5B-4C2F-9881-EE44FA79B2F8}"/>
              </a:ext>
            </a:extLst>
          </p:cNvPr>
          <p:cNvSpPr>
            <a:spLocks noGrp="1"/>
          </p:cNvSpPr>
          <p:nvPr>
            <p:ph type="pic" sz="quarter" idx="13" hasCustomPrompt="1"/>
          </p:nvPr>
        </p:nvSpPr>
        <p:spPr>
          <a:xfrm>
            <a:off x="1" y="0"/>
            <a:ext cx="12192001" cy="6858000"/>
          </a:xfrm>
        </p:spPr>
        <p:txBody>
          <a:bodyPr lIns="252000" tIns="216000" rIns="252000" bIns="252000" anchor="t">
            <a:norm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sz="1467"/>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25,4 x 14,3 cm. Kuvasuhde on 16:9.</a:t>
            </a:r>
          </a:p>
        </p:txBody>
      </p:sp>
      <p:sp>
        <p:nvSpPr>
          <p:cNvPr id="4" name="Tekstin paikkamerkki 2">
            <a:extLst>
              <a:ext uri="{FF2B5EF4-FFF2-40B4-BE49-F238E27FC236}">
                <a16:creationId xmlns:a16="http://schemas.microsoft.com/office/drawing/2014/main" id="{AD0C20ED-879F-4492-91EA-2218BB4422C0}"/>
              </a:ext>
            </a:extLst>
          </p:cNvPr>
          <p:cNvSpPr>
            <a:spLocks noGrp="1"/>
          </p:cNvSpPr>
          <p:nvPr>
            <p:ph type="body" sz="quarter" idx="19" hasCustomPrompt="1"/>
          </p:nvPr>
        </p:nvSpPr>
        <p:spPr>
          <a:xfrm>
            <a:off x="10596722" y="6381986"/>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spTree>
    <p:extLst>
      <p:ext uri="{BB962C8B-B14F-4D97-AF65-F5344CB8AC3E}">
        <p14:creationId xmlns:p14="http://schemas.microsoft.com/office/powerpoint/2010/main" val="771465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879501" y="1200006"/>
            <a:ext cx="10433001" cy="4457989"/>
          </a:xfrm>
        </p:spPr>
        <p:txBody>
          <a:bodyPr anchor="ctr" anchorCtr="0">
            <a:noAutofit/>
          </a:bodyPr>
          <a:lstStyle>
            <a:lvl1pPr algn="ctr">
              <a:lnSpc>
                <a:spcPct val="90000"/>
              </a:lnSpc>
              <a:defRPr sz="8000">
                <a:solidFill>
                  <a:schemeClr val="bg1"/>
                </a:solidFill>
              </a:defRPr>
            </a:lvl1pPr>
          </a:lstStyle>
          <a:p>
            <a:r>
              <a:rPr lang="fi-FI" dirty="0"/>
              <a:t>Muokkaa slogania napsauttamalla</a:t>
            </a:r>
            <a:endParaRPr lang="en-US" dirty="0"/>
          </a:p>
        </p:txBody>
      </p:sp>
    </p:spTree>
    <p:extLst>
      <p:ext uri="{BB962C8B-B14F-4D97-AF65-F5344CB8AC3E}">
        <p14:creationId xmlns:p14="http://schemas.microsoft.com/office/powerpoint/2010/main" val="3749262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1154562" y="3503826"/>
            <a:ext cx="9882879" cy="1296087"/>
          </a:xfrm>
        </p:spPr>
        <p:txBody>
          <a:bodyPr anchor="t" anchorCtr="0"/>
          <a:lstStyle>
            <a:lvl1pPr algn="ctr">
              <a:lnSpc>
                <a:spcPct val="90000"/>
              </a:lnSpc>
              <a:defRPr sz="8800">
                <a:solidFill>
                  <a:schemeClr val="bg1"/>
                </a:solidFill>
              </a:defRPr>
            </a:lvl1pPr>
          </a:lstStyle>
          <a:p>
            <a:r>
              <a:rPr lang="fi-FI" dirty="0"/>
              <a:t>Kiitos!</a:t>
            </a:r>
          </a:p>
        </p:txBody>
      </p:sp>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3130" y="1467175"/>
            <a:ext cx="1208485" cy="1679796"/>
          </a:xfrm>
          <a:prstGeom prst="rect">
            <a:avLst/>
          </a:prstGeom>
        </p:spPr>
      </p:pic>
    </p:spTree>
    <p:extLst>
      <p:ext uri="{BB962C8B-B14F-4D97-AF65-F5344CB8AC3E}">
        <p14:creationId xmlns:p14="http://schemas.microsoft.com/office/powerpoint/2010/main" val="2361075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656AE2A-55F7-EC91-7FE5-55455EFD99CE}"/>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3" name="Alatunnisteen paikkamerkki 2">
            <a:extLst>
              <a:ext uri="{FF2B5EF4-FFF2-40B4-BE49-F238E27FC236}">
                <a16:creationId xmlns:a16="http://schemas.microsoft.com/office/drawing/2014/main" id="{AF5DF6C4-E40B-1310-AB0D-69D19344544E}"/>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1FBBE7B-59D8-BC61-3F5F-075E7D753518}"/>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3989332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CF2370-E017-BB92-0257-65C46F0AB01F}"/>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F86A4110-6BF9-C3A2-10CE-1FD7C2376D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6CFB2BC3-A19A-07B6-7CEA-3CFBF4254271}"/>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5" name="Alatunnisteen paikkamerkki 4">
            <a:extLst>
              <a:ext uri="{FF2B5EF4-FFF2-40B4-BE49-F238E27FC236}">
                <a16:creationId xmlns:a16="http://schemas.microsoft.com/office/drawing/2014/main" id="{56496811-4896-48F5-A4BD-EAB03DC2675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AB61A2A-10FE-3401-3F5D-92810390D099}"/>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344628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59E1D-DA22-C627-5E16-63FFBC02F51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1DBA621-DA83-8784-367D-57A9A789BFF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BBB4762-45DF-9255-8D05-8054488645EE}"/>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5" name="Alatunnisteen paikkamerkki 4">
            <a:extLst>
              <a:ext uri="{FF2B5EF4-FFF2-40B4-BE49-F238E27FC236}">
                <a16:creationId xmlns:a16="http://schemas.microsoft.com/office/drawing/2014/main" id="{D7257819-5CFD-F7BA-49F7-E58AA3DD024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42E7E78-2756-3C86-A94A-C1D723565CFE}"/>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279954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97B22E-4F62-9272-85F8-2F70B7DBE19B}"/>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4C0DA39F-CB00-0EB3-518B-ED5376D2E7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D52E231E-DC34-1346-B56B-AFF31838914B}"/>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5" name="Alatunnisteen paikkamerkki 4">
            <a:extLst>
              <a:ext uri="{FF2B5EF4-FFF2-40B4-BE49-F238E27FC236}">
                <a16:creationId xmlns:a16="http://schemas.microsoft.com/office/drawing/2014/main" id="{1B8217B9-DDC3-E9B1-AB9B-CE9311E94F4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92F390A-E338-E54A-6E1C-2457A7029F34}"/>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362142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74EC05-983F-8C78-8934-2D2F07C4F301}"/>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19971D9A-D7E5-0FE0-1EF7-02095B177EC0}"/>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9C68A2E5-4666-B867-73D0-B8F3D85755D8}"/>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F48B0310-644D-9290-F55F-88342B6A2D25}"/>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6" name="Alatunnisteen paikkamerkki 5">
            <a:extLst>
              <a:ext uri="{FF2B5EF4-FFF2-40B4-BE49-F238E27FC236}">
                <a16:creationId xmlns:a16="http://schemas.microsoft.com/office/drawing/2014/main" id="{80163713-8A6D-4ECE-AA32-F90EBB33F93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418788A-19F4-56FF-7B3D-53A1EA812EF3}"/>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2411860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85F9AC-D7DC-721D-36D6-C0B661CCDE72}"/>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791674A3-6D74-A9B2-6580-E15AB386C2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7E25DB1-603E-7963-D729-3490C59C174D}"/>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C65158DE-74BC-2125-96D8-BE2A35E45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7D91078-58DA-468F-0FA0-293C14C49F5A}"/>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3349ED6-99ED-4140-5FA8-997F1BDAD90A}"/>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8" name="Alatunnisteen paikkamerkki 7">
            <a:extLst>
              <a:ext uri="{FF2B5EF4-FFF2-40B4-BE49-F238E27FC236}">
                <a16:creationId xmlns:a16="http://schemas.microsoft.com/office/drawing/2014/main" id="{333DE727-EFFB-3C76-18B4-5474206E6C0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1CDC848-EAEE-65A7-910F-FEE05D7724E0}"/>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3051638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647139" y="2633662"/>
            <a:ext cx="6159076" cy="2349157"/>
          </a:xfrm>
        </p:spPr>
        <p:txBody>
          <a:bodyPr anchor="b" anchorCtr="0">
            <a:noAutofit/>
          </a:bodyPr>
          <a:lstStyle>
            <a:lvl1pPr>
              <a:lnSpc>
                <a:spcPct val="85000"/>
              </a:lnSpc>
              <a:defRPr sz="6400">
                <a:solidFill>
                  <a:schemeClr val="bg1"/>
                </a:solidFill>
              </a:defRPr>
            </a:lvl1pPr>
          </a:lstStyle>
          <a:p>
            <a:r>
              <a:rPr lang="fi-FI" dirty="0"/>
              <a:t>Muokkaa pääotsikkoa napsauttamalla</a:t>
            </a:r>
            <a:endParaRPr lang="en-US" dirty="0"/>
          </a:p>
        </p:txBody>
      </p:sp>
      <p:sp>
        <p:nvSpPr>
          <p:cNvPr id="8" name="Subtitle 2"/>
          <p:cNvSpPr>
            <a:spLocks noGrp="1"/>
          </p:cNvSpPr>
          <p:nvPr>
            <p:ph type="subTitle" idx="1" hasCustomPrompt="1"/>
          </p:nvPr>
        </p:nvSpPr>
        <p:spPr>
          <a:xfrm>
            <a:off x="647141" y="5077812"/>
            <a:ext cx="6159076" cy="453657"/>
          </a:xfrm>
          <a:prstGeom prst="rect">
            <a:avLst/>
          </a:prstGeom>
        </p:spPr>
        <p:txBody>
          <a:bodyPr lIns="0" tIns="0" rIns="0" bIns="0" anchor="t" anchorCtr="0">
            <a:noAutofit/>
          </a:bodyPr>
          <a:lstStyle>
            <a:lvl1pPr marL="0" indent="0" algn="l">
              <a:lnSpc>
                <a:spcPct val="100000"/>
              </a:lnSpc>
              <a:spcAft>
                <a:spcPts val="0"/>
              </a:spcAft>
              <a:buNone/>
              <a:defRPr sz="2933"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Alaotsikko</a:t>
            </a:r>
            <a:endParaRPr lang="en-US" dirty="0"/>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647141" y="5934744"/>
            <a:ext cx="6159076" cy="315840"/>
          </a:xfrm>
        </p:spPr>
        <p:txBody>
          <a:bodyPr lIns="0" tIns="0" rIns="0" bIns="0">
            <a:noAutofit/>
          </a:bodyPr>
          <a:lstStyle>
            <a:lvl1pPr marL="0" indent="0">
              <a:lnSpc>
                <a:spcPct val="100000"/>
              </a:lnSpc>
              <a:spcAft>
                <a:spcPts val="0"/>
              </a:spcAft>
              <a:buNone/>
              <a:defRPr sz="2133" b="1">
                <a:solidFill>
                  <a:schemeClr val="bg1"/>
                </a:solidFill>
              </a:defRPr>
            </a:lvl1pPr>
          </a:lstStyle>
          <a:p>
            <a:pPr lvl="0"/>
            <a:r>
              <a:rPr lang="fi-FI" dirty="0"/>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7285567" y="0"/>
            <a:ext cx="4906435" cy="6858000"/>
          </a:xfrm>
        </p:spPr>
        <p:txBody>
          <a:bodyPr lIns="180000" tIns="180000" rIns="180000">
            <a:no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lang="fi-FI" sz="1333" b="0" i="0" smtClean="0">
                <a:solidFill>
                  <a:schemeClr val="bg1"/>
                </a:solidFill>
                <a:effectLst/>
              </a:defRPr>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a:t>
            </a:r>
            <a:br>
              <a:rPr lang="fi-FI" dirty="0"/>
            </a:br>
            <a:r>
              <a:rPr lang="fi-FI" dirty="0"/>
              <a:t>on 10,2 x 14,3 cm.</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10596638" y="6371282"/>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pic>
        <p:nvPicPr>
          <p:cNvPr id="13" name="Kuva 12" descr="Kuva, joka sisältää kohteen teksti&#10;&#10;Kuvaus luotu automaattisesti">
            <a:extLst>
              <a:ext uri="{FF2B5EF4-FFF2-40B4-BE49-F238E27FC236}">
                <a16:creationId xmlns:a16="http://schemas.microsoft.com/office/drawing/2014/main" id="{E12B5EE2-2D8E-48C4-A156-62F5C1ACC12C}"/>
              </a:ext>
            </a:extLst>
          </p:cNvPr>
          <p:cNvPicPr>
            <a:picLocks noChangeAspect="1"/>
          </p:cNvPicPr>
          <p:nvPr userDrawn="1"/>
        </p:nvPicPr>
        <p:blipFill>
          <a:blip r:embed="rId2"/>
          <a:stretch>
            <a:fillRect/>
          </a:stretch>
        </p:blipFill>
        <p:spPr>
          <a:xfrm>
            <a:off x="647140" y="1070378"/>
            <a:ext cx="1756297" cy="907764"/>
          </a:xfrm>
          <a:prstGeom prst="rect">
            <a:avLst/>
          </a:prstGeom>
        </p:spPr>
      </p:pic>
    </p:spTree>
    <p:extLst>
      <p:ext uri="{BB962C8B-B14F-4D97-AF65-F5344CB8AC3E}">
        <p14:creationId xmlns:p14="http://schemas.microsoft.com/office/powerpoint/2010/main" val="1729726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6E1DB7-F917-5555-6864-FD285770618C}"/>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8907F680-0BB5-AFA8-2FFE-C6C571AE1732}"/>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4" name="Alatunnisteen paikkamerkki 3">
            <a:extLst>
              <a:ext uri="{FF2B5EF4-FFF2-40B4-BE49-F238E27FC236}">
                <a16:creationId xmlns:a16="http://schemas.microsoft.com/office/drawing/2014/main" id="{B283A964-3683-31C0-244A-CC46099AE349}"/>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4E2A717-9B68-C50C-6F7F-17626DF84094}"/>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9490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656AE2A-55F7-EC91-7FE5-55455EFD99CE}"/>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3" name="Alatunnisteen paikkamerkki 2">
            <a:extLst>
              <a:ext uri="{FF2B5EF4-FFF2-40B4-BE49-F238E27FC236}">
                <a16:creationId xmlns:a16="http://schemas.microsoft.com/office/drawing/2014/main" id="{AF5DF6C4-E40B-1310-AB0D-69D19344544E}"/>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1FBBE7B-59D8-BC61-3F5F-075E7D753518}"/>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3110462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535B0B-3054-73D1-4344-BA57A38D717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83EFE92C-8126-FEF1-6EDD-330944445E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D290D447-F159-58F5-CB08-40C640ED6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145848E-7523-11BA-1A56-60790D5B619D}"/>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6" name="Alatunnisteen paikkamerkki 5">
            <a:extLst>
              <a:ext uri="{FF2B5EF4-FFF2-40B4-BE49-F238E27FC236}">
                <a16:creationId xmlns:a16="http://schemas.microsoft.com/office/drawing/2014/main" id="{07F20E5B-ADE0-A1A4-8861-15784821425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6000F01-B2A4-1C0E-1A1B-48929944F18C}"/>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2873803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482BBA-BD10-E675-03D6-7CCE8CD55F1F}"/>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B8BA385B-BC1D-D97A-95C7-F000BB2BAE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28A9E67D-7791-08F7-2D82-41513B5A1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35536844-00C6-0E7F-3829-3BA69485BD37}"/>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6" name="Alatunnisteen paikkamerkki 5">
            <a:extLst>
              <a:ext uri="{FF2B5EF4-FFF2-40B4-BE49-F238E27FC236}">
                <a16:creationId xmlns:a16="http://schemas.microsoft.com/office/drawing/2014/main" id="{7C20996F-9B92-EC55-5DEE-BB3D21DAE56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80EF086-6E69-1AAA-7418-920AA67879F3}"/>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1323125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E10A23-6516-D714-DD2E-04BD9E20A1D9}"/>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84AAA237-8BDA-E661-AECA-E9FF5A13623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71783F0-EF69-A7FC-04C0-2DE01A519E98}"/>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5" name="Alatunnisteen paikkamerkki 4">
            <a:extLst>
              <a:ext uri="{FF2B5EF4-FFF2-40B4-BE49-F238E27FC236}">
                <a16:creationId xmlns:a16="http://schemas.microsoft.com/office/drawing/2014/main" id="{0C7940DE-7A7C-AC5B-AB45-8A7BE1BEBD8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8317516-AB6F-5B68-B68B-AC04D692145C}"/>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4047685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7FF9C61-5367-A62F-1EF8-B8C0F1BE85E7}"/>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32F17DC-616E-801D-8EDD-F8D970E5D328}"/>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A774146-8F2D-4A0F-17BA-AC0DC11E9462}"/>
              </a:ext>
            </a:extLst>
          </p:cNvPr>
          <p:cNvSpPr>
            <a:spLocks noGrp="1"/>
          </p:cNvSpPr>
          <p:nvPr>
            <p:ph type="dt" sz="half" idx="10"/>
          </p:nvPr>
        </p:nvSpPr>
        <p:spPr/>
        <p:txBody>
          <a:bodyPr/>
          <a:lstStyle/>
          <a:p>
            <a:fld id="{EB213F4C-CBF5-4F0E-B78B-2CC68DCA8D76}" type="datetimeFigureOut">
              <a:rPr lang="fi-FI" smtClean="0"/>
              <a:t>7.11.2023</a:t>
            </a:fld>
            <a:endParaRPr lang="fi-FI"/>
          </a:p>
        </p:txBody>
      </p:sp>
      <p:sp>
        <p:nvSpPr>
          <p:cNvPr id="5" name="Alatunnisteen paikkamerkki 4">
            <a:extLst>
              <a:ext uri="{FF2B5EF4-FFF2-40B4-BE49-F238E27FC236}">
                <a16:creationId xmlns:a16="http://schemas.microsoft.com/office/drawing/2014/main" id="{AE7F1BAA-8492-812E-4974-BACD03D1020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6B77EB5-7380-7FB9-56FD-782231019A04}"/>
              </a:ext>
            </a:extLst>
          </p:cNvPr>
          <p:cNvSpPr>
            <a:spLocks noGrp="1"/>
          </p:cNvSpPr>
          <p:nvPr>
            <p:ph type="sldNum" sz="quarter" idx="12"/>
          </p:nvPr>
        </p:nvSpPr>
        <p:spPr/>
        <p:txBody>
          <a:bodyPr/>
          <a:lstStyle/>
          <a:p>
            <a:fld id="{4933ED91-53FE-4F93-8073-2920DEDB2555}" type="slidenum">
              <a:rPr lang="fi-FI" smtClean="0"/>
              <a:t>‹#›</a:t>
            </a:fld>
            <a:endParaRPr lang="fi-FI"/>
          </a:p>
        </p:txBody>
      </p:sp>
    </p:spTree>
    <p:extLst>
      <p:ext uri="{BB962C8B-B14F-4D97-AF65-F5344CB8AC3E}">
        <p14:creationId xmlns:p14="http://schemas.microsoft.com/office/powerpoint/2010/main" val="3651978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904424" y="746064"/>
            <a:ext cx="10435091" cy="715331"/>
          </a:xfrm>
          <a:prstGeom prst="rect">
            <a:avLst/>
          </a:prstGeom>
        </p:spPr>
        <p:txBody>
          <a:bodyPr vert="horz" lIns="0" tIns="0" rIns="0" bIns="0" rtlCol="0" anchor="ctr" anchorCtr="0">
            <a:noAutofit/>
          </a:bodyPr>
          <a:lstStyle>
            <a:lvl1pPr>
              <a:lnSpc>
                <a:spcPct val="85000"/>
              </a:lnSpc>
              <a:defRPr sz="4800">
                <a:solidFill>
                  <a:schemeClr val="tx2"/>
                </a:solidFill>
              </a:defRPr>
            </a:lvl1pPr>
          </a:lstStyle>
          <a:p>
            <a:r>
              <a:rPr lang="fi-FI" dirty="0"/>
              <a:t>Muokkaa otsikkoa napsauttamalla</a:t>
            </a:r>
            <a:endParaRPr lang="en-US" dirty="0"/>
          </a:p>
        </p:txBody>
      </p:sp>
      <p:sp>
        <p:nvSpPr>
          <p:cNvPr id="4" name="Text Placeholder 2"/>
          <p:cNvSpPr>
            <a:spLocks noGrp="1"/>
          </p:cNvSpPr>
          <p:nvPr>
            <p:ph type="body" idx="1" hasCustomPrompt="1"/>
          </p:nvPr>
        </p:nvSpPr>
        <p:spPr>
          <a:xfrm>
            <a:off x="904423" y="1677090"/>
            <a:ext cx="10435092" cy="4217885"/>
          </a:xfrm>
          <a:prstGeom prst="rect">
            <a:avLst/>
          </a:prstGeom>
        </p:spPr>
        <p:txBody>
          <a:bodyPr vert="horz" lIns="0" tIns="45720" rIns="0" bIns="45720" rtlCol="0">
            <a:noAutofit/>
          </a:bodyPr>
          <a:lstStyle>
            <a:lvl1pPr marL="239178" indent="-239178">
              <a:lnSpc>
                <a:spcPct val="107000"/>
              </a:lnSpc>
              <a:spcAft>
                <a:spcPts val="1067"/>
              </a:spcAft>
              <a:buFont typeface="Arial"/>
              <a:buChar char="•"/>
              <a:defRPr sz="2400"/>
            </a:lvl1pPr>
            <a:lvl2pPr marL="719982" indent="-239994">
              <a:lnSpc>
                <a:spcPct val="107000"/>
              </a:lnSpc>
              <a:spcAft>
                <a:spcPts val="1067"/>
              </a:spcAft>
              <a:buFont typeface="Lucida Grande"/>
              <a:buChar char="–"/>
              <a:defRPr sz="2000"/>
            </a:lvl2pPr>
            <a:lvl3pPr marL="1199970" indent="-239994">
              <a:lnSpc>
                <a:spcPct val="107000"/>
              </a:lnSpc>
              <a:spcAft>
                <a:spcPts val="1067"/>
              </a:spcAft>
              <a:buSzPct val="60000"/>
              <a:buFont typeface="Courier New"/>
              <a:buChar char="o"/>
              <a:defRPr sz="1600"/>
            </a:lvl3pPr>
            <a:lvl4pPr marL="1679958" indent="-239994">
              <a:lnSpc>
                <a:spcPct val="107000"/>
              </a:lnSpc>
              <a:spcAft>
                <a:spcPts val="1067"/>
              </a:spcAft>
              <a:buSzPct val="100000"/>
              <a:buFont typeface="Lucida Grande"/>
              <a:buChar char="–"/>
              <a:defRPr sz="1600"/>
            </a:lvl4pPr>
            <a:lvl5pPr marL="2159946">
              <a:lnSpc>
                <a:spcPct val="107000"/>
              </a:lnSpc>
              <a:spcAft>
                <a:spcPts val="1067"/>
              </a:spcAft>
              <a:defRPr sz="1333"/>
            </a:lvl5pPr>
          </a:lstStyle>
          <a:p>
            <a:pPr lvl="0"/>
            <a:r>
              <a:rPr lang="fi-FI" dirty="0"/>
              <a:t>Muokkaa tekstiä napsauttamalla. Voit siirtää tekstilaatikoita ylemmäs tai alemmas otsikon pituuden ja sisältötekstin määrän mukaan. </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3" name="Kuva 2">
            <a:extLst>
              <a:ext uri="{FF2B5EF4-FFF2-40B4-BE49-F238E27FC236}">
                <a16:creationId xmlns:a16="http://schemas.microsoft.com/office/drawing/2014/main" id="{650D1280-7465-43B8-9FAF-18FD86A934DF}"/>
              </a:ext>
            </a:extLst>
          </p:cNvPr>
          <p:cNvPicPr>
            <a:picLocks noChangeAspect="1"/>
          </p:cNvPicPr>
          <p:nvPr userDrawn="1"/>
        </p:nvPicPr>
        <p:blipFill>
          <a:blip r:embed="rId2"/>
          <a:stretch>
            <a:fillRect/>
          </a:stretch>
        </p:blipFill>
        <p:spPr>
          <a:xfrm>
            <a:off x="342285" y="5894975"/>
            <a:ext cx="1380679" cy="713620"/>
          </a:xfrm>
          <a:prstGeom prst="rect">
            <a:avLst/>
          </a:prstGeom>
        </p:spPr>
      </p:pic>
    </p:spTree>
    <p:extLst>
      <p:ext uri="{BB962C8B-B14F-4D97-AF65-F5344CB8AC3E}">
        <p14:creationId xmlns:p14="http://schemas.microsoft.com/office/powerpoint/2010/main" val="2498608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loitusdi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449" y="2947809"/>
            <a:ext cx="10311633" cy="1838535"/>
          </a:xfrm>
        </p:spPr>
        <p:txBody>
          <a:bodyPr anchor="t" anchorCtr="0">
            <a:noAutofit/>
          </a:bodyPr>
          <a:lstStyle>
            <a:lvl1pPr>
              <a:lnSpc>
                <a:spcPct val="85000"/>
              </a:lnSpc>
              <a:defRPr sz="7466">
                <a:solidFill>
                  <a:schemeClr val="bg1"/>
                </a:solidFill>
              </a:defRPr>
            </a:lvl1pPr>
          </a:lstStyle>
          <a:p>
            <a:r>
              <a:rPr lang="fi-FI" dirty="0"/>
              <a:t>Muokkaa pääotsikkoa napsauttamalla</a:t>
            </a:r>
            <a:endParaRPr lang="en-US" dirty="0"/>
          </a:p>
        </p:txBody>
      </p:sp>
      <p:sp>
        <p:nvSpPr>
          <p:cNvPr id="8" name="Subtitle 2"/>
          <p:cNvSpPr>
            <a:spLocks noGrp="1"/>
          </p:cNvSpPr>
          <p:nvPr>
            <p:ph type="subTitle" idx="1" hasCustomPrompt="1"/>
          </p:nvPr>
        </p:nvSpPr>
        <p:spPr>
          <a:xfrm>
            <a:off x="979347" y="4873524"/>
            <a:ext cx="10310736" cy="585081"/>
          </a:xfrm>
          <a:prstGeom prst="rect">
            <a:avLst/>
          </a:prstGeom>
        </p:spPr>
        <p:txBody>
          <a:bodyPr lIns="0" rIns="0" anchor="t" anchorCtr="0">
            <a:noAutofit/>
          </a:bodyPr>
          <a:lstStyle>
            <a:lvl1pPr marL="0" indent="0" algn="l">
              <a:lnSpc>
                <a:spcPct val="100000"/>
              </a:lnSpc>
              <a:spcAft>
                <a:spcPts val="0"/>
              </a:spcAft>
              <a:buNone/>
              <a:defRPr sz="32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Alaotsikko</a:t>
            </a:r>
            <a:endParaRPr lang="en-US" dirty="0"/>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978449" y="5883965"/>
            <a:ext cx="7548033" cy="342187"/>
          </a:xfrm>
        </p:spPr>
        <p:txBody>
          <a:bodyPr lIns="0" tIns="0" rIns="0" bIns="0">
            <a:noAutofit/>
          </a:bodyPr>
          <a:lstStyle>
            <a:lvl1pPr marL="0" indent="0">
              <a:lnSpc>
                <a:spcPct val="100000"/>
              </a:lnSpc>
              <a:spcAft>
                <a:spcPts val="0"/>
              </a:spcAft>
              <a:buNone/>
              <a:defRPr sz="2133" b="1">
                <a:solidFill>
                  <a:schemeClr val="bg1"/>
                </a:solidFill>
              </a:defRPr>
            </a:lvl1pPr>
          </a:lstStyle>
          <a:p>
            <a:pPr lvl="0"/>
            <a:r>
              <a:rPr lang="fi-FI" dirty="0"/>
              <a:t>Nimi / pvm</a:t>
            </a:r>
          </a:p>
        </p:txBody>
      </p:sp>
      <p:pic>
        <p:nvPicPr>
          <p:cNvPr id="4" name="Kuva 3" descr="Kuva, joka sisältää kohteen teksti&#10;&#10;Kuvaus luotu automaattisesti">
            <a:extLst>
              <a:ext uri="{FF2B5EF4-FFF2-40B4-BE49-F238E27FC236}">
                <a16:creationId xmlns:a16="http://schemas.microsoft.com/office/drawing/2014/main" id="{7EAC6344-25FD-4176-A85B-4738575EB3B8}"/>
              </a:ext>
            </a:extLst>
          </p:cNvPr>
          <p:cNvPicPr>
            <a:picLocks noChangeAspect="1"/>
          </p:cNvPicPr>
          <p:nvPr userDrawn="1"/>
        </p:nvPicPr>
        <p:blipFill>
          <a:blip r:embed="rId2"/>
          <a:stretch>
            <a:fillRect/>
          </a:stretch>
        </p:blipFill>
        <p:spPr>
          <a:xfrm>
            <a:off x="961156" y="1115439"/>
            <a:ext cx="1756297" cy="907764"/>
          </a:xfrm>
          <a:prstGeom prst="rect">
            <a:avLst/>
          </a:prstGeom>
        </p:spPr>
      </p:pic>
    </p:spTree>
    <p:extLst>
      <p:ext uri="{BB962C8B-B14F-4D97-AF65-F5344CB8AC3E}">
        <p14:creationId xmlns:p14="http://schemas.microsoft.com/office/powerpoint/2010/main" val="4081995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647139" y="2633662"/>
            <a:ext cx="6159076" cy="2349157"/>
          </a:xfrm>
        </p:spPr>
        <p:txBody>
          <a:bodyPr anchor="b" anchorCtr="0">
            <a:noAutofit/>
          </a:bodyPr>
          <a:lstStyle>
            <a:lvl1pPr>
              <a:lnSpc>
                <a:spcPct val="85000"/>
              </a:lnSpc>
              <a:defRPr sz="6400">
                <a:solidFill>
                  <a:schemeClr val="bg1"/>
                </a:solidFill>
              </a:defRPr>
            </a:lvl1pPr>
          </a:lstStyle>
          <a:p>
            <a:r>
              <a:rPr lang="fi-FI" dirty="0"/>
              <a:t>Muokkaa pääotsikkoa napsauttamalla</a:t>
            </a:r>
            <a:endParaRPr lang="en-US" dirty="0"/>
          </a:p>
        </p:txBody>
      </p:sp>
      <p:sp>
        <p:nvSpPr>
          <p:cNvPr id="8" name="Subtitle 2"/>
          <p:cNvSpPr>
            <a:spLocks noGrp="1"/>
          </p:cNvSpPr>
          <p:nvPr>
            <p:ph type="subTitle" idx="1" hasCustomPrompt="1"/>
          </p:nvPr>
        </p:nvSpPr>
        <p:spPr>
          <a:xfrm>
            <a:off x="647141" y="5077812"/>
            <a:ext cx="6159076" cy="453657"/>
          </a:xfrm>
          <a:prstGeom prst="rect">
            <a:avLst/>
          </a:prstGeom>
        </p:spPr>
        <p:txBody>
          <a:bodyPr lIns="0" tIns="0" rIns="0" bIns="0" anchor="t" anchorCtr="0">
            <a:noAutofit/>
          </a:bodyPr>
          <a:lstStyle>
            <a:lvl1pPr marL="0" indent="0" algn="l">
              <a:lnSpc>
                <a:spcPct val="100000"/>
              </a:lnSpc>
              <a:spcAft>
                <a:spcPts val="0"/>
              </a:spcAft>
              <a:buNone/>
              <a:defRPr sz="2933"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Alaotsikko</a:t>
            </a:r>
            <a:endParaRPr lang="en-US" dirty="0"/>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647141" y="5934744"/>
            <a:ext cx="6159076" cy="315840"/>
          </a:xfrm>
        </p:spPr>
        <p:txBody>
          <a:bodyPr lIns="0" tIns="0" rIns="0" bIns="0">
            <a:noAutofit/>
          </a:bodyPr>
          <a:lstStyle>
            <a:lvl1pPr marL="0" indent="0">
              <a:lnSpc>
                <a:spcPct val="100000"/>
              </a:lnSpc>
              <a:spcAft>
                <a:spcPts val="0"/>
              </a:spcAft>
              <a:buNone/>
              <a:defRPr sz="2133" b="1">
                <a:solidFill>
                  <a:schemeClr val="bg1"/>
                </a:solidFill>
              </a:defRPr>
            </a:lvl1pPr>
          </a:lstStyle>
          <a:p>
            <a:pPr lvl="0"/>
            <a:r>
              <a:rPr lang="fi-FI" dirty="0"/>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7285567" y="0"/>
            <a:ext cx="4906435" cy="6858000"/>
          </a:xfrm>
        </p:spPr>
        <p:txBody>
          <a:bodyPr lIns="180000" tIns="180000" rIns="180000">
            <a:no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lang="fi-FI" sz="1333" b="0" i="0" smtClean="0">
                <a:solidFill>
                  <a:schemeClr val="bg1"/>
                </a:solidFill>
                <a:effectLst/>
              </a:defRPr>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a:t>
            </a:r>
            <a:br>
              <a:rPr lang="fi-FI" dirty="0"/>
            </a:br>
            <a:r>
              <a:rPr lang="fi-FI" dirty="0"/>
              <a:t>on 10,2 x 14,3 cm.</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10596638" y="6371282"/>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pic>
        <p:nvPicPr>
          <p:cNvPr id="13" name="Kuva 12" descr="Kuva, joka sisältää kohteen teksti&#10;&#10;Kuvaus luotu automaattisesti">
            <a:extLst>
              <a:ext uri="{FF2B5EF4-FFF2-40B4-BE49-F238E27FC236}">
                <a16:creationId xmlns:a16="http://schemas.microsoft.com/office/drawing/2014/main" id="{E12B5EE2-2D8E-48C4-A156-62F5C1ACC12C}"/>
              </a:ext>
            </a:extLst>
          </p:cNvPr>
          <p:cNvPicPr>
            <a:picLocks noChangeAspect="1"/>
          </p:cNvPicPr>
          <p:nvPr userDrawn="1"/>
        </p:nvPicPr>
        <p:blipFill>
          <a:blip r:embed="rId2"/>
          <a:stretch>
            <a:fillRect/>
          </a:stretch>
        </p:blipFill>
        <p:spPr>
          <a:xfrm>
            <a:off x="647140" y="1070378"/>
            <a:ext cx="1756297" cy="907764"/>
          </a:xfrm>
          <a:prstGeom prst="rect">
            <a:avLst/>
          </a:prstGeom>
        </p:spPr>
      </p:pic>
    </p:spTree>
    <p:extLst>
      <p:ext uri="{BB962C8B-B14F-4D97-AF65-F5344CB8AC3E}">
        <p14:creationId xmlns:p14="http://schemas.microsoft.com/office/powerpoint/2010/main" val="1209851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so väliotsikko väritaustalla">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879501" y="1200006"/>
            <a:ext cx="10433001" cy="4457989"/>
          </a:xfrm>
        </p:spPr>
        <p:txBody>
          <a:bodyPr anchor="ctr" anchorCtr="0">
            <a:noAutofit/>
          </a:bodyPr>
          <a:lstStyle>
            <a:lvl1pPr algn="ctr">
              <a:lnSpc>
                <a:spcPct val="90000"/>
              </a:lnSpc>
              <a:defRPr sz="7466">
                <a:solidFill>
                  <a:schemeClr val="bg1"/>
                </a:solidFill>
              </a:defRPr>
            </a:lvl1pPr>
          </a:lstStyle>
          <a:p>
            <a:r>
              <a:rPr lang="fi-FI" dirty="0"/>
              <a:t>Muokkaa väliotsikkoa napsauttamalla</a:t>
            </a:r>
            <a:endParaRPr lang="en-US" dirty="0"/>
          </a:p>
        </p:txBody>
      </p:sp>
      <p:pic>
        <p:nvPicPr>
          <p:cNvPr id="4" name="Kuva 3" descr="Kuva, joka sisältää kohteen teksti&#10;&#10;Kuvaus luotu automaattisesti">
            <a:extLst>
              <a:ext uri="{FF2B5EF4-FFF2-40B4-BE49-F238E27FC236}">
                <a16:creationId xmlns:a16="http://schemas.microsoft.com/office/drawing/2014/main" id="{EF53DB74-1A17-437F-A8B5-F3A31112FE72}"/>
              </a:ext>
            </a:extLst>
          </p:cNvPr>
          <p:cNvPicPr>
            <a:picLocks noChangeAspect="1"/>
          </p:cNvPicPr>
          <p:nvPr userDrawn="1"/>
        </p:nvPicPr>
        <p:blipFill>
          <a:blip r:embed="rId2"/>
          <a:stretch>
            <a:fillRect/>
          </a:stretch>
        </p:blipFill>
        <p:spPr>
          <a:xfrm>
            <a:off x="347231" y="5717311"/>
            <a:ext cx="1641535" cy="848448"/>
          </a:xfrm>
          <a:prstGeom prst="rect">
            <a:avLst/>
          </a:prstGeom>
        </p:spPr>
      </p:pic>
    </p:spTree>
    <p:extLst>
      <p:ext uri="{BB962C8B-B14F-4D97-AF65-F5344CB8AC3E}">
        <p14:creationId xmlns:p14="http://schemas.microsoft.com/office/powerpoint/2010/main" val="270912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so väliotsikko väritaustalla">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879501" y="1200006"/>
            <a:ext cx="10433001" cy="4457989"/>
          </a:xfrm>
        </p:spPr>
        <p:txBody>
          <a:bodyPr anchor="ctr" anchorCtr="0">
            <a:noAutofit/>
          </a:bodyPr>
          <a:lstStyle>
            <a:lvl1pPr algn="ctr">
              <a:lnSpc>
                <a:spcPct val="90000"/>
              </a:lnSpc>
              <a:defRPr sz="7466">
                <a:solidFill>
                  <a:schemeClr val="bg1"/>
                </a:solidFill>
              </a:defRPr>
            </a:lvl1pPr>
          </a:lstStyle>
          <a:p>
            <a:r>
              <a:rPr lang="fi-FI" dirty="0"/>
              <a:t>Muokkaa väliotsikkoa napsauttamalla</a:t>
            </a:r>
            <a:endParaRPr lang="en-US" dirty="0"/>
          </a:p>
        </p:txBody>
      </p:sp>
      <p:pic>
        <p:nvPicPr>
          <p:cNvPr id="4" name="Kuva 3" descr="Kuva, joka sisältää kohteen teksti&#10;&#10;Kuvaus luotu automaattisesti">
            <a:extLst>
              <a:ext uri="{FF2B5EF4-FFF2-40B4-BE49-F238E27FC236}">
                <a16:creationId xmlns:a16="http://schemas.microsoft.com/office/drawing/2014/main" id="{EF53DB74-1A17-437F-A8B5-F3A31112FE72}"/>
              </a:ext>
            </a:extLst>
          </p:cNvPr>
          <p:cNvPicPr>
            <a:picLocks noChangeAspect="1"/>
          </p:cNvPicPr>
          <p:nvPr userDrawn="1"/>
        </p:nvPicPr>
        <p:blipFill>
          <a:blip r:embed="rId2"/>
          <a:stretch>
            <a:fillRect/>
          </a:stretch>
        </p:blipFill>
        <p:spPr>
          <a:xfrm>
            <a:off x="347231" y="5717311"/>
            <a:ext cx="1641535" cy="848448"/>
          </a:xfrm>
          <a:prstGeom prst="rect">
            <a:avLst/>
          </a:prstGeom>
        </p:spPr>
      </p:pic>
    </p:spTree>
    <p:extLst>
      <p:ext uri="{BB962C8B-B14F-4D97-AF65-F5344CB8AC3E}">
        <p14:creationId xmlns:p14="http://schemas.microsoft.com/office/powerpoint/2010/main" val="3225284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Iso väliotsikko kuvan päällä">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6BB53CD9-1364-4369-A795-7748F443FEEB}"/>
              </a:ext>
            </a:extLst>
          </p:cNvPr>
          <p:cNvSpPr>
            <a:spLocks noGrp="1"/>
          </p:cNvSpPr>
          <p:nvPr>
            <p:ph type="pic" sz="quarter" idx="13" hasCustomPrompt="1"/>
          </p:nvPr>
        </p:nvSpPr>
        <p:spPr>
          <a:xfrm>
            <a:off x="1" y="0"/>
            <a:ext cx="12192001" cy="6858000"/>
          </a:xfrm>
        </p:spPr>
        <p:txBody>
          <a:bodyPr lIns="252000" tIns="252000" rIns="252000" bIns="252000" anchor="b" anchorCtr="0">
            <a:normAutofit/>
          </a:bodyPr>
          <a:lstStyle>
            <a:lvl1pPr marL="0" indent="0" algn="l">
              <a:lnSpc>
                <a:spcPct val="114000"/>
              </a:lnSpc>
              <a:spcAft>
                <a:spcPts val="0"/>
              </a:spcAft>
              <a:buNone/>
              <a:defRPr sz="1467"/>
            </a:lvl1pPr>
          </a:lstStyle>
          <a:p>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25,4 x 14,3 cm. Kuvasuhde 16:9.</a:t>
            </a:r>
          </a:p>
        </p:txBody>
      </p:sp>
      <p:sp>
        <p:nvSpPr>
          <p:cNvPr id="4" name="Tekstin paikkamerkki 2">
            <a:extLst>
              <a:ext uri="{FF2B5EF4-FFF2-40B4-BE49-F238E27FC236}">
                <a16:creationId xmlns:a16="http://schemas.microsoft.com/office/drawing/2014/main" id="{410E57AC-F052-4EB4-91E4-68D1C8D2F347}"/>
              </a:ext>
            </a:extLst>
          </p:cNvPr>
          <p:cNvSpPr>
            <a:spLocks noGrp="1"/>
          </p:cNvSpPr>
          <p:nvPr>
            <p:ph type="body" sz="quarter" idx="16" hasCustomPrompt="1"/>
          </p:nvPr>
        </p:nvSpPr>
        <p:spPr>
          <a:xfrm>
            <a:off x="10596638" y="6371282"/>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sp>
        <p:nvSpPr>
          <p:cNvPr id="2" name="Otsikko 1">
            <a:extLst>
              <a:ext uri="{FF2B5EF4-FFF2-40B4-BE49-F238E27FC236}">
                <a16:creationId xmlns:a16="http://schemas.microsoft.com/office/drawing/2014/main" id="{9C77320A-281E-4200-BCF9-5CC0B2AF28D7}"/>
              </a:ext>
            </a:extLst>
          </p:cNvPr>
          <p:cNvSpPr>
            <a:spLocks noGrp="1"/>
          </p:cNvSpPr>
          <p:nvPr>
            <p:ph type="title" hasCustomPrompt="1"/>
          </p:nvPr>
        </p:nvSpPr>
        <p:spPr>
          <a:xfrm>
            <a:off x="556590" y="614305"/>
            <a:ext cx="6116436" cy="1971126"/>
          </a:xfrm>
          <a:solidFill>
            <a:schemeClr val="tx2"/>
          </a:solidFill>
        </p:spPr>
        <p:txBody>
          <a:bodyPr wrap="square" lIns="252000" tIns="252000" rIns="72000" bIns="180000" anchor="ctr" anchorCtr="0">
            <a:spAutoFit/>
          </a:bodyPr>
          <a:lstStyle>
            <a:lvl1pPr>
              <a:lnSpc>
                <a:spcPct val="85000"/>
              </a:lnSpc>
              <a:defRPr sz="5867">
                <a:solidFill>
                  <a:schemeClr val="bg1"/>
                </a:solidFill>
              </a:defRPr>
            </a:lvl1pPr>
          </a:lstStyle>
          <a:p>
            <a:r>
              <a:rPr lang="fi-FI" dirty="0"/>
              <a:t>Väliotsikko kuvan päällä</a:t>
            </a:r>
          </a:p>
        </p:txBody>
      </p:sp>
    </p:spTree>
    <p:extLst>
      <p:ext uri="{BB962C8B-B14F-4D97-AF65-F5344CB8AC3E}">
        <p14:creationId xmlns:p14="http://schemas.microsoft.com/office/powerpoint/2010/main" val="4939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904424" y="746064"/>
            <a:ext cx="10435091" cy="715331"/>
          </a:xfrm>
          <a:prstGeom prst="rect">
            <a:avLst/>
          </a:prstGeom>
        </p:spPr>
        <p:txBody>
          <a:bodyPr vert="horz" lIns="0" tIns="0" rIns="0" bIns="0" rtlCol="0" anchor="ctr" anchorCtr="0">
            <a:noAutofit/>
          </a:bodyPr>
          <a:lstStyle>
            <a:lvl1pPr>
              <a:lnSpc>
                <a:spcPct val="85000"/>
              </a:lnSpc>
              <a:defRPr sz="4800">
                <a:solidFill>
                  <a:schemeClr val="tx2"/>
                </a:solidFill>
              </a:defRPr>
            </a:lvl1pPr>
          </a:lstStyle>
          <a:p>
            <a:r>
              <a:rPr lang="fi-FI" dirty="0"/>
              <a:t>Muokkaa otsikkoa napsauttamalla</a:t>
            </a:r>
            <a:endParaRPr lang="en-US" dirty="0"/>
          </a:p>
        </p:txBody>
      </p:sp>
      <p:sp>
        <p:nvSpPr>
          <p:cNvPr id="4" name="Text Placeholder 2"/>
          <p:cNvSpPr>
            <a:spLocks noGrp="1"/>
          </p:cNvSpPr>
          <p:nvPr>
            <p:ph type="body" idx="1" hasCustomPrompt="1"/>
          </p:nvPr>
        </p:nvSpPr>
        <p:spPr>
          <a:xfrm>
            <a:off x="904423" y="1677090"/>
            <a:ext cx="10435092" cy="4217885"/>
          </a:xfrm>
          <a:prstGeom prst="rect">
            <a:avLst/>
          </a:prstGeom>
        </p:spPr>
        <p:txBody>
          <a:bodyPr vert="horz" lIns="0" tIns="45720" rIns="0" bIns="45720" rtlCol="0">
            <a:noAutofit/>
          </a:bodyPr>
          <a:lstStyle>
            <a:lvl1pPr marL="239178" indent="-239178">
              <a:lnSpc>
                <a:spcPct val="107000"/>
              </a:lnSpc>
              <a:spcAft>
                <a:spcPts val="1067"/>
              </a:spcAft>
              <a:buFont typeface="Arial"/>
              <a:buChar char="•"/>
              <a:defRPr sz="2400"/>
            </a:lvl1pPr>
            <a:lvl2pPr marL="719982" indent="-239994">
              <a:lnSpc>
                <a:spcPct val="107000"/>
              </a:lnSpc>
              <a:spcAft>
                <a:spcPts val="1067"/>
              </a:spcAft>
              <a:buFont typeface="Lucida Grande"/>
              <a:buChar char="–"/>
              <a:defRPr sz="2000"/>
            </a:lvl2pPr>
            <a:lvl3pPr marL="1199970" indent="-239994">
              <a:lnSpc>
                <a:spcPct val="107000"/>
              </a:lnSpc>
              <a:spcAft>
                <a:spcPts val="1067"/>
              </a:spcAft>
              <a:buSzPct val="60000"/>
              <a:buFont typeface="Courier New"/>
              <a:buChar char="o"/>
              <a:defRPr sz="1600"/>
            </a:lvl3pPr>
            <a:lvl4pPr marL="1679958" indent="-239994">
              <a:lnSpc>
                <a:spcPct val="107000"/>
              </a:lnSpc>
              <a:spcAft>
                <a:spcPts val="1067"/>
              </a:spcAft>
              <a:buSzPct val="100000"/>
              <a:buFont typeface="Lucida Grande"/>
              <a:buChar char="–"/>
              <a:defRPr sz="1600"/>
            </a:lvl4pPr>
            <a:lvl5pPr marL="2159946">
              <a:lnSpc>
                <a:spcPct val="107000"/>
              </a:lnSpc>
              <a:spcAft>
                <a:spcPts val="1067"/>
              </a:spcAft>
              <a:defRPr sz="1333"/>
            </a:lvl5pPr>
          </a:lstStyle>
          <a:p>
            <a:pPr lvl="0"/>
            <a:r>
              <a:rPr lang="fi-FI" dirty="0"/>
              <a:t>Muokkaa tekstiä napsauttamalla. Voit siirtää tekstilaatikoita ylemmäs tai alemmas otsikon pituuden ja sisältötekstin määrän mukaan. </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3" name="Kuva 2">
            <a:extLst>
              <a:ext uri="{FF2B5EF4-FFF2-40B4-BE49-F238E27FC236}">
                <a16:creationId xmlns:a16="http://schemas.microsoft.com/office/drawing/2014/main" id="{650D1280-7465-43B8-9FAF-18FD86A934DF}"/>
              </a:ext>
            </a:extLst>
          </p:cNvPr>
          <p:cNvPicPr>
            <a:picLocks noChangeAspect="1"/>
          </p:cNvPicPr>
          <p:nvPr userDrawn="1"/>
        </p:nvPicPr>
        <p:blipFill>
          <a:blip r:embed="rId2"/>
          <a:stretch>
            <a:fillRect/>
          </a:stretch>
        </p:blipFill>
        <p:spPr>
          <a:xfrm>
            <a:off x="342285" y="5894975"/>
            <a:ext cx="1380679" cy="713620"/>
          </a:xfrm>
          <a:prstGeom prst="rect">
            <a:avLst/>
          </a:prstGeom>
        </p:spPr>
      </p:pic>
    </p:spTree>
    <p:extLst>
      <p:ext uri="{BB962C8B-B14F-4D97-AF65-F5344CB8AC3E}">
        <p14:creationId xmlns:p14="http://schemas.microsoft.com/office/powerpoint/2010/main" val="2092294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872755" y="714560"/>
            <a:ext cx="5714699" cy="1443296"/>
          </a:xfrm>
          <a:prstGeom prst="rect">
            <a:avLst/>
          </a:prstGeom>
        </p:spPr>
        <p:txBody>
          <a:bodyPr vert="horz" lIns="0" tIns="0" rIns="0" bIns="0" rtlCol="0" anchor="b" anchorCtr="0">
            <a:noAutofit/>
          </a:bodyPr>
          <a:lstStyle>
            <a:lvl1pPr>
              <a:lnSpc>
                <a:spcPct val="85000"/>
              </a:lnSpc>
              <a:defRPr sz="4800">
                <a:solidFill>
                  <a:schemeClr val="tx2"/>
                </a:solidFill>
              </a:defRPr>
            </a:lvl1pPr>
          </a:lstStyle>
          <a:p>
            <a:r>
              <a:rPr lang="fi-FI" dirty="0"/>
              <a:t>Muokkaa otsikkoa napsauttamalla</a:t>
            </a:r>
            <a:endParaRPr lang="en-US" dirty="0"/>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872754" y="2331307"/>
            <a:ext cx="5714700" cy="3479115"/>
          </a:xfrm>
          <a:noFill/>
        </p:spPr>
        <p:txBody>
          <a:bodyPr lIns="0" tIns="0" rIns="0" bIns="0">
            <a:noAutofit/>
          </a:bodyPr>
          <a:lstStyle>
            <a:lvl1pPr marL="239994" indent="-239994">
              <a:lnSpc>
                <a:spcPct val="107000"/>
              </a:lnSpc>
              <a:spcAft>
                <a:spcPts val="800"/>
              </a:spcAft>
              <a:buFont typeface="Arial" panose="020B0604020202020204" pitchFamily="34" charset="0"/>
              <a:buChar char="•"/>
              <a:defRPr sz="2133" baseline="0">
                <a:solidFill>
                  <a:schemeClr val="tx1"/>
                </a:solidFill>
              </a:defRPr>
            </a:lvl1pPr>
            <a:lvl2pPr marL="719982" indent="-239994">
              <a:lnSpc>
                <a:spcPct val="107000"/>
              </a:lnSpc>
              <a:spcAft>
                <a:spcPts val="800"/>
              </a:spcAft>
              <a:buFont typeface="Arial" panose="020B0604020202020204" pitchFamily="34" charset="0"/>
              <a:buChar char="–"/>
              <a:defRPr sz="1867" baseline="0">
                <a:solidFill>
                  <a:schemeClr val="tx1"/>
                </a:solidFill>
              </a:defRPr>
            </a:lvl2pPr>
            <a:lvl3pPr marL="479988" indent="-239994">
              <a:lnSpc>
                <a:spcPts val="2933"/>
              </a:lnSpc>
              <a:buSzPct val="90000"/>
              <a:buFont typeface="Lucida Grande"/>
              <a:buChar char="-"/>
              <a:defRPr sz="2400" baseline="0"/>
            </a:lvl3pPr>
            <a:lvl4pPr>
              <a:lnSpc>
                <a:spcPts val="2533"/>
              </a:lnSpc>
              <a:defRPr sz="2133"/>
            </a:lvl4pPr>
            <a:lvl5pPr>
              <a:lnSpc>
                <a:spcPts val="2533"/>
              </a:lnSpc>
              <a:defRPr sz="2133"/>
            </a:lvl5pPr>
          </a:lstStyle>
          <a:p>
            <a:pPr lvl="0"/>
            <a:r>
              <a:rPr lang="fi-FI" dirty="0"/>
              <a:t>Muokkaa tekstiä napsauttamalla. Voit siirtää tekstilaatikoita ylemmäs tai alemmas otsikon pituuden ja sisältötekstin määrän mukaan.</a:t>
            </a:r>
          </a:p>
          <a:p>
            <a:pPr lvl="1"/>
            <a:r>
              <a:rPr lang="fi-FI" dirty="0"/>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6952232" y="0"/>
            <a:ext cx="5239769" cy="6858000"/>
          </a:xfrm>
        </p:spPr>
        <p:txBody>
          <a:bodyPr lIns="216000" tIns="216000" rIns="180000">
            <a:norm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sz="1333"/>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a:t>
            </a:r>
            <a:br>
              <a:rPr lang="fi-FI" dirty="0"/>
            </a:br>
            <a:r>
              <a:rPr lang="fi-FI" dirty="0"/>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br>
              <a:rPr lang="fi-FI" dirty="0"/>
            </a:br>
            <a:r>
              <a:rPr lang="fi-FI" dirty="0"/>
              <a:t> </a:t>
            </a:r>
            <a:br>
              <a:rPr lang="fi-FI" dirty="0"/>
            </a:br>
            <a:r>
              <a:rPr lang="fi-FI" dirty="0"/>
              <a:t>Jos käytät </a:t>
            </a:r>
            <a:r>
              <a:rPr lang="fi-FI" dirty="0" err="1"/>
              <a:t>Kameleo</a:t>
            </a:r>
            <a:r>
              <a:rPr lang="fi-FI" dirty="0"/>
              <a:t>-järjestelmää, kuvakoko on 10,9 x 14,3 cm.</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10587540" y="6371282"/>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pic>
        <p:nvPicPr>
          <p:cNvPr id="9" name="Kuva 8">
            <a:extLst>
              <a:ext uri="{FF2B5EF4-FFF2-40B4-BE49-F238E27FC236}">
                <a16:creationId xmlns:a16="http://schemas.microsoft.com/office/drawing/2014/main" id="{B975E395-4291-45DC-B463-7F29A741C5FB}"/>
              </a:ext>
            </a:extLst>
          </p:cNvPr>
          <p:cNvPicPr>
            <a:picLocks noChangeAspect="1"/>
          </p:cNvPicPr>
          <p:nvPr userDrawn="1"/>
        </p:nvPicPr>
        <p:blipFill>
          <a:blip r:embed="rId2"/>
          <a:stretch>
            <a:fillRect/>
          </a:stretch>
        </p:blipFill>
        <p:spPr>
          <a:xfrm>
            <a:off x="342285" y="5894975"/>
            <a:ext cx="1380679" cy="713620"/>
          </a:xfrm>
          <a:prstGeom prst="rect">
            <a:avLst/>
          </a:prstGeom>
        </p:spPr>
      </p:pic>
    </p:spTree>
    <p:extLst>
      <p:ext uri="{BB962C8B-B14F-4D97-AF65-F5344CB8AC3E}">
        <p14:creationId xmlns:p14="http://schemas.microsoft.com/office/powerpoint/2010/main" val="3458826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872755" y="714560"/>
            <a:ext cx="5714699" cy="1443296"/>
          </a:xfrm>
          <a:prstGeom prst="rect">
            <a:avLst/>
          </a:prstGeom>
        </p:spPr>
        <p:txBody>
          <a:bodyPr vert="horz" lIns="0" tIns="0" rIns="0" bIns="0" rtlCol="0" anchor="b" anchorCtr="0">
            <a:noAutofit/>
          </a:bodyPr>
          <a:lstStyle>
            <a:lvl1pPr>
              <a:lnSpc>
                <a:spcPct val="85000"/>
              </a:lnSpc>
              <a:defRPr sz="4800">
                <a:solidFill>
                  <a:schemeClr val="tx2"/>
                </a:solidFill>
              </a:defRPr>
            </a:lvl1pPr>
          </a:lstStyle>
          <a:p>
            <a:r>
              <a:rPr lang="fi-FI" dirty="0"/>
              <a:t>Muokkaa otsikkoa napsauttamalla</a:t>
            </a:r>
            <a:endParaRPr lang="en-US" dirty="0"/>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872754" y="2331307"/>
            <a:ext cx="5714700" cy="3479115"/>
          </a:xfrm>
          <a:noFill/>
        </p:spPr>
        <p:txBody>
          <a:bodyPr lIns="0" tIns="0" rIns="0" bIns="0">
            <a:noAutofit/>
          </a:bodyPr>
          <a:lstStyle>
            <a:lvl1pPr marL="239994" indent="-239994">
              <a:lnSpc>
                <a:spcPct val="107000"/>
              </a:lnSpc>
              <a:spcAft>
                <a:spcPts val="800"/>
              </a:spcAft>
              <a:buFont typeface="Arial" panose="020B0604020202020204" pitchFamily="34" charset="0"/>
              <a:buChar char="•"/>
              <a:defRPr sz="2133" baseline="0">
                <a:solidFill>
                  <a:schemeClr val="tx1"/>
                </a:solidFill>
              </a:defRPr>
            </a:lvl1pPr>
            <a:lvl2pPr marL="719982" indent="-239994">
              <a:lnSpc>
                <a:spcPct val="107000"/>
              </a:lnSpc>
              <a:spcAft>
                <a:spcPts val="800"/>
              </a:spcAft>
              <a:buFont typeface="Arial" panose="020B0604020202020204" pitchFamily="34" charset="0"/>
              <a:buChar char="–"/>
              <a:defRPr sz="1867" baseline="0">
                <a:solidFill>
                  <a:schemeClr val="tx1"/>
                </a:solidFill>
              </a:defRPr>
            </a:lvl2pPr>
            <a:lvl3pPr marL="479988" indent="-239994">
              <a:lnSpc>
                <a:spcPts val="2933"/>
              </a:lnSpc>
              <a:buSzPct val="90000"/>
              <a:buFont typeface="Lucida Grande"/>
              <a:buChar char="-"/>
              <a:defRPr sz="2400" baseline="0"/>
            </a:lvl3pPr>
            <a:lvl4pPr>
              <a:lnSpc>
                <a:spcPts val="2533"/>
              </a:lnSpc>
              <a:defRPr sz="2133"/>
            </a:lvl4pPr>
            <a:lvl5pPr>
              <a:lnSpc>
                <a:spcPts val="2533"/>
              </a:lnSpc>
              <a:defRPr sz="2133"/>
            </a:lvl5pPr>
          </a:lstStyle>
          <a:p>
            <a:pPr lvl="0"/>
            <a:r>
              <a:rPr lang="fi-FI" dirty="0"/>
              <a:t>Muokkaa tekstiä napsauttamalla. Voit siirtää tekstilaatikoita ylemmäs tai alemmas otsikon pituuden ja sisältötekstin määrän mukaan.</a:t>
            </a:r>
          </a:p>
          <a:p>
            <a:pPr lvl="1"/>
            <a:r>
              <a:rPr lang="fi-FI" dirty="0"/>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6858656" y="446781"/>
            <a:ext cx="5040000" cy="2784000"/>
          </a:xfrm>
        </p:spPr>
        <p:txBody>
          <a:bodyPr lIns="144000" tIns="0" rIns="144000" anchor="ctr" anchorCtr="0">
            <a:noAutofit/>
          </a:bodyPr>
          <a:lstStyle>
            <a:lvl1pPr marL="0" marR="0" indent="0" algn="l" defTabSz="609585" rtl="0" eaLnBrk="1" fontAlgn="auto" latinLnBrk="0" hangingPunct="1">
              <a:lnSpc>
                <a:spcPct val="100000"/>
              </a:lnSpc>
              <a:spcBef>
                <a:spcPts val="0"/>
              </a:spcBef>
              <a:spcAft>
                <a:spcPts val="0"/>
              </a:spcAft>
              <a:buClrTx/>
              <a:buSzTx/>
              <a:buFont typeface="Arial"/>
              <a:buNone/>
              <a:tabLst/>
              <a:defRPr sz="1133"/>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10,5 x 5,8 cm.</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9163664" y="3270046"/>
            <a:ext cx="2734992" cy="205965"/>
          </a:xfrm>
        </p:spPr>
        <p:txBody>
          <a:bodyPr lIns="0" tIns="0" rIns="0" bIns="0" anchor="b" anchorCtr="0">
            <a:noAutofit/>
          </a:bodyPr>
          <a:lstStyle>
            <a:lvl1pPr marL="0" indent="0" algn="r">
              <a:lnSpc>
                <a:spcPct val="90000"/>
              </a:lnSpc>
              <a:spcAft>
                <a:spcPts val="0"/>
              </a:spcAft>
              <a:buNone/>
              <a:defRPr sz="1067"/>
            </a:lvl1pPr>
          </a:lstStyle>
          <a:p>
            <a:pPr lvl="0"/>
            <a:r>
              <a:rPr lang="fi-FI" dirty="0"/>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6858656" y="3614597"/>
            <a:ext cx="5040000" cy="2784000"/>
          </a:xfrm>
        </p:spPr>
        <p:txBody>
          <a:bodyPr lIns="144000" tIns="0" rIns="144000" anchor="ctr" anchorCtr="0">
            <a:normAutofit/>
          </a:bodyPr>
          <a:lstStyle>
            <a:lvl1pPr marL="0" marR="0" indent="0" algn="l" defTabSz="609585" rtl="0" eaLnBrk="1" fontAlgn="auto" latinLnBrk="0" hangingPunct="1">
              <a:lnSpc>
                <a:spcPct val="100000"/>
              </a:lnSpc>
              <a:spcBef>
                <a:spcPts val="0"/>
              </a:spcBef>
              <a:spcAft>
                <a:spcPts val="0"/>
              </a:spcAft>
              <a:buClrTx/>
              <a:buSzTx/>
              <a:buFont typeface="Arial"/>
              <a:buNone/>
              <a:tabLst/>
              <a:defRPr sz="1133"/>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10,5 x 5,8 cm.</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9163664" y="6437862"/>
            <a:ext cx="2734992" cy="205965"/>
          </a:xfrm>
        </p:spPr>
        <p:txBody>
          <a:bodyPr lIns="0" tIns="0" rIns="0" bIns="0" anchor="b" anchorCtr="0">
            <a:noAutofit/>
          </a:bodyPr>
          <a:lstStyle>
            <a:lvl1pPr marL="0" indent="0" algn="r">
              <a:lnSpc>
                <a:spcPct val="90000"/>
              </a:lnSpc>
              <a:spcAft>
                <a:spcPts val="0"/>
              </a:spcAft>
              <a:buNone/>
              <a:defRPr sz="1067"/>
            </a:lvl1pPr>
          </a:lstStyle>
          <a:p>
            <a:pPr lvl="0"/>
            <a:r>
              <a:rPr lang="fi-FI" dirty="0"/>
              <a:t>Kuva: Kuvaajan nimi </a:t>
            </a:r>
          </a:p>
        </p:txBody>
      </p:sp>
      <p:pic>
        <p:nvPicPr>
          <p:cNvPr id="16" name="Kuva 15">
            <a:extLst>
              <a:ext uri="{FF2B5EF4-FFF2-40B4-BE49-F238E27FC236}">
                <a16:creationId xmlns:a16="http://schemas.microsoft.com/office/drawing/2014/main" id="{5AAF10AE-5A76-4152-8D22-305E62854B6D}"/>
              </a:ext>
            </a:extLst>
          </p:cNvPr>
          <p:cNvPicPr>
            <a:picLocks noChangeAspect="1"/>
          </p:cNvPicPr>
          <p:nvPr userDrawn="1"/>
        </p:nvPicPr>
        <p:blipFill>
          <a:blip r:embed="rId2"/>
          <a:stretch>
            <a:fillRect/>
          </a:stretch>
        </p:blipFill>
        <p:spPr>
          <a:xfrm>
            <a:off x="342285" y="5894975"/>
            <a:ext cx="1380679" cy="713620"/>
          </a:xfrm>
          <a:prstGeom prst="rect">
            <a:avLst/>
          </a:prstGeom>
        </p:spPr>
      </p:pic>
    </p:spTree>
    <p:extLst>
      <p:ext uri="{BB962C8B-B14F-4D97-AF65-F5344CB8AC3E}">
        <p14:creationId xmlns:p14="http://schemas.microsoft.com/office/powerpoint/2010/main" val="3116067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40262" y="151051"/>
            <a:ext cx="5813037" cy="6543165"/>
          </a:xfrm>
        </p:spPr>
        <p:txBody>
          <a:bodyPr lIns="144000" tIns="144000" rIns="144000" anchor="t" anchorCtr="1">
            <a:normAutofit/>
          </a:bodyPr>
          <a:lstStyle>
            <a:lvl1pPr marL="0" marR="0" indent="0" algn="l" defTabSz="609585"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85" rtl="0" eaLnBrk="1" fontAlgn="auto" latinLnBrk="0" hangingPunct="1">
              <a:lnSpc>
                <a:spcPct val="100000"/>
              </a:lnSpc>
              <a:spcBef>
                <a:spcPts val="0"/>
              </a:spcBef>
              <a:spcAft>
                <a:spcPts val="160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r>
              <a:rPr lang="fi-FI" dirty="0"/>
              <a:t>Jos käytät </a:t>
            </a:r>
            <a:r>
              <a:rPr lang="fi-FI" dirty="0" err="1"/>
              <a:t>Kameleo</a:t>
            </a:r>
            <a:r>
              <a:rPr lang="fi-FI" dirty="0"/>
              <a:t>-järjestelmää, kuvakoko on 12 x 13,7 cm.</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66849" y="6322016"/>
            <a:ext cx="1378431" cy="256852"/>
          </a:xfrm>
          <a:solidFill>
            <a:schemeClr val="tx1"/>
          </a:solidFill>
        </p:spPr>
        <p:txBody>
          <a:bodyPr wrap="none" lIns="72000" tIns="54000" rIns="61200" bIns="54000" anchor="ctr" anchorCtr="0">
            <a:spAutoFit/>
          </a:bodyPr>
          <a:lstStyle>
            <a:lvl1pPr marL="0" indent="0" algn="l">
              <a:lnSpc>
                <a:spcPct val="90000"/>
              </a:lnSpc>
              <a:spcAft>
                <a:spcPts val="0"/>
              </a:spcAft>
              <a:buNone/>
              <a:defRPr sz="1067">
                <a:solidFill>
                  <a:schemeClr val="bg1"/>
                </a:solidFill>
              </a:defRPr>
            </a:lvl1pPr>
          </a:lstStyle>
          <a:p>
            <a:pPr lvl="0"/>
            <a:r>
              <a:rPr lang="fi-FI" dirty="0"/>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6109261" y="151051"/>
            <a:ext cx="5918400" cy="3196800"/>
          </a:xfrm>
        </p:spPr>
        <p:txBody>
          <a:bodyPr lIns="144000" tIns="126000" rIns="108000">
            <a:normAutofit/>
          </a:bodyPr>
          <a:lstStyle>
            <a:lvl1pPr marL="0" marR="0" indent="0" algn="l" defTabSz="609585"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85" rtl="0" eaLnBrk="1" fontAlgn="auto" latinLnBrk="0" hangingPunct="1">
              <a:lnSpc>
                <a:spcPct val="100000"/>
              </a:lnSpc>
              <a:spcBef>
                <a:spcPts val="0"/>
              </a:spcBef>
              <a:spcAft>
                <a:spcPts val="160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r>
              <a:rPr lang="fi-FI" dirty="0"/>
              <a:t>Jos käytät </a:t>
            </a:r>
            <a:r>
              <a:rPr lang="fi-FI" dirty="0" err="1"/>
              <a:t>Kameleo</a:t>
            </a:r>
            <a:r>
              <a:rPr lang="fi-FI" dirty="0"/>
              <a:t>-järjestelmää, kuvakoko on 12,3 x 6,7 cm.</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10536886" y="2969724"/>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6109263" y="3497416"/>
            <a:ext cx="5918400" cy="3196800"/>
          </a:xfrm>
        </p:spPr>
        <p:txBody>
          <a:bodyPr lIns="144000" tIns="126000" rIns="108000">
            <a:normAutofit/>
          </a:bodyPr>
          <a:lstStyle>
            <a:lvl1pPr marL="0" marR="0" indent="0" algn="l" defTabSz="609585"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85" rtl="0" eaLnBrk="1" fontAlgn="auto" latinLnBrk="0" hangingPunct="1">
              <a:lnSpc>
                <a:spcPct val="100000"/>
              </a:lnSpc>
              <a:spcBef>
                <a:spcPts val="0"/>
              </a:spcBef>
              <a:spcAft>
                <a:spcPts val="160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r>
              <a:rPr lang="fi-FI" dirty="0"/>
              <a:t>Jos käytät </a:t>
            </a:r>
            <a:r>
              <a:rPr lang="fi-FI" dirty="0" err="1"/>
              <a:t>Kameleo</a:t>
            </a:r>
            <a:r>
              <a:rPr lang="fi-FI" dirty="0"/>
              <a:t>-järjestelmää, kuvakoko on 12,3 x 6,7 cm.</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10546720" y="6322016"/>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spTree>
    <p:extLst>
      <p:ext uri="{BB962C8B-B14F-4D97-AF65-F5344CB8AC3E}">
        <p14:creationId xmlns:p14="http://schemas.microsoft.com/office/powerpoint/2010/main" val="1744708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528549" y="5388677"/>
            <a:ext cx="10193552" cy="1469323"/>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2133" b="1">
                <a:solidFill>
                  <a:schemeClr val="bg1"/>
                </a:solidFill>
              </a:defRPr>
            </a:lvl1pPr>
            <a:lvl2pPr>
              <a:lnSpc>
                <a:spcPct val="90000"/>
              </a:lnSpc>
              <a:defRPr sz="1867">
                <a:solidFill>
                  <a:schemeClr val="bg1"/>
                </a:solidFill>
              </a:defRPr>
            </a:lvl2pPr>
            <a:lvl3pPr>
              <a:lnSpc>
                <a:spcPct val="90000"/>
              </a:lnSpc>
              <a:spcAft>
                <a:spcPts val="1067"/>
              </a:spcAft>
              <a:defRPr sz="1467">
                <a:solidFill>
                  <a:schemeClr val="bg1"/>
                </a:solidFill>
              </a:defRPr>
            </a:lvl3pPr>
            <a:lvl4pPr>
              <a:lnSpc>
                <a:spcPct val="90000"/>
              </a:lnSpc>
              <a:spcAft>
                <a:spcPts val="1067"/>
              </a:spcAft>
              <a:defRPr sz="1600">
                <a:solidFill>
                  <a:schemeClr val="bg1"/>
                </a:solidFill>
              </a:defRPr>
            </a:lvl4pPr>
            <a:lvl5pPr>
              <a:lnSpc>
                <a:spcPct val="90000"/>
              </a:lnSpc>
              <a:defRPr sz="1867">
                <a:solidFill>
                  <a:schemeClr val="bg1"/>
                </a:solidFill>
              </a:defRPr>
            </a:lvl5pPr>
          </a:lstStyle>
          <a:p>
            <a:pPr lvl="0"/>
            <a:r>
              <a:rPr lang="fi-FI" dirty="0"/>
              <a:t>Kuvateksti väritaustalla. </a:t>
            </a:r>
            <a:br>
              <a:rPr lang="fi-FI" dirty="0"/>
            </a:br>
            <a:r>
              <a:rPr lang="fi-FI" dirty="0"/>
              <a:t>Voit rajata kuvan korkeutta jos kuvateksti on pitkä. (Kuvan muotoilu &gt; Rajaa) </a:t>
            </a:r>
            <a:br>
              <a:rPr lang="fi-FI" dirty="0"/>
            </a:br>
            <a:r>
              <a:rPr lang="fi-FI" dirty="0"/>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1" y="0"/>
            <a:ext cx="12192001" cy="5388677"/>
          </a:xfrm>
        </p:spPr>
        <p:txBody>
          <a:bodyPr lIns="252000" tIns="216000" rIns="252000" bIns="252000" anchor="t">
            <a:norm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sz="1467">
                <a:solidFill>
                  <a:schemeClr val="bg1"/>
                </a:solidFill>
              </a:defRPr>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25,4 x 11,2 cm.</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34823" y="4981479"/>
            <a:ext cx="1378431" cy="256852"/>
          </a:xfrm>
          <a:solidFill>
            <a:schemeClr val="tx1"/>
          </a:solidFill>
        </p:spPr>
        <p:txBody>
          <a:bodyPr wrap="none" lIns="72000" tIns="54000" rIns="61200" bIns="54000" anchor="ctr" anchorCtr="0">
            <a:spAutoFit/>
          </a:bodyPr>
          <a:lstStyle>
            <a:lvl1pPr marL="0" indent="0" algn="l">
              <a:lnSpc>
                <a:spcPct val="90000"/>
              </a:lnSpc>
              <a:spcAft>
                <a:spcPts val="0"/>
              </a:spcAft>
              <a:buNone/>
              <a:defRPr sz="1067">
                <a:solidFill>
                  <a:schemeClr val="bg1"/>
                </a:solidFill>
              </a:defRPr>
            </a:lvl1pPr>
          </a:lstStyle>
          <a:p>
            <a:pPr lvl="0"/>
            <a:r>
              <a:rPr lang="fi-FI" dirty="0"/>
              <a:t>Kuva: Kuvaajan nimi</a:t>
            </a:r>
          </a:p>
        </p:txBody>
      </p:sp>
      <p:pic>
        <p:nvPicPr>
          <p:cNvPr id="11" name="Kuva 10" descr="Kuva, joka sisältää kohteen teksti&#10;&#10;Kuvaus luotu automaattisesti">
            <a:extLst>
              <a:ext uri="{FF2B5EF4-FFF2-40B4-BE49-F238E27FC236}">
                <a16:creationId xmlns:a16="http://schemas.microsoft.com/office/drawing/2014/main" id="{52698881-9E9F-43FF-BAD6-9EE1E10B3DD2}"/>
              </a:ext>
            </a:extLst>
          </p:cNvPr>
          <p:cNvPicPr>
            <a:picLocks noChangeAspect="1"/>
          </p:cNvPicPr>
          <p:nvPr userDrawn="1"/>
        </p:nvPicPr>
        <p:blipFill>
          <a:blip r:embed="rId2"/>
          <a:stretch>
            <a:fillRect/>
          </a:stretch>
        </p:blipFill>
        <p:spPr>
          <a:xfrm>
            <a:off x="267284" y="5931709"/>
            <a:ext cx="1136107" cy="587211"/>
          </a:xfrm>
          <a:prstGeom prst="rect">
            <a:avLst/>
          </a:prstGeom>
        </p:spPr>
      </p:pic>
    </p:spTree>
    <p:extLst>
      <p:ext uri="{BB962C8B-B14F-4D97-AF65-F5344CB8AC3E}">
        <p14:creationId xmlns:p14="http://schemas.microsoft.com/office/powerpoint/2010/main" val="750734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ysymykse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03231" y="4105699"/>
            <a:ext cx="10788284" cy="2269508"/>
          </a:xfrm>
        </p:spPr>
        <p:txBody>
          <a:bodyPr anchor="t">
            <a:noAutofit/>
          </a:bodyPr>
          <a:lstStyle>
            <a:lvl1pPr algn="ctr">
              <a:lnSpc>
                <a:spcPct val="90000"/>
              </a:lnSpc>
              <a:defRPr sz="7466">
                <a:solidFill>
                  <a:schemeClr val="bg1"/>
                </a:solidFill>
              </a:defRPr>
            </a:lvl1pPr>
          </a:lstStyle>
          <a:p>
            <a:r>
              <a:rPr lang="fi-FI" noProof="0" dirty="0"/>
              <a:t>Muokkaa otsikkoa napsauttamalla</a:t>
            </a:r>
          </a:p>
        </p:txBody>
      </p:sp>
      <p:grpSp>
        <p:nvGrpSpPr>
          <p:cNvPr id="4" name="Group 6">
            <a:extLst>
              <a:ext uri="{FF2B5EF4-FFF2-40B4-BE49-F238E27FC236}">
                <a16:creationId xmlns:a16="http://schemas.microsoft.com/office/drawing/2014/main" id="{32B4390B-9075-4E0A-A9AF-04F1505275D2}"/>
              </a:ext>
              <a:ext uri="{C183D7F6-B498-43B3-948B-1728B52AA6E4}">
                <adec:decorative xmlns:adec="http://schemas.microsoft.com/office/drawing/2017/decorative" val="1"/>
              </a:ext>
            </a:extLst>
          </p:cNvPr>
          <p:cNvGrpSpPr/>
          <p:nvPr userDrawn="1"/>
        </p:nvGrpSpPr>
        <p:grpSpPr>
          <a:xfrm>
            <a:off x="3642751" y="1017053"/>
            <a:ext cx="4906499" cy="3088647"/>
            <a:chOff x="2777122" y="837205"/>
            <a:chExt cx="3679874" cy="2316485"/>
          </a:xfrm>
        </p:grpSpPr>
        <p:pic>
          <p:nvPicPr>
            <p:cNvPr id="5" name="Picture 4" descr="A picture containing drawing&#10;&#10;Description automatically generated">
              <a:extLst>
                <a:ext uri="{FF2B5EF4-FFF2-40B4-BE49-F238E27FC236}">
                  <a16:creationId xmlns:a16="http://schemas.microsoft.com/office/drawing/2014/main" id="{5AA8C56B-3819-4543-839E-1C1FD515B181}"/>
                </a:ext>
              </a:extLst>
            </p:cNvPr>
            <p:cNvPicPr>
              <a:picLocks noChangeAspect="1"/>
            </p:cNvPicPr>
            <p:nvPr/>
          </p:nvPicPr>
          <p:blipFill>
            <a:blip r:embed="rId2"/>
            <a:stretch>
              <a:fillRect/>
            </a:stretch>
          </p:blipFill>
          <p:spPr>
            <a:xfrm>
              <a:off x="2777122" y="837205"/>
              <a:ext cx="2221997" cy="231648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DD5EB96-9346-431E-B07C-D5D5FCA19092}"/>
                </a:ext>
              </a:extLst>
            </p:cNvPr>
            <p:cNvPicPr>
              <a:picLocks noChangeAspect="1"/>
            </p:cNvPicPr>
            <p:nvPr/>
          </p:nvPicPr>
          <p:blipFill>
            <a:blip r:embed="rId2"/>
            <a:stretch>
              <a:fillRect/>
            </a:stretch>
          </p:blipFill>
          <p:spPr>
            <a:xfrm flipH="1">
              <a:off x="4905384" y="890637"/>
              <a:ext cx="1551612" cy="1617593"/>
            </a:xfrm>
            <a:prstGeom prst="rect">
              <a:avLst/>
            </a:prstGeom>
          </p:spPr>
        </p:pic>
      </p:grpSp>
      <p:pic>
        <p:nvPicPr>
          <p:cNvPr id="8" name="Picture 6">
            <a:extLst>
              <a:ext uri="{FF2B5EF4-FFF2-40B4-BE49-F238E27FC236}">
                <a16:creationId xmlns:a16="http://schemas.microsoft.com/office/drawing/2014/main" id="{D3A46EBC-73BA-4877-AAF0-73F2A48B1152}"/>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3032"/>
          <a:stretch/>
        </p:blipFill>
        <p:spPr>
          <a:xfrm>
            <a:off x="360398" y="5671686"/>
            <a:ext cx="661095" cy="936908"/>
          </a:xfrm>
          <a:prstGeom prst="rect">
            <a:avLst/>
          </a:prstGeom>
        </p:spPr>
      </p:pic>
    </p:spTree>
    <p:extLst>
      <p:ext uri="{BB962C8B-B14F-4D97-AF65-F5344CB8AC3E}">
        <p14:creationId xmlns:p14="http://schemas.microsoft.com/office/powerpoint/2010/main" val="3689588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petusdia kuva">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E391C1B-AD5B-4C2F-9881-EE44FA79B2F8}"/>
              </a:ext>
            </a:extLst>
          </p:cNvPr>
          <p:cNvSpPr>
            <a:spLocks noGrp="1"/>
          </p:cNvSpPr>
          <p:nvPr>
            <p:ph type="pic" sz="quarter" idx="13" hasCustomPrompt="1"/>
          </p:nvPr>
        </p:nvSpPr>
        <p:spPr>
          <a:xfrm>
            <a:off x="1" y="0"/>
            <a:ext cx="12192001" cy="6858000"/>
          </a:xfrm>
        </p:spPr>
        <p:txBody>
          <a:bodyPr lIns="252000" tIns="216000" rIns="252000" bIns="252000" anchor="t">
            <a:norm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sz="1467"/>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25,4 x 14,3 cm. Kuvasuhde on 16:9.</a:t>
            </a:r>
          </a:p>
        </p:txBody>
      </p:sp>
      <p:sp>
        <p:nvSpPr>
          <p:cNvPr id="4" name="Tekstin paikkamerkki 2">
            <a:extLst>
              <a:ext uri="{FF2B5EF4-FFF2-40B4-BE49-F238E27FC236}">
                <a16:creationId xmlns:a16="http://schemas.microsoft.com/office/drawing/2014/main" id="{AD0C20ED-879F-4492-91EA-2218BB4422C0}"/>
              </a:ext>
            </a:extLst>
          </p:cNvPr>
          <p:cNvSpPr>
            <a:spLocks noGrp="1"/>
          </p:cNvSpPr>
          <p:nvPr>
            <p:ph type="body" sz="quarter" idx="19" hasCustomPrompt="1"/>
          </p:nvPr>
        </p:nvSpPr>
        <p:spPr>
          <a:xfrm>
            <a:off x="10596722" y="6381986"/>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spTree>
    <p:extLst>
      <p:ext uri="{BB962C8B-B14F-4D97-AF65-F5344CB8AC3E}">
        <p14:creationId xmlns:p14="http://schemas.microsoft.com/office/powerpoint/2010/main" val="1898526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879501" y="1200006"/>
            <a:ext cx="10433001" cy="4457989"/>
          </a:xfrm>
        </p:spPr>
        <p:txBody>
          <a:bodyPr anchor="ctr" anchorCtr="0">
            <a:noAutofit/>
          </a:bodyPr>
          <a:lstStyle>
            <a:lvl1pPr algn="ctr">
              <a:lnSpc>
                <a:spcPct val="90000"/>
              </a:lnSpc>
              <a:defRPr sz="8000">
                <a:solidFill>
                  <a:schemeClr val="bg1"/>
                </a:solidFill>
              </a:defRPr>
            </a:lvl1pPr>
          </a:lstStyle>
          <a:p>
            <a:r>
              <a:rPr lang="fi-FI" dirty="0"/>
              <a:t>Muokkaa slogania napsauttamalla</a:t>
            </a:r>
            <a:endParaRPr lang="en-US" dirty="0"/>
          </a:p>
        </p:txBody>
      </p:sp>
    </p:spTree>
    <p:extLst>
      <p:ext uri="{BB962C8B-B14F-4D97-AF65-F5344CB8AC3E}">
        <p14:creationId xmlns:p14="http://schemas.microsoft.com/office/powerpoint/2010/main" val="2023776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1154562" y="3503826"/>
            <a:ext cx="9882879" cy="1296087"/>
          </a:xfrm>
        </p:spPr>
        <p:txBody>
          <a:bodyPr anchor="t" anchorCtr="0"/>
          <a:lstStyle>
            <a:lvl1pPr algn="ctr">
              <a:lnSpc>
                <a:spcPct val="90000"/>
              </a:lnSpc>
              <a:defRPr sz="8800">
                <a:solidFill>
                  <a:schemeClr val="bg1"/>
                </a:solidFill>
              </a:defRPr>
            </a:lvl1pPr>
          </a:lstStyle>
          <a:p>
            <a:r>
              <a:rPr lang="fi-FI" dirty="0"/>
              <a:t>Kiitos!</a:t>
            </a:r>
          </a:p>
        </p:txBody>
      </p:sp>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3130" y="1467175"/>
            <a:ext cx="1208485" cy="1679796"/>
          </a:xfrm>
          <a:prstGeom prst="rect">
            <a:avLst/>
          </a:prstGeom>
        </p:spPr>
      </p:pic>
    </p:spTree>
    <p:extLst>
      <p:ext uri="{BB962C8B-B14F-4D97-AF65-F5344CB8AC3E}">
        <p14:creationId xmlns:p14="http://schemas.microsoft.com/office/powerpoint/2010/main" val="2724953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Iso väliotsikko kuvan päällä">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6BB53CD9-1364-4369-A795-7748F443FEEB}"/>
              </a:ext>
            </a:extLst>
          </p:cNvPr>
          <p:cNvSpPr>
            <a:spLocks noGrp="1"/>
          </p:cNvSpPr>
          <p:nvPr>
            <p:ph type="pic" sz="quarter" idx="13" hasCustomPrompt="1"/>
          </p:nvPr>
        </p:nvSpPr>
        <p:spPr>
          <a:xfrm>
            <a:off x="1" y="0"/>
            <a:ext cx="12192001" cy="6858000"/>
          </a:xfrm>
        </p:spPr>
        <p:txBody>
          <a:bodyPr lIns="252000" tIns="252000" rIns="252000" bIns="252000" anchor="b" anchorCtr="0">
            <a:normAutofit/>
          </a:bodyPr>
          <a:lstStyle>
            <a:lvl1pPr marL="0" indent="0" algn="l">
              <a:lnSpc>
                <a:spcPct val="114000"/>
              </a:lnSpc>
              <a:spcAft>
                <a:spcPts val="0"/>
              </a:spcAft>
              <a:buNone/>
              <a:defRPr sz="1467"/>
            </a:lvl1pPr>
          </a:lstStyle>
          <a:p>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25,4 x 14,3 cm. Kuvasuhde 16:9.</a:t>
            </a:r>
          </a:p>
        </p:txBody>
      </p:sp>
      <p:sp>
        <p:nvSpPr>
          <p:cNvPr id="4" name="Tekstin paikkamerkki 2">
            <a:extLst>
              <a:ext uri="{FF2B5EF4-FFF2-40B4-BE49-F238E27FC236}">
                <a16:creationId xmlns:a16="http://schemas.microsoft.com/office/drawing/2014/main" id="{410E57AC-F052-4EB4-91E4-68D1C8D2F347}"/>
              </a:ext>
            </a:extLst>
          </p:cNvPr>
          <p:cNvSpPr>
            <a:spLocks noGrp="1"/>
          </p:cNvSpPr>
          <p:nvPr>
            <p:ph type="body" sz="quarter" idx="16" hasCustomPrompt="1"/>
          </p:nvPr>
        </p:nvSpPr>
        <p:spPr>
          <a:xfrm>
            <a:off x="10596638" y="6371282"/>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sp>
        <p:nvSpPr>
          <p:cNvPr id="2" name="Otsikko 1">
            <a:extLst>
              <a:ext uri="{FF2B5EF4-FFF2-40B4-BE49-F238E27FC236}">
                <a16:creationId xmlns:a16="http://schemas.microsoft.com/office/drawing/2014/main" id="{9C77320A-281E-4200-BCF9-5CC0B2AF28D7}"/>
              </a:ext>
            </a:extLst>
          </p:cNvPr>
          <p:cNvSpPr>
            <a:spLocks noGrp="1"/>
          </p:cNvSpPr>
          <p:nvPr>
            <p:ph type="title" hasCustomPrompt="1"/>
          </p:nvPr>
        </p:nvSpPr>
        <p:spPr>
          <a:xfrm>
            <a:off x="556590" y="614305"/>
            <a:ext cx="6116436" cy="1971126"/>
          </a:xfrm>
          <a:solidFill>
            <a:schemeClr val="tx2"/>
          </a:solidFill>
        </p:spPr>
        <p:txBody>
          <a:bodyPr wrap="square" lIns="252000" tIns="252000" rIns="72000" bIns="180000" anchor="ctr" anchorCtr="0">
            <a:spAutoFit/>
          </a:bodyPr>
          <a:lstStyle>
            <a:lvl1pPr>
              <a:lnSpc>
                <a:spcPct val="85000"/>
              </a:lnSpc>
              <a:defRPr sz="5867">
                <a:solidFill>
                  <a:schemeClr val="bg1"/>
                </a:solidFill>
              </a:defRPr>
            </a:lvl1pPr>
          </a:lstStyle>
          <a:p>
            <a:r>
              <a:rPr lang="fi-FI" dirty="0"/>
              <a:t>Väliotsikko kuvan päällä</a:t>
            </a:r>
          </a:p>
        </p:txBody>
      </p:sp>
    </p:spTree>
    <p:extLst>
      <p:ext uri="{BB962C8B-B14F-4D97-AF65-F5344CB8AC3E}">
        <p14:creationId xmlns:p14="http://schemas.microsoft.com/office/powerpoint/2010/main" val="859684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904424" y="746064"/>
            <a:ext cx="10435091" cy="715331"/>
          </a:xfrm>
          <a:prstGeom prst="rect">
            <a:avLst/>
          </a:prstGeom>
        </p:spPr>
        <p:txBody>
          <a:bodyPr vert="horz" lIns="0" tIns="0" rIns="0" bIns="0" rtlCol="0" anchor="ctr" anchorCtr="0">
            <a:noAutofit/>
          </a:bodyPr>
          <a:lstStyle>
            <a:lvl1pPr>
              <a:lnSpc>
                <a:spcPct val="85000"/>
              </a:lnSpc>
              <a:defRPr sz="4800">
                <a:solidFill>
                  <a:schemeClr val="tx2"/>
                </a:solidFill>
              </a:defRPr>
            </a:lvl1pPr>
          </a:lstStyle>
          <a:p>
            <a:r>
              <a:rPr lang="fi-FI" dirty="0"/>
              <a:t>Muokkaa otsikkoa napsauttamalla</a:t>
            </a:r>
            <a:endParaRPr lang="en-US" dirty="0"/>
          </a:p>
        </p:txBody>
      </p:sp>
      <p:sp>
        <p:nvSpPr>
          <p:cNvPr id="4" name="Text Placeholder 2"/>
          <p:cNvSpPr>
            <a:spLocks noGrp="1"/>
          </p:cNvSpPr>
          <p:nvPr>
            <p:ph type="body" idx="1" hasCustomPrompt="1"/>
          </p:nvPr>
        </p:nvSpPr>
        <p:spPr>
          <a:xfrm>
            <a:off x="904423" y="1677090"/>
            <a:ext cx="10435092" cy="4217885"/>
          </a:xfrm>
          <a:prstGeom prst="rect">
            <a:avLst/>
          </a:prstGeom>
        </p:spPr>
        <p:txBody>
          <a:bodyPr vert="horz" lIns="0" tIns="45720" rIns="0" bIns="45720" rtlCol="0">
            <a:noAutofit/>
          </a:bodyPr>
          <a:lstStyle>
            <a:lvl1pPr marL="239178" indent="-239178">
              <a:lnSpc>
                <a:spcPct val="107000"/>
              </a:lnSpc>
              <a:spcAft>
                <a:spcPts val="1067"/>
              </a:spcAft>
              <a:buFont typeface="Arial"/>
              <a:buChar char="•"/>
              <a:defRPr sz="2400"/>
            </a:lvl1pPr>
            <a:lvl2pPr marL="719982" indent="-239994">
              <a:lnSpc>
                <a:spcPct val="107000"/>
              </a:lnSpc>
              <a:spcAft>
                <a:spcPts val="1067"/>
              </a:spcAft>
              <a:buFont typeface="Lucida Grande"/>
              <a:buChar char="–"/>
              <a:defRPr sz="2000"/>
            </a:lvl2pPr>
            <a:lvl3pPr marL="1199970" indent="-239994">
              <a:lnSpc>
                <a:spcPct val="107000"/>
              </a:lnSpc>
              <a:spcAft>
                <a:spcPts val="1067"/>
              </a:spcAft>
              <a:buSzPct val="60000"/>
              <a:buFont typeface="Courier New"/>
              <a:buChar char="o"/>
              <a:defRPr sz="1600"/>
            </a:lvl3pPr>
            <a:lvl4pPr marL="1679958" indent="-239994">
              <a:lnSpc>
                <a:spcPct val="107000"/>
              </a:lnSpc>
              <a:spcAft>
                <a:spcPts val="1067"/>
              </a:spcAft>
              <a:buSzPct val="100000"/>
              <a:buFont typeface="Lucida Grande"/>
              <a:buChar char="–"/>
              <a:defRPr sz="1600"/>
            </a:lvl4pPr>
            <a:lvl5pPr marL="2159946">
              <a:lnSpc>
                <a:spcPct val="107000"/>
              </a:lnSpc>
              <a:spcAft>
                <a:spcPts val="1067"/>
              </a:spcAft>
              <a:defRPr sz="1333"/>
            </a:lvl5pPr>
          </a:lstStyle>
          <a:p>
            <a:pPr lvl="0"/>
            <a:r>
              <a:rPr lang="fi-FI" dirty="0"/>
              <a:t>Muokkaa tekstiä napsauttamalla. Voit siirtää tekstilaatikoita ylemmäs tai alemmas otsikon pituuden ja sisältötekstin määrän mukaan. </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pic>
        <p:nvPicPr>
          <p:cNvPr id="3" name="Kuva 2">
            <a:extLst>
              <a:ext uri="{FF2B5EF4-FFF2-40B4-BE49-F238E27FC236}">
                <a16:creationId xmlns:a16="http://schemas.microsoft.com/office/drawing/2014/main" id="{650D1280-7465-43B8-9FAF-18FD86A934DF}"/>
              </a:ext>
            </a:extLst>
          </p:cNvPr>
          <p:cNvPicPr>
            <a:picLocks noChangeAspect="1"/>
          </p:cNvPicPr>
          <p:nvPr userDrawn="1"/>
        </p:nvPicPr>
        <p:blipFill>
          <a:blip r:embed="rId2"/>
          <a:stretch>
            <a:fillRect/>
          </a:stretch>
        </p:blipFill>
        <p:spPr>
          <a:xfrm>
            <a:off x="342285" y="5894975"/>
            <a:ext cx="1380679" cy="713620"/>
          </a:xfrm>
          <a:prstGeom prst="rect">
            <a:avLst/>
          </a:prstGeom>
        </p:spPr>
      </p:pic>
    </p:spTree>
    <p:extLst>
      <p:ext uri="{BB962C8B-B14F-4D97-AF65-F5344CB8AC3E}">
        <p14:creationId xmlns:p14="http://schemas.microsoft.com/office/powerpoint/2010/main" val="1758559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872755" y="714560"/>
            <a:ext cx="5714699" cy="1443296"/>
          </a:xfrm>
          <a:prstGeom prst="rect">
            <a:avLst/>
          </a:prstGeom>
        </p:spPr>
        <p:txBody>
          <a:bodyPr vert="horz" lIns="0" tIns="0" rIns="0" bIns="0" rtlCol="0" anchor="b" anchorCtr="0">
            <a:noAutofit/>
          </a:bodyPr>
          <a:lstStyle>
            <a:lvl1pPr>
              <a:lnSpc>
                <a:spcPct val="85000"/>
              </a:lnSpc>
              <a:defRPr sz="4800">
                <a:solidFill>
                  <a:schemeClr val="tx2"/>
                </a:solidFill>
              </a:defRPr>
            </a:lvl1pPr>
          </a:lstStyle>
          <a:p>
            <a:r>
              <a:rPr lang="fi-FI" dirty="0"/>
              <a:t>Muokkaa otsikkoa napsauttamalla</a:t>
            </a:r>
            <a:endParaRPr lang="en-US" dirty="0"/>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872754" y="2331307"/>
            <a:ext cx="5714700" cy="3479115"/>
          </a:xfrm>
          <a:noFill/>
        </p:spPr>
        <p:txBody>
          <a:bodyPr lIns="0" tIns="0" rIns="0" bIns="0">
            <a:noAutofit/>
          </a:bodyPr>
          <a:lstStyle>
            <a:lvl1pPr marL="239994" indent="-239994">
              <a:lnSpc>
                <a:spcPct val="107000"/>
              </a:lnSpc>
              <a:spcAft>
                <a:spcPts val="800"/>
              </a:spcAft>
              <a:buFont typeface="Arial" panose="020B0604020202020204" pitchFamily="34" charset="0"/>
              <a:buChar char="•"/>
              <a:defRPr sz="2133" baseline="0">
                <a:solidFill>
                  <a:schemeClr val="tx1"/>
                </a:solidFill>
              </a:defRPr>
            </a:lvl1pPr>
            <a:lvl2pPr marL="719982" indent="-239994">
              <a:lnSpc>
                <a:spcPct val="107000"/>
              </a:lnSpc>
              <a:spcAft>
                <a:spcPts val="800"/>
              </a:spcAft>
              <a:buFont typeface="Arial" panose="020B0604020202020204" pitchFamily="34" charset="0"/>
              <a:buChar char="–"/>
              <a:defRPr sz="1867" baseline="0">
                <a:solidFill>
                  <a:schemeClr val="tx1"/>
                </a:solidFill>
              </a:defRPr>
            </a:lvl2pPr>
            <a:lvl3pPr marL="479988" indent="-239994">
              <a:lnSpc>
                <a:spcPts val="2933"/>
              </a:lnSpc>
              <a:buSzPct val="90000"/>
              <a:buFont typeface="Lucida Grande"/>
              <a:buChar char="-"/>
              <a:defRPr sz="2400" baseline="0"/>
            </a:lvl3pPr>
            <a:lvl4pPr>
              <a:lnSpc>
                <a:spcPts val="2533"/>
              </a:lnSpc>
              <a:defRPr sz="2133"/>
            </a:lvl4pPr>
            <a:lvl5pPr>
              <a:lnSpc>
                <a:spcPts val="2533"/>
              </a:lnSpc>
              <a:defRPr sz="2133"/>
            </a:lvl5pPr>
          </a:lstStyle>
          <a:p>
            <a:pPr lvl="0"/>
            <a:r>
              <a:rPr lang="fi-FI" dirty="0"/>
              <a:t>Muokkaa tekstiä napsauttamalla. Voit siirtää tekstilaatikoita ylemmäs tai alemmas otsikon pituuden ja sisältötekstin määrän mukaan.</a:t>
            </a:r>
          </a:p>
          <a:p>
            <a:pPr lvl="1"/>
            <a:r>
              <a:rPr lang="fi-FI" dirty="0"/>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6952232" y="0"/>
            <a:ext cx="5239769" cy="6858000"/>
          </a:xfrm>
        </p:spPr>
        <p:txBody>
          <a:bodyPr lIns="216000" tIns="216000" rIns="180000">
            <a:norm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sz="1333"/>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a:t>
            </a:r>
            <a:br>
              <a:rPr lang="fi-FI" dirty="0"/>
            </a:br>
            <a:r>
              <a:rPr lang="fi-FI" dirty="0"/>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br>
              <a:rPr lang="fi-FI" dirty="0"/>
            </a:br>
            <a:r>
              <a:rPr lang="fi-FI" dirty="0"/>
              <a:t> </a:t>
            </a:r>
            <a:br>
              <a:rPr lang="fi-FI" dirty="0"/>
            </a:br>
            <a:r>
              <a:rPr lang="fi-FI" dirty="0"/>
              <a:t>Jos käytät </a:t>
            </a:r>
            <a:r>
              <a:rPr lang="fi-FI" dirty="0" err="1"/>
              <a:t>Kameleo</a:t>
            </a:r>
            <a:r>
              <a:rPr lang="fi-FI" dirty="0"/>
              <a:t>-järjestelmää, kuvakoko on 10,9 x 14,3 cm.</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10587540" y="6371282"/>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pic>
        <p:nvPicPr>
          <p:cNvPr id="9" name="Kuva 8">
            <a:extLst>
              <a:ext uri="{FF2B5EF4-FFF2-40B4-BE49-F238E27FC236}">
                <a16:creationId xmlns:a16="http://schemas.microsoft.com/office/drawing/2014/main" id="{B975E395-4291-45DC-B463-7F29A741C5FB}"/>
              </a:ext>
            </a:extLst>
          </p:cNvPr>
          <p:cNvPicPr>
            <a:picLocks noChangeAspect="1"/>
          </p:cNvPicPr>
          <p:nvPr userDrawn="1"/>
        </p:nvPicPr>
        <p:blipFill>
          <a:blip r:embed="rId2"/>
          <a:stretch>
            <a:fillRect/>
          </a:stretch>
        </p:blipFill>
        <p:spPr>
          <a:xfrm>
            <a:off x="342285" y="5894975"/>
            <a:ext cx="1380679" cy="713620"/>
          </a:xfrm>
          <a:prstGeom prst="rect">
            <a:avLst/>
          </a:prstGeom>
        </p:spPr>
      </p:pic>
    </p:spTree>
    <p:extLst>
      <p:ext uri="{BB962C8B-B14F-4D97-AF65-F5344CB8AC3E}">
        <p14:creationId xmlns:p14="http://schemas.microsoft.com/office/powerpoint/2010/main" val="72568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872755" y="714560"/>
            <a:ext cx="5714699" cy="1443296"/>
          </a:xfrm>
          <a:prstGeom prst="rect">
            <a:avLst/>
          </a:prstGeom>
        </p:spPr>
        <p:txBody>
          <a:bodyPr vert="horz" lIns="0" tIns="0" rIns="0" bIns="0" rtlCol="0" anchor="b" anchorCtr="0">
            <a:noAutofit/>
          </a:bodyPr>
          <a:lstStyle>
            <a:lvl1pPr>
              <a:lnSpc>
                <a:spcPct val="85000"/>
              </a:lnSpc>
              <a:defRPr sz="4800">
                <a:solidFill>
                  <a:schemeClr val="tx2"/>
                </a:solidFill>
              </a:defRPr>
            </a:lvl1pPr>
          </a:lstStyle>
          <a:p>
            <a:r>
              <a:rPr lang="fi-FI" dirty="0"/>
              <a:t>Muokkaa otsikkoa napsauttamalla</a:t>
            </a:r>
            <a:endParaRPr lang="en-US" dirty="0"/>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872754" y="2331307"/>
            <a:ext cx="5714700" cy="3479115"/>
          </a:xfrm>
          <a:noFill/>
        </p:spPr>
        <p:txBody>
          <a:bodyPr lIns="0" tIns="0" rIns="0" bIns="0">
            <a:noAutofit/>
          </a:bodyPr>
          <a:lstStyle>
            <a:lvl1pPr marL="239994" indent="-239994">
              <a:lnSpc>
                <a:spcPct val="107000"/>
              </a:lnSpc>
              <a:spcAft>
                <a:spcPts val="800"/>
              </a:spcAft>
              <a:buFont typeface="Arial" panose="020B0604020202020204" pitchFamily="34" charset="0"/>
              <a:buChar char="•"/>
              <a:defRPr sz="2133" baseline="0">
                <a:solidFill>
                  <a:schemeClr val="tx1"/>
                </a:solidFill>
              </a:defRPr>
            </a:lvl1pPr>
            <a:lvl2pPr marL="719982" indent="-239994">
              <a:lnSpc>
                <a:spcPct val="107000"/>
              </a:lnSpc>
              <a:spcAft>
                <a:spcPts val="800"/>
              </a:spcAft>
              <a:buFont typeface="Arial" panose="020B0604020202020204" pitchFamily="34" charset="0"/>
              <a:buChar char="–"/>
              <a:defRPr sz="1867" baseline="0">
                <a:solidFill>
                  <a:schemeClr val="tx1"/>
                </a:solidFill>
              </a:defRPr>
            </a:lvl2pPr>
            <a:lvl3pPr marL="479988" indent="-239994">
              <a:lnSpc>
                <a:spcPts val="2933"/>
              </a:lnSpc>
              <a:buSzPct val="90000"/>
              <a:buFont typeface="Lucida Grande"/>
              <a:buChar char="-"/>
              <a:defRPr sz="2400" baseline="0"/>
            </a:lvl3pPr>
            <a:lvl4pPr>
              <a:lnSpc>
                <a:spcPts val="2533"/>
              </a:lnSpc>
              <a:defRPr sz="2133"/>
            </a:lvl4pPr>
            <a:lvl5pPr>
              <a:lnSpc>
                <a:spcPts val="2533"/>
              </a:lnSpc>
              <a:defRPr sz="2133"/>
            </a:lvl5pPr>
          </a:lstStyle>
          <a:p>
            <a:pPr lvl="0"/>
            <a:r>
              <a:rPr lang="fi-FI" dirty="0"/>
              <a:t>Muokkaa tekstiä napsauttamalla. Voit siirtää tekstilaatikoita ylemmäs tai alemmas otsikon pituuden ja sisältötekstin määrän mukaan.</a:t>
            </a:r>
          </a:p>
          <a:p>
            <a:pPr lvl="1"/>
            <a:r>
              <a:rPr lang="fi-FI" dirty="0"/>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6858656" y="446781"/>
            <a:ext cx="5040000" cy="2784000"/>
          </a:xfrm>
        </p:spPr>
        <p:txBody>
          <a:bodyPr lIns="144000" tIns="0" rIns="144000" anchor="ctr" anchorCtr="0">
            <a:noAutofit/>
          </a:bodyPr>
          <a:lstStyle>
            <a:lvl1pPr marL="0" marR="0" indent="0" algn="l" defTabSz="609585" rtl="0" eaLnBrk="1" fontAlgn="auto" latinLnBrk="0" hangingPunct="1">
              <a:lnSpc>
                <a:spcPct val="100000"/>
              </a:lnSpc>
              <a:spcBef>
                <a:spcPts val="0"/>
              </a:spcBef>
              <a:spcAft>
                <a:spcPts val="0"/>
              </a:spcAft>
              <a:buClrTx/>
              <a:buSzTx/>
              <a:buFont typeface="Arial"/>
              <a:buNone/>
              <a:tabLst/>
              <a:defRPr sz="1133"/>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10,5 x 5,8 cm.</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9163664" y="3270046"/>
            <a:ext cx="2734992" cy="205965"/>
          </a:xfrm>
        </p:spPr>
        <p:txBody>
          <a:bodyPr lIns="0" tIns="0" rIns="0" bIns="0" anchor="b" anchorCtr="0">
            <a:noAutofit/>
          </a:bodyPr>
          <a:lstStyle>
            <a:lvl1pPr marL="0" indent="0" algn="r">
              <a:lnSpc>
                <a:spcPct val="90000"/>
              </a:lnSpc>
              <a:spcAft>
                <a:spcPts val="0"/>
              </a:spcAft>
              <a:buNone/>
              <a:defRPr sz="1067"/>
            </a:lvl1pPr>
          </a:lstStyle>
          <a:p>
            <a:pPr lvl="0"/>
            <a:r>
              <a:rPr lang="fi-FI" dirty="0"/>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6858656" y="3614597"/>
            <a:ext cx="5040000" cy="2784000"/>
          </a:xfrm>
        </p:spPr>
        <p:txBody>
          <a:bodyPr lIns="144000" tIns="0" rIns="144000" anchor="ctr" anchorCtr="0">
            <a:normAutofit/>
          </a:bodyPr>
          <a:lstStyle>
            <a:lvl1pPr marL="0" marR="0" indent="0" algn="l" defTabSz="609585" rtl="0" eaLnBrk="1" fontAlgn="auto" latinLnBrk="0" hangingPunct="1">
              <a:lnSpc>
                <a:spcPct val="100000"/>
              </a:lnSpc>
              <a:spcBef>
                <a:spcPts val="0"/>
              </a:spcBef>
              <a:spcAft>
                <a:spcPts val="0"/>
              </a:spcAft>
              <a:buClrTx/>
              <a:buSzTx/>
              <a:buFont typeface="Arial"/>
              <a:buNone/>
              <a:tabLst/>
              <a:defRPr sz="1133"/>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10,5 x 5,8 cm.</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9163664" y="6437862"/>
            <a:ext cx="2734992" cy="205965"/>
          </a:xfrm>
        </p:spPr>
        <p:txBody>
          <a:bodyPr lIns="0" tIns="0" rIns="0" bIns="0" anchor="b" anchorCtr="0">
            <a:noAutofit/>
          </a:bodyPr>
          <a:lstStyle>
            <a:lvl1pPr marL="0" indent="0" algn="r">
              <a:lnSpc>
                <a:spcPct val="90000"/>
              </a:lnSpc>
              <a:spcAft>
                <a:spcPts val="0"/>
              </a:spcAft>
              <a:buNone/>
              <a:defRPr sz="1067"/>
            </a:lvl1pPr>
          </a:lstStyle>
          <a:p>
            <a:pPr lvl="0"/>
            <a:r>
              <a:rPr lang="fi-FI" dirty="0"/>
              <a:t>Kuva: Kuvaajan nimi </a:t>
            </a:r>
          </a:p>
        </p:txBody>
      </p:sp>
      <p:pic>
        <p:nvPicPr>
          <p:cNvPr id="16" name="Kuva 15">
            <a:extLst>
              <a:ext uri="{FF2B5EF4-FFF2-40B4-BE49-F238E27FC236}">
                <a16:creationId xmlns:a16="http://schemas.microsoft.com/office/drawing/2014/main" id="{5AAF10AE-5A76-4152-8D22-305E62854B6D}"/>
              </a:ext>
            </a:extLst>
          </p:cNvPr>
          <p:cNvPicPr>
            <a:picLocks noChangeAspect="1"/>
          </p:cNvPicPr>
          <p:nvPr userDrawn="1"/>
        </p:nvPicPr>
        <p:blipFill>
          <a:blip r:embed="rId2"/>
          <a:stretch>
            <a:fillRect/>
          </a:stretch>
        </p:blipFill>
        <p:spPr>
          <a:xfrm>
            <a:off x="342285" y="5894975"/>
            <a:ext cx="1380679" cy="713620"/>
          </a:xfrm>
          <a:prstGeom prst="rect">
            <a:avLst/>
          </a:prstGeom>
        </p:spPr>
      </p:pic>
    </p:spTree>
    <p:extLst>
      <p:ext uri="{BB962C8B-B14F-4D97-AF65-F5344CB8AC3E}">
        <p14:creationId xmlns:p14="http://schemas.microsoft.com/office/powerpoint/2010/main" val="405740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40262" y="151051"/>
            <a:ext cx="5813037" cy="6543165"/>
          </a:xfrm>
        </p:spPr>
        <p:txBody>
          <a:bodyPr lIns="144000" tIns="144000" rIns="144000" anchor="t" anchorCtr="1">
            <a:normAutofit/>
          </a:bodyPr>
          <a:lstStyle>
            <a:lvl1pPr marL="0" marR="0" indent="0" algn="l" defTabSz="609585"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85" rtl="0" eaLnBrk="1" fontAlgn="auto" latinLnBrk="0" hangingPunct="1">
              <a:lnSpc>
                <a:spcPct val="100000"/>
              </a:lnSpc>
              <a:spcBef>
                <a:spcPts val="0"/>
              </a:spcBef>
              <a:spcAft>
                <a:spcPts val="160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r>
              <a:rPr lang="fi-FI" dirty="0"/>
              <a:t>Jos käytät </a:t>
            </a:r>
            <a:r>
              <a:rPr lang="fi-FI" dirty="0" err="1"/>
              <a:t>Kameleo</a:t>
            </a:r>
            <a:r>
              <a:rPr lang="fi-FI" dirty="0"/>
              <a:t>-järjestelmää, kuvakoko on 12 x 13,7 cm.</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66849" y="6322016"/>
            <a:ext cx="1378431" cy="256852"/>
          </a:xfrm>
          <a:solidFill>
            <a:schemeClr val="tx1"/>
          </a:solidFill>
        </p:spPr>
        <p:txBody>
          <a:bodyPr wrap="none" lIns="72000" tIns="54000" rIns="61200" bIns="54000" anchor="ctr" anchorCtr="0">
            <a:spAutoFit/>
          </a:bodyPr>
          <a:lstStyle>
            <a:lvl1pPr marL="0" indent="0" algn="l">
              <a:lnSpc>
                <a:spcPct val="90000"/>
              </a:lnSpc>
              <a:spcAft>
                <a:spcPts val="0"/>
              </a:spcAft>
              <a:buNone/>
              <a:defRPr sz="1067">
                <a:solidFill>
                  <a:schemeClr val="bg1"/>
                </a:solidFill>
              </a:defRPr>
            </a:lvl1pPr>
          </a:lstStyle>
          <a:p>
            <a:pPr lvl="0"/>
            <a:r>
              <a:rPr lang="fi-FI" dirty="0"/>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6109261" y="151051"/>
            <a:ext cx="5918400" cy="3196800"/>
          </a:xfrm>
        </p:spPr>
        <p:txBody>
          <a:bodyPr lIns="144000" tIns="126000" rIns="108000">
            <a:normAutofit/>
          </a:bodyPr>
          <a:lstStyle>
            <a:lvl1pPr marL="0" marR="0" indent="0" algn="l" defTabSz="609585"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85" rtl="0" eaLnBrk="1" fontAlgn="auto" latinLnBrk="0" hangingPunct="1">
              <a:lnSpc>
                <a:spcPct val="100000"/>
              </a:lnSpc>
              <a:spcBef>
                <a:spcPts val="0"/>
              </a:spcBef>
              <a:spcAft>
                <a:spcPts val="160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r>
              <a:rPr lang="fi-FI" dirty="0"/>
              <a:t>Jos käytät </a:t>
            </a:r>
            <a:r>
              <a:rPr lang="fi-FI" dirty="0" err="1"/>
              <a:t>Kameleo</a:t>
            </a:r>
            <a:r>
              <a:rPr lang="fi-FI" dirty="0"/>
              <a:t>-järjestelmää, kuvakoko on 12,3 x 6,7 cm.</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10536886" y="2969724"/>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6109263" y="3497416"/>
            <a:ext cx="5918400" cy="3196800"/>
          </a:xfrm>
        </p:spPr>
        <p:txBody>
          <a:bodyPr lIns="144000" tIns="126000" rIns="108000">
            <a:normAutofit/>
          </a:bodyPr>
          <a:lstStyle>
            <a:lvl1pPr marL="0" marR="0" indent="0" algn="l" defTabSz="609585"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85" rtl="0" eaLnBrk="1" fontAlgn="auto" latinLnBrk="0" hangingPunct="1">
              <a:lnSpc>
                <a:spcPct val="100000"/>
              </a:lnSpc>
              <a:spcBef>
                <a:spcPts val="0"/>
              </a:spcBef>
              <a:spcAft>
                <a:spcPts val="160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r>
              <a:rPr lang="fi-FI" dirty="0"/>
              <a:t>Jos käytät </a:t>
            </a:r>
            <a:r>
              <a:rPr lang="fi-FI" dirty="0" err="1"/>
              <a:t>Kameleo</a:t>
            </a:r>
            <a:r>
              <a:rPr lang="fi-FI" dirty="0"/>
              <a:t>-järjestelmää, kuvakoko on 12,3 x 6,7 cm.</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10546720" y="6322016"/>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dirty="0"/>
              <a:t>Kuva: Kuvaajan nimi</a:t>
            </a:r>
          </a:p>
        </p:txBody>
      </p:sp>
    </p:spTree>
    <p:extLst>
      <p:ext uri="{BB962C8B-B14F-4D97-AF65-F5344CB8AC3E}">
        <p14:creationId xmlns:p14="http://schemas.microsoft.com/office/powerpoint/2010/main" val="246486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528549" y="5388677"/>
            <a:ext cx="10193552" cy="1469323"/>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2133" b="1">
                <a:solidFill>
                  <a:schemeClr val="bg1"/>
                </a:solidFill>
              </a:defRPr>
            </a:lvl1pPr>
            <a:lvl2pPr>
              <a:lnSpc>
                <a:spcPct val="90000"/>
              </a:lnSpc>
              <a:defRPr sz="1867">
                <a:solidFill>
                  <a:schemeClr val="bg1"/>
                </a:solidFill>
              </a:defRPr>
            </a:lvl2pPr>
            <a:lvl3pPr>
              <a:lnSpc>
                <a:spcPct val="90000"/>
              </a:lnSpc>
              <a:spcAft>
                <a:spcPts val="1067"/>
              </a:spcAft>
              <a:defRPr sz="1467">
                <a:solidFill>
                  <a:schemeClr val="bg1"/>
                </a:solidFill>
              </a:defRPr>
            </a:lvl3pPr>
            <a:lvl4pPr>
              <a:lnSpc>
                <a:spcPct val="90000"/>
              </a:lnSpc>
              <a:spcAft>
                <a:spcPts val="1067"/>
              </a:spcAft>
              <a:defRPr sz="1600">
                <a:solidFill>
                  <a:schemeClr val="bg1"/>
                </a:solidFill>
              </a:defRPr>
            </a:lvl4pPr>
            <a:lvl5pPr>
              <a:lnSpc>
                <a:spcPct val="90000"/>
              </a:lnSpc>
              <a:defRPr sz="1867">
                <a:solidFill>
                  <a:schemeClr val="bg1"/>
                </a:solidFill>
              </a:defRPr>
            </a:lvl5pPr>
          </a:lstStyle>
          <a:p>
            <a:pPr lvl="0"/>
            <a:r>
              <a:rPr lang="fi-FI" dirty="0"/>
              <a:t>Kuvateksti väritaustalla. </a:t>
            </a:r>
            <a:br>
              <a:rPr lang="fi-FI" dirty="0"/>
            </a:br>
            <a:r>
              <a:rPr lang="fi-FI" dirty="0"/>
              <a:t>Voit rajata kuvan korkeutta jos kuvateksti on pitkä. (Kuvan muotoilu &gt; Rajaa) </a:t>
            </a:r>
            <a:br>
              <a:rPr lang="fi-FI" dirty="0"/>
            </a:br>
            <a:r>
              <a:rPr lang="fi-FI" dirty="0"/>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1" y="0"/>
            <a:ext cx="12192001" cy="5388677"/>
          </a:xfrm>
        </p:spPr>
        <p:txBody>
          <a:bodyPr lIns="252000" tIns="216000" rIns="252000" bIns="252000" anchor="t">
            <a:norm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sz="1467">
                <a:solidFill>
                  <a:schemeClr val="bg1"/>
                </a:solidFill>
              </a:defRPr>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dirty="0"/>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dirty="0"/>
            </a:br>
            <a:br>
              <a:rPr lang="fi-FI" dirty="0"/>
            </a:br>
            <a:r>
              <a:rPr lang="fi-FI" dirty="0"/>
              <a:t>HUOM. Jos kokeilet useampaa kuin yhtä kuvavaihtoehtoa, diapohjaan määritetty lukujärjestys muuttuu. Tämä vaikuttaa </a:t>
            </a:r>
            <a:r>
              <a:rPr lang="fi-FI" b="0" i="0" dirty="0">
                <a:effectLst/>
                <a:latin typeface="Arial" panose="020B0604020202020204" pitchFamily="34" charset="0"/>
              </a:rPr>
              <a:t>ruudunlukijan käyttäjien mahdollisuuteen ymmärtää dian sisältöjä</a:t>
            </a:r>
            <a:r>
              <a:rPr lang="fi-FI" dirty="0"/>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dirty="0"/>
            </a:br>
            <a:br>
              <a:rPr lang="fi-FI" dirty="0"/>
            </a:br>
            <a:r>
              <a:rPr lang="fi-FI" dirty="0"/>
              <a:t>Jos käytät </a:t>
            </a:r>
            <a:r>
              <a:rPr lang="fi-FI" dirty="0" err="1"/>
              <a:t>Kameleo</a:t>
            </a:r>
            <a:r>
              <a:rPr lang="fi-FI" dirty="0"/>
              <a:t>-järjestelmää, kuvakoko on 25,4 x 11,2 cm.</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34823" y="4981479"/>
            <a:ext cx="1378431" cy="256852"/>
          </a:xfrm>
          <a:solidFill>
            <a:schemeClr val="tx1"/>
          </a:solidFill>
        </p:spPr>
        <p:txBody>
          <a:bodyPr wrap="none" lIns="72000" tIns="54000" rIns="61200" bIns="54000" anchor="ctr" anchorCtr="0">
            <a:spAutoFit/>
          </a:bodyPr>
          <a:lstStyle>
            <a:lvl1pPr marL="0" indent="0" algn="l">
              <a:lnSpc>
                <a:spcPct val="90000"/>
              </a:lnSpc>
              <a:spcAft>
                <a:spcPts val="0"/>
              </a:spcAft>
              <a:buNone/>
              <a:defRPr sz="1067">
                <a:solidFill>
                  <a:schemeClr val="bg1"/>
                </a:solidFill>
              </a:defRPr>
            </a:lvl1pPr>
          </a:lstStyle>
          <a:p>
            <a:pPr lvl="0"/>
            <a:r>
              <a:rPr lang="fi-FI" dirty="0"/>
              <a:t>Kuva: Kuvaajan nimi</a:t>
            </a:r>
          </a:p>
        </p:txBody>
      </p:sp>
      <p:pic>
        <p:nvPicPr>
          <p:cNvPr id="11" name="Kuva 10" descr="Kuva, joka sisältää kohteen teksti&#10;&#10;Kuvaus luotu automaattisesti">
            <a:extLst>
              <a:ext uri="{FF2B5EF4-FFF2-40B4-BE49-F238E27FC236}">
                <a16:creationId xmlns:a16="http://schemas.microsoft.com/office/drawing/2014/main" id="{52698881-9E9F-43FF-BAD6-9EE1E10B3DD2}"/>
              </a:ext>
            </a:extLst>
          </p:cNvPr>
          <p:cNvPicPr>
            <a:picLocks noChangeAspect="1"/>
          </p:cNvPicPr>
          <p:nvPr userDrawn="1"/>
        </p:nvPicPr>
        <p:blipFill>
          <a:blip r:embed="rId2"/>
          <a:stretch>
            <a:fillRect/>
          </a:stretch>
        </p:blipFill>
        <p:spPr>
          <a:xfrm>
            <a:off x="267284" y="5931709"/>
            <a:ext cx="1136107" cy="587211"/>
          </a:xfrm>
          <a:prstGeom prst="rect">
            <a:avLst/>
          </a:prstGeom>
        </p:spPr>
      </p:pic>
    </p:spTree>
    <p:extLst>
      <p:ext uri="{BB962C8B-B14F-4D97-AF65-F5344CB8AC3E}">
        <p14:creationId xmlns:p14="http://schemas.microsoft.com/office/powerpoint/2010/main" val="425835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84917" y="1839185"/>
            <a:ext cx="8977843" cy="4055791"/>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2" name="Title Placeholder 1"/>
          <p:cNvSpPr>
            <a:spLocks noGrp="1"/>
          </p:cNvSpPr>
          <p:nvPr>
            <p:ph type="title"/>
          </p:nvPr>
        </p:nvSpPr>
        <p:spPr>
          <a:xfrm>
            <a:off x="1179880" y="515211"/>
            <a:ext cx="9882879" cy="988756"/>
          </a:xfrm>
          <a:prstGeom prst="rect">
            <a:avLst/>
          </a:prstGeom>
        </p:spPr>
        <p:txBody>
          <a:bodyPr vert="horz" wrap="square" lIns="0" tIns="0" rIns="0" bIns="0" rtlCol="0" anchor="b">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Tree>
    <p:extLst>
      <p:ext uri="{BB962C8B-B14F-4D97-AF65-F5344CB8AC3E}">
        <p14:creationId xmlns:p14="http://schemas.microsoft.com/office/powerpoint/2010/main" val="303184943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Lst>
  <p:hf sldNum="0" hdr="0" dt="0"/>
  <p:txStyles>
    <p:titleStyle>
      <a:lvl1pPr algn="l" defTabSz="609585" rtl="0" eaLnBrk="1" latinLnBrk="0" hangingPunct="1">
        <a:lnSpc>
          <a:spcPts val="4400"/>
        </a:lnSpc>
        <a:spcBef>
          <a:spcPct val="0"/>
        </a:spcBef>
        <a:buNone/>
        <a:defRPr sz="4267" b="1" kern="1200">
          <a:solidFill>
            <a:schemeClr val="tx1"/>
          </a:solidFill>
          <a:latin typeface="Arial"/>
          <a:ea typeface="+mj-ea"/>
          <a:cs typeface="Arial"/>
        </a:defRPr>
      </a:lvl1pPr>
    </p:titleStyle>
    <p:bodyStyle>
      <a:lvl1pPr marL="237061" indent="-237061" algn="l" defTabSz="609585" rtl="0" eaLnBrk="1" latinLnBrk="0" hangingPunct="1">
        <a:lnSpc>
          <a:spcPts val="2800"/>
        </a:lnSpc>
        <a:spcBef>
          <a:spcPts val="0"/>
        </a:spcBef>
        <a:spcAft>
          <a:spcPts val="1600"/>
        </a:spcAft>
        <a:buFont typeface="Arial"/>
        <a:buChar char="•"/>
        <a:defRPr sz="2267" kern="1200">
          <a:solidFill>
            <a:schemeClr val="tx1"/>
          </a:solidFill>
          <a:latin typeface="Arial"/>
          <a:ea typeface="+mn-ea"/>
          <a:cs typeface="Arial"/>
        </a:defRPr>
      </a:lvl1pPr>
      <a:lvl2pPr marL="767981" indent="-239994" algn="l" defTabSz="609585" rtl="0" eaLnBrk="1" latinLnBrk="0" hangingPunct="1">
        <a:lnSpc>
          <a:spcPts val="2800"/>
        </a:lnSpc>
        <a:spcBef>
          <a:spcPts val="0"/>
        </a:spcBef>
        <a:spcAft>
          <a:spcPts val="1600"/>
        </a:spcAft>
        <a:buFont typeface="Lucida Grande"/>
        <a:buChar char="–"/>
        <a:defRPr sz="2267" kern="1200">
          <a:solidFill>
            <a:schemeClr val="tx1"/>
          </a:solidFill>
          <a:latin typeface="Arial"/>
          <a:ea typeface="+mn-ea"/>
          <a:cs typeface="Arial"/>
        </a:defRPr>
      </a:lvl2pPr>
      <a:lvl3pPr marL="1247969" indent="-239994" algn="l" defTabSz="609585" rtl="0" eaLnBrk="1" latinLnBrk="0" hangingPunct="1">
        <a:lnSpc>
          <a:spcPts val="2800"/>
        </a:lnSpc>
        <a:spcBef>
          <a:spcPts val="0"/>
        </a:spcBef>
        <a:spcAft>
          <a:spcPts val="1600"/>
        </a:spcAft>
        <a:buSzPct val="60000"/>
        <a:buFont typeface="Courier New"/>
        <a:buChar char="o"/>
        <a:defRPr sz="2267" kern="1200">
          <a:solidFill>
            <a:schemeClr val="tx1"/>
          </a:solidFill>
          <a:latin typeface="Arial"/>
          <a:ea typeface="+mn-ea"/>
          <a:cs typeface="Arial"/>
        </a:defRPr>
      </a:lvl3pPr>
      <a:lvl4pPr marL="1727957" indent="-239994" algn="l" defTabSz="609585" rtl="0" eaLnBrk="1" latinLnBrk="0" hangingPunct="1">
        <a:lnSpc>
          <a:spcPts val="2800"/>
        </a:lnSpc>
        <a:spcBef>
          <a:spcPts val="0"/>
        </a:spcBef>
        <a:spcAft>
          <a:spcPts val="1600"/>
        </a:spcAft>
        <a:buSzPct val="100000"/>
        <a:buFont typeface="Lucida Grande"/>
        <a:buChar char="–"/>
        <a:defRPr sz="2267" kern="1200">
          <a:solidFill>
            <a:schemeClr val="tx1"/>
          </a:solidFill>
          <a:latin typeface="Arial"/>
          <a:ea typeface="+mn-ea"/>
          <a:cs typeface="Arial"/>
        </a:defRPr>
      </a:lvl4pPr>
      <a:lvl5pPr marL="2207945" indent="-239994" algn="l" defTabSz="609585" rtl="0" eaLnBrk="1" latinLnBrk="0" hangingPunct="1">
        <a:lnSpc>
          <a:spcPts val="2800"/>
        </a:lnSpc>
        <a:spcBef>
          <a:spcPts val="0"/>
        </a:spcBef>
        <a:spcAft>
          <a:spcPts val="1600"/>
        </a:spcAft>
        <a:buFont typeface="Arial"/>
        <a:buChar char="–"/>
        <a:defRPr sz="22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5C073D2-E418-31DD-22BF-C249FB668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11F4113-CAE4-514D-2C20-4CA070554B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03F8017-72BD-6AC5-C5B3-B295CD033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13F4C-CBF5-4F0E-B78B-2CC68DCA8D76}" type="datetimeFigureOut">
              <a:rPr lang="fi-FI" smtClean="0"/>
              <a:t>7.11.2023</a:t>
            </a:fld>
            <a:endParaRPr lang="fi-FI"/>
          </a:p>
        </p:txBody>
      </p:sp>
      <p:sp>
        <p:nvSpPr>
          <p:cNvPr id="5" name="Alatunnisteen paikkamerkki 4">
            <a:extLst>
              <a:ext uri="{FF2B5EF4-FFF2-40B4-BE49-F238E27FC236}">
                <a16:creationId xmlns:a16="http://schemas.microsoft.com/office/drawing/2014/main" id="{091094A7-9F09-CE33-8EE5-DFD84637A5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B19F4878-D3D7-DFDD-6CB0-8757F891A5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3ED91-53FE-4F93-8073-2920DEDB2555}" type="slidenum">
              <a:rPr lang="fi-FI" smtClean="0"/>
              <a:t>‹#›</a:t>
            </a:fld>
            <a:endParaRPr lang="fi-FI"/>
          </a:p>
        </p:txBody>
      </p:sp>
    </p:spTree>
    <p:extLst>
      <p:ext uri="{BB962C8B-B14F-4D97-AF65-F5344CB8AC3E}">
        <p14:creationId xmlns:p14="http://schemas.microsoft.com/office/powerpoint/2010/main" val="104350902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84917" y="1839185"/>
            <a:ext cx="8977843" cy="4055791"/>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2" name="Title Placeholder 1"/>
          <p:cNvSpPr>
            <a:spLocks noGrp="1"/>
          </p:cNvSpPr>
          <p:nvPr>
            <p:ph type="title"/>
          </p:nvPr>
        </p:nvSpPr>
        <p:spPr>
          <a:xfrm>
            <a:off x="1179880" y="515211"/>
            <a:ext cx="9882879" cy="988756"/>
          </a:xfrm>
          <a:prstGeom prst="rect">
            <a:avLst/>
          </a:prstGeom>
        </p:spPr>
        <p:txBody>
          <a:bodyPr vert="horz" wrap="square" lIns="0" tIns="0" rIns="0" bIns="0" rtlCol="0" anchor="b">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Tree>
    <p:extLst>
      <p:ext uri="{BB962C8B-B14F-4D97-AF65-F5344CB8AC3E}">
        <p14:creationId xmlns:p14="http://schemas.microsoft.com/office/powerpoint/2010/main" val="357056452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l" defTabSz="609585" rtl="0" eaLnBrk="1" latinLnBrk="0" hangingPunct="1">
        <a:lnSpc>
          <a:spcPts val="4400"/>
        </a:lnSpc>
        <a:spcBef>
          <a:spcPct val="0"/>
        </a:spcBef>
        <a:buNone/>
        <a:defRPr sz="4267" b="1" kern="1200">
          <a:solidFill>
            <a:schemeClr val="tx1"/>
          </a:solidFill>
          <a:latin typeface="Arial"/>
          <a:ea typeface="+mj-ea"/>
          <a:cs typeface="Arial"/>
        </a:defRPr>
      </a:lvl1pPr>
    </p:titleStyle>
    <p:bodyStyle>
      <a:lvl1pPr marL="237061" indent="-237061" algn="l" defTabSz="609585" rtl="0" eaLnBrk="1" latinLnBrk="0" hangingPunct="1">
        <a:lnSpc>
          <a:spcPts val="2800"/>
        </a:lnSpc>
        <a:spcBef>
          <a:spcPts val="0"/>
        </a:spcBef>
        <a:spcAft>
          <a:spcPts val="1600"/>
        </a:spcAft>
        <a:buFont typeface="Arial"/>
        <a:buChar char="•"/>
        <a:defRPr sz="2267" kern="1200">
          <a:solidFill>
            <a:schemeClr val="tx1"/>
          </a:solidFill>
          <a:latin typeface="Arial"/>
          <a:ea typeface="+mn-ea"/>
          <a:cs typeface="Arial"/>
        </a:defRPr>
      </a:lvl1pPr>
      <a:lvl2pPr marL="767981" indent="-239994" algn="l" defTabSz="609585" rtl="0" eaLnBrk="1" latinLnBrk="0" hangingPunct="1">
        <a:lnSpc>
          <a:spcPts val="2800"/>
        </a:lnSpc>
        <a:spcBef>
          <a:spcPts val="0"/>
        </a:spcBef>
        <a:spcAft>
          <a:spcPts val="1600"/>
        </a:spcAft>
        <a:buFont typeface="Lucida Grande"/>
        <a:buChar char="–"/>
        <a:defRPr sz="2267" kern="1200">
          <a:solidFill>
            <a:schemeClr val="tx1"/>
          </a:solidFill>
          <a:latin typeface="Arial"/>
          <a:ea typeface="+mn-ea"/>
          <a:cs typeface="Arial"/>
        </a:defRPr>
      </a:lvl2pPr>
      <a:lvl3pPr marL="1247969" indent="-239994" algn="l" defTabSz="609585" rtl="0" eaLnBrk="1" latinLnBrk="0" hangingPunct="1">
        <a:lnSpc>
          <a:spcPts val="2800"/>
        </a:lnSpc>
        <a:spcBef>
          <a:spcPts val="0"/>
        </a:spcBef>
        <a:spcAft>
          <a:spcPts val="1600"/>
        </a:spcAft>
        <a:buSzPct val="60000"/>
        <a:buFont typeface="Courier New"/>
        <a:buChar char="o"/>
        <a:defRPr sz="2267" kern="1200">
          <a:solidFill>
            <a:schemeClr val="tx1"/>
          </a:solidFill>
          <a:latin typeface="Arial"/>
          <a:ea typeface="+mn-ea"/>
          <a:cs typeface="Arial"/>
        </a:defRPr>
      </a:lvl3pPr>
      <a:lvl4pPr marL="1727957" indent="-239994" algn="l" defTabSz="609585" rtl="0" eaLnBrk="1" latinLnBrk="0" hangingPunct="1">
        <a:lnSpc>
          <a:spcPts val="2800"/>
        </a:lnSpc>
        <a:spcBef>
          <a:spcPts val="0"/>
        </a:spcBef>
        <a:spcAft>
          <a:spcPts val="1600"/>
        </a:spcAft>
        <a:buSzPct val="100000"/>
        <a:buFont typeface="Lucida Grande"/>
        <a:buChar char="–"/>
        <a:defRPr sz="2267" kern="1200">
          <a:solidFill>
            <a:schemeClr val="tx1"/>
          </a:solidFill>
          <a:latin typeface="Arial"/>
          <a:ea typeface="+mn-ea"/>
          <a:cs typeface="Arial"/>
        </a:defRPr>
      </a:lvl4pPr>
      <a:lvl5pPr marL="2207945" indent="-239994" algn="l" defTabSz="609585" rtl="0" eaLnBrk="1" latinLnBrk="0" hangingPunct="1">
        <a:lnSpc>
          <a:spcPts val="2800"/>
        </a:lnSpc>
        <a:spcBef>
          <a:spcPts val="0"/>
        </a:spcBef>
        <a:spcAft>
          <a:spcPts val="1600"/>
        </a:spcAft>
        <a:buFont typeface="Arial"/>
        <a:buChar char="–"/>
        <a:defRPr sz="22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kirjastot.fi/ammattikalenteri/koulutus-ja-seminaarit/metatietowebinaari-27-11?language_content_entity=fi"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hyperlink" Target="https://analyysi.kirjasampo.fi/fi"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kirjastot.fi/metatietoryhma"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png"/><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hyperlink" Target="https://analyysi.kirjasampo.fi/fi/publications/faceted-search/publications_by_decade_and_genre"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www.kansalliskirjasto.fi/fi/uutiset/melindan-uuden-taustajarjestelman-selvitysvaihe-paattynyt-arviointi-aloitettu"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www.kiwi.fi/display/LKD/Linkitetty+kirjastodata+-projekti"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kirjastot.fi/sites/default/files/content/qqml2023_hypen_Libraries_linked_data.pdf" TargetMode="External"/><Relationship Id="rId2" Type="http://schemas.openxmlformats.org/officeDocument/2006/relationships/hyperlink" Target="https://www.kirjastot.fi/sites/default/files/content/ykn_kohti_metatietovisiota_loppuraportti2023.pdf" TargetMode="External"/><Relationship Id="rId1" Type="http://schemas.openxmlformats.org/officeDocument/2006/relationships/slideLayout" Target="../slideLayouts/slideLayout5.xml"/><Relationship Id="rId4" Type="http://schemas.openxmlformats.org/officeDocument/2006/relationships/hyperlink" Target="https://www.kirjastokaista.fi/matti-sarmela-metadata-hank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F919DD71-6169-458F-BAFA-955D3F7819D1}"/>
              </a:ext>
            </a:extLst>
          </p:cNvPr>
          <p:cNvSpPr>
            <a:spLocks noGrp="1"/>
          </p:cNvSpPr>
          <p:nvPr>
            <p:ph type="ctrTitle"/>
          </p:nvPr>
        </p:nvSpPr>
        <p:spPr>
          <a:xfrm>
            <a:off x="758445" y="2692380"/>
            <a:ext cx="7387518" cy="1838535"/>
          </a:xfrm>
        </p:spPr>
        <p:txBody>
          <a:bodyPr/>
          <a:lstStyle/>
          <a:p>
            <a:r>
              <a:rPr lang="fi-FI" sz="2800" dirty="0"/>
              <a:t>Kohti metatietovisiota -jatkoprojektin tilannekatsaus</a:t>
            </a:r>
            <a:r>
              <a:rPr lang="fi-FI" sz="4400" dirty="0"/>
              <a:t> </a:t>
            </a:r>
            <a:r>
              <a:rPr lang="fi-FI" sz="2800" dirty="0"/>
              <a:t>sekä muutama sana tulevaisuudesta</a:t>
            </a:r>
            <a:br>
              <a:rPr lang="fi-FI" sz="4400" dirty="0"/>
            </a:br>
            <a:br>
              <a:rPr lang="fi-FI" sz="4400" dirty="0"/>
            </a:br>
            <a:endParaRPr lang="fi-FI" sz="4400" dirty="0"/>
          </a:p>
        </p:txBody>
      </p:sp>
      <p:sp>
        <p:nvSpPr>
          <p:cNvPr id="2" name="Alaotsikko 1">
            <a:extLst>
              <a:ext uri="{FF2B5EF4-FFF2-40B4-BE49-F238E27FC236}">
                <a16:creationId xmlns:a16="http://schemas.microsoft.com/office/drawing/2014/main" id="{63A92B3D-5E8C-49C0-A1E2-3262CF503EEF}"/>
              </a:ext>
            </a:extLst>
          </p:cNvPr>
          <p:cNvSpPr>
            <a:spLocks noGrp="1"/>
          </p:cNvSpPr>
          <p:nvPr>
            <p:ph type="subTitle" idx="1"/>
          </p:nvPr>
        </p:nvSpPr>
        <p:spPr>
          <a:xfrm>
            <a:off x="758445" y="4530915"/>
            <a:ext cx="5719627" cy="585081"/>
          </a:xfrm>
        </p:spPr>
        <p:txBody>
          <a:bodyPr/>
          <a:lstStyle/>
          <a:p>
            <a:r>
              <a:rPr lang="fi-FI" sz="2400" dirty="0"/>
              <a:t>Yleisten kirjastojen neuvosto 8.11.2023</a:t>
            </a:r>
          </a:p>
        </p:txBody>
      </p:sp>
      <p:sp>
        <p:nvSpPr>
          <p:cNvPr id="5" name="Tekstin paikkamerkki 4">
            <a:extLst>
              <a:ext uri="{FF2B5EF4-FFF2-40B4-BE49-F238E27FC236}">
                <a16:creationId xmlns:a16="http://schemas.microsoft.com/office/drawing/2014/main" id="{F7C6E9F0-2AA6-4D01-9358-00A59542B6E0}"/>
              </a:ext>
            </a:extLst>
          </p:cNvPr>
          <p:cNvSpPr>
            <a:spLocks noGrp="1"/>
          </p:cNvSpPr>
          <p:nvPr>
            <p:ph type="body" sz="quarter" idx="10"/>
          </p:nvPr>
        </p:nvSpPr>
        <p:spPr>
          <a:xfrm>
            <a:off x="879032" y="5560629"/>
            <a:ext cx="7548033" cy="342187"/>
          </a:xfrm>
        </p:spPr>
        <p:txBody>
          <a:bodyPr/>
          <a:lstStyle/>
          <a:p>
            <a:r>
              <a:rPr lang="fi-FI" dirty="0"/>
              <a:t>Kaisa Hypén, Turun kaupunginkirjasto</a:t>
            </a:r>
          </a:p>
        </p:txBody>
      </p:sp>
      <p:graphicFrame>
        <p:nvGraphicFramePr>
          <p:cNvPr id="4" name="Kaaviokuva 3" descr="Kuvailutyön muutoksen osatekijät listattuna hammasrataskuvioon. Osatekijät ovat Melindan uusi alusta, BIBFRAME-formaatti, RDA-kuvailusäännöt ja linkitetyn datan tietomalli.">
            <a:extLst>
              <a:ext uri="{FF2B5EF4-FFF2-40B4-BE49-F238E27FC236}">
                <a16:creationId xmlns:a16="http://schemas.microsoft.com/office/drawing/2014/main" id="{605D9F99-2F7C-4B35-9450-84B64175E011}"/>
              </a:ext>
            </a:extLst>
          </p:cNvPr>
          <p:cNvGraphicFramePr/>
          <p:nvPr>
            <p:extLst>
              <p:ext uri="{D42A27DB-BD31-4B8C-83A1-F6EECF244321}">
                <p14:modId xmlns:p14="http://schemas.microsoft.com/office/powerpoint/2010/main" val="2607360054"/>
              </p:ext>
            </p:extLst>
          </p:nvPr>
        </p:nvGraphicFramePr>
        <p:xfrm>
          <a:off x="5767106" y="3479200"/>
          <a:ext cx="4924599" cy="3125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Kuva 5" descr="Kuva, joka sisältää Kansalliskirjaston metatietovision kannen">
            <a:extLst>
              <a:ext uri="{FF2B5EF4-FFF2-40B4-BE49-F238E27FC236}">
                <a16:creationId xmlns:a16="http://schemas.microsoft.com/office/drawing/2014/main" id="{7A28CCF8-5359-4458-B9FD-D5AFC44C33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6208" y="1121169"/>
            <a:ext cx="2409554" cy="3409746"/>
          </a:xfrm>
          <a:prstGeom prst="rect">
            <a:avLst/>
          </a:prstGeom>
        </p:spPr>
      </p:pic>
    </p:spTree>
    <p:extLst>
      <p:ext uri="{BB962C8B-B14F-4D97-AF65-F5344CB8AC3E}">
        <p14:creationId xmlns:p14="http://schemas.microsoft.com/office/powerpoint/2010/main" val="3967348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8B346F-5311-B68D-ACE5-4404E9BDAA40}"/>
              </a:ext>
            </a:extLst>
          </p:cNvPr>
          <p:cNvSpPr>
            <a:spLocks noGrp="1"/>
          </p:cNvSpPr>
          <p:nvPr>
            <p:ph type="title"/>
          </p:nvPr>
        </p:nvSpPr>
        <p:spPr>
          <a:xfrm>
            <a:off x="283598" y="196811"/>
            <a:ext cx="10435091" cy="715331"/>
          </a:xfrm>
        </p:spPr>
        <p:txBody>
          <a:bodyPr/>
          <a:lstStyle/>
          <a:p>
            <a:r>
              <a:rPr lang="fi-FI" dirty="0"/>
              <a:t>Mitä nyt voidaan tehdä</a:t>
            </a:r>
          </a:p>
        </p:txBody>
      </p:sp>
      <p:sp>
        <p:nvSpPr>
          <p:cNvPr id="3" name="Tekstin paikkamerkki 2">
            <a:extLst>
              <a:ext uri="{FF2B5EF4-FFF2-40B4-BE49-F238E27FC236}">
                <a16:creationId xmlns:a16="http://schemas.microsoft.com/office/drawing/2014/main" id="{49E70F2B-B340-D03A-FA02-39C86E3A2803}"/>
              </a:ext>
            </a:extLst>
          </p:cNvPr>
          <p:cNvSpPr>
            <a:spLocks noGrp="1"/>
          </p:cNvSpPr>
          <p:nvPr>
            <p:ph type="body" idx="1"/>
          </p:nvPr>
        </p:nvSpPr>
        <p:spPr>
          <a:xfrm>
            <a:off x="410058" y="994186"/>
            <a:ext cx="11624803" cy="5151437"/>
          </a:xfrm>
        </p:spPr>
        <p:txBody>
          <a:bodyPr/>
          <a:lstStyle/>
          <a:p>
            <a:r>
              <a:rPr lang="en-US" sz="2400" dirty="0" err="1"/>
              <a:t>Työnkulut</a:t>
            </a:r>
            <a:r>
              <a:rPr lang="en-US" sz="2400" dirty="0"/>
              <a:t>, -</a:t>
            </a:r>
            <a:r>
              <a:rPr lang="en-US" sz="2400" dirty="0" err="1"/>
              <a:t>organisointi</a:t>
            </a:r>
            <a:r>
              <a:rPr lang="en-US" sz="2400" dirty="0"/>
              <a:t>, </a:t>
            </a:r>
            <a:r>
              <a:rPr lang="en-US" sz="2400" dirty="0" err="1"/>
              <a:t>yhteistyön</a:t>
            </a:r>
            <a:r>
              <a:rPr lang="en-US" sz="2400" dirty="0"/>
              <a:t> </a:t>
            </a:r>
            <a:r>
              <a:rPr lang="en-US" sz="2400" dirty="0" err="1"/>
              <a:t>koordinointi</a:t>
            </a:r>
            <a:r>
              <a:rPr lang="en-US" sz="2400" dirty="0"/>
              <a:t> – </a:t>
            </a:r>
            <a:r>
              <a:rPr lang="en-US" sz="2400" b="1" dirty="0" err="1"/>
              <a:t>kuvailun</a:t>
            </a:r>
            <a:r>
              <a:rPr lang="en-US" sz="2400" b="1" dirty="0"/>
              <a:t> </a:t>
            </a:r>
            <a:r>
              <a:rPr lang="en-US" sz="2400" b="1" dirty="0" err="1"/>
              <a:t>keskittäminen</a:t>
            </a:r>
            <a:endParaRPr lang="en-US" sz="2400" b="1" dirty="0"/>
          </a:p>
          <a:p>
            <a:pPr lvl="1"/>
            <a:r>
              <a:rPr lang="fi-FI" dirty="0"/>
              <a:t>Rohkaistaan kirjastoja tarkastelemaan omia kuvailutyön prosessejaan ja arvioimaan, voidaanko niitä kehittää yhteistyössä esim. kimpan sisällä</a:t>
            </a:r>
          </a:p>
          <a:p>
            <a:r>
              <a:rPr lang="fi-FI" dirty="0"/>
              <a:t>Viestintä, muistuttelu, vireillä pitäminen</a:t>
            </a:r>
          </a:p>
          <a:p>
            <a:pPr lvl="1"/>
            <a:r>
              <a:rPr lang="fi-FI" dirty="0"/>
              <a:t>Esim. Metatietowebinaari 27.11.2023, </a:t>
            </a:r>
            <a:r>
              <a:rPr lang="fi-FI" dirty="0">
                <a:hlinkClick r:id="rId2"/>
              </a:rPr>
              <a:t>ohjelma ja ilmoittautuminen</a:t>
            </a:r>
            <a:endParaRPr lang="fi-FI" dirty="0"/>
          </a:p>
          <a:p>
            <a:r>
              <a:rPr lang="fi-FI" dirty="0"/>
              <a:t>Metatiedon tekijänoikeudet: kannet, kuvaustekstit</a:t>
            </a:r>
          </a:p>
          <a:p>
            <a:pPr lvl="1"/>
            <a:r>
              <a:rPr lang="fi-FI" sz="2200" dirty="0"/>
              <a:t>Yhteinen muotoilu kirjallisuuden tarjouspyyntöihin</a:t>
            </a:r>
          </a:p>
          <a:p>
            <a:pPr lvl="1"/>
            <a:r>
              <a:rPr lang="fi-FI" sz="2200" dirty="0"/>
              <a:t>Valmistelu jatkuu vuoden 2024 alussa </a:t>
            </a:r>
            <a:r>
              <a:rPr lang="fi-FI" sz="2200" b="0" i="0" dirty="0">
                <a:solidFill>
                  <a:srgbClr val="000000"/>
                </a:solidFill>
                <a:effectLst/>
                <a:latin typeface="+mn-lt"/>
              </a:rPr>
              <a:t>kun on käyty keskustelu opetus- ja kulttuuriministeriön kanssa. Seurataan myös, onko tekijänoikeuslain uudistaminen käynnistymässä.</a:t>
            </a:r>
          </a:p>
          <a:p>
            <a:r>
              <a:rPr lang="fi-FI" dirty="0">
                <a:latin typeface="+mn-lt"/>
              </a:rPr>
              <a:t>Projektityöntekijän joustava työajankäyttö ohjausryhmän linjauksen mukaisesti</a:t>
            </a:r>
          </a:p>
          <a:p>
            <a:pPr marL="0" indent="0">
              <a:buNone/>
            </a:pPr>
            <a:endParaRPr lang="fi-FI" dirty="0"/>
          </a:p>
        </p:txBody>
      </p:sp>
    </p:spTree>
    <p:extLst>
      <p:ext uri="{BB962C8B-B14F-4D97-AF65-F5344CB8AC3E}">
        <p14:creationId xmlns:p14="http://schemas.microsoft.com/office/powerpoint/2010/main" val="2563555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FBCD98-A95B-599B-4AFD-5C475CC1E603}"/>
              </a:ext>
            </a:extLst>
          </p:cNvPr>
          <p:cNvSpPr>
            <a:spLocks noGrp="1"/>
          </p:cNvSpPr>
          <p:nvPr>
            <p:ph type="title"/>
          </p:nvPr>
        </p:nvSpPr>
        <p:spPr>
          <a:xfrm>
            <a:off x="878454" y="415324"/>
            <a:ext cx="10435091" cy="715331"/>
          </a:xfrm>
        </p:spPr>
        <p:txBody>
          <a:bodyPr/>
          <a:lstStyle/>
          <a:p>
            <a:r>
              <a:rPr lang="fi-FI" dirty="0"/>
              <a:t>Mitä seurataan</a:t>
            </a:r>
          </a:p>
        </p:txBody>
      </p:sp>
      <p:sp>
        <p:nvSpPr>
          <p:cNvPr id="3" name="Tekstin paikkamerkki 2">
            <a:extLst>
              <a:ext uri="{FF2B5EF4-FFF2-40B4-BE49-F238E27FC236}">
                <a16:creationId xmlns:a16="http://schemas.microsoft.com/office/drawing/2014/main" id="{A98F9B93-32E9-391A-265C-11A9D8A8B356}"/>
              </a:ext>
            </a:extLst>
          </p:cNvPr>
          <p:cNvSpPr>
            <a:spLocks noGrp="1"/>
          </p:cNvSpPr>
          <p:nvPr>
            <p:ph type="body" idx="1"/>
          </p:nvPr>
        </p:nvSpPr>
        <p:spPr>
          <a:xfrm>
            <a:off x="878453" y="1320057"/>
            <a:ext cx="10435092" cy="4535994"/>
          </a:xfrm>
        </p:spPr>
        <p:txBody>
          <a:bodyPr/>
          <a:lstStyle/>
          <a:p>
            <a:r>
              <a:rPr lang="en-US" sz="2400" dirty="0" err="1"/>
              <a:t>Metatietovirrat</a:t>
            </a:r>
            <a:r>
              <a:rPr lang="en-US" sz="2400" dirty="0"/>
              <a:t> ja </a:t>
            </a:r>
            <a:r>
              <a:rPr lang="en-US" sz="2400" dirty="0" err="1"/>
              <a:t>Melindan</a:t>
            </a:r>
            <a:r>
              <a:rPr lang="en-US" sz="2400" dirty="0"/>
              <a:t> </a:t>
            </a:r>
            <a:r>
              <a:rPr lang="en-US" sz="2400" dirty="0" err="1"/>
              <a:t>rooli</a:t>
            </a:r>
            <a:r>
              <a:rPr lang="en-US" sz="2400" dirty="0"/>
              <a:t>: </a:t>
            </a:r>
            <a:r>
              <a:rPr lang="en-US" sz="2400" dirty="0" err="1"/>
              <a:t>miten</a:t>
            </a:r>
            <a:r>
              <a:rPr lang="en-US" sz="2400" dirty="0"/>
              <a:t> </a:t>
            </a:r>
            <a:r>
              <a:rPr lang="en-US" sz="2400" dirty="0" err="1"/>
              <a:t>muutoksia</a:t>
            </a:r>
            <a:r>
              <a:rPr lang="en-US" sz="2400" dirty="0"/>
              <a:t> </a:t>
            </a:r>
            <a:r>
              <a:rPr lang="en-US" sz="2400" dirty="0" err="1"/>
              <a:t>voidaan</a:t>
            </a:r>
            <a:r>
              <a:rPr lang="en-US" sz="2400" dirty="0"/>
              <a:t> </a:t>
            </a:r>
            <a:r>
              <a:rPr lang="en-US" sz="2400" dirty="0" err="1"/>
              <a:t>ennakoida</a:t>
            </a:r>
            <a:endParaRPr lang="en-US" sz="2400" dirty="0"/>
          </a:p>
          <a:p>
            <a:pPr lvl="1"/>
            <a:r>
              <a:rPr lang="en-US" dirty="0" err="1"/>
              <a:t>Nyt</a:t>
            </a:r>
            <a:r>
              <a:rPr lang="en-US" dirty="0"/>
              <a:t> </a:t>
            </a:r>
            <a:r>
              <a:rPr lang="en-US" dirty="0" err="1"/>
              <a:t>ei</a:t>
            </a:r>
            <a:r>
              <a:rPr lang="en-US" dirty="0"/>
              <a:t> </a:t>
            </a:r>
            <a:r>
              <a:rPr lang="en-US" dirty="0" err="1"/>
              <a:t>etene</a:t>
            </a:r>
            <a:r>
              <a:rPr lang="en-US" dirty="0"/>
              <a:t> </a:t>
            </a:r>
            <a:r>
              <a:rPr lang="en-US" dirty="0" err="1"/>
              <a:t>aktiivisesti</a:t>
            </a:r>
            <a:r>
              <a:rPr lang="en-US" dirty="0"/>
              <a:t>, </a:t>
            </a:r>
            <a:r>
              <a:rPr lang="en-US" dirty="0" err="1"/>
              <a:t>seurataan</a:t>
            </a:r>
            <a:r>
              <a:rPr lang="en-US" dirty="0"/>
              <a:t> </a:t>
            </a:r>
            <a:r>
              <a:rPr lang="en-US" dirty="0" err="1"/>
              <a:t>uuden</a:t>
            </a:r>
            <a:r>
              <a:rPr lang="en-US" dirty="0"/>
              <a:t> </a:t>
            </a:r>
            <a:r>
              <a:rPr lang="en-US" dirty="0" err="1"/>
              <a:t>Melindan</a:t>
            </a:r>
            <a:r>
              <a:rPr lang="en-US" dirty="0"/>
              <a:t> </a:t>
            </a:r>
            <a:r>
              <a:rPr lang="en-US" dirty="0" err="1"/>
              <a:t>kehitystyötä</a:t>
            </a:r>
            <a:r>
              <a:rPr lang="en-US" dirty="0"/>
              <a:t> ja </a:t>
            </a:r>
            <a:r>
              <a:rPr lang="en-US" dirty="0" err="1"/>
              <a:t>vaikutetaan</a:t>
            </a:r>
            <a:r>
              <a:rPr lang="en-US" dirty="0"/>
              <a:t> </a:t>
            </a:r>
            <a:r>
              <a:rPr lang="en-US" dirty="0" err="1"/>
              <a:t>siihen</a:t>
            </a:r>
            <a:r>
              <a:rPr lang="en-US" dirty="0"/>
              <a:t> </a:t>
            </a:r>
            <a:r>
              <a:rPr lang="en-US" dirty="0" err="1"/>
              <a:t>mahdollisuuksien</a:t>
            </a:r>
            <a:r>
              <a:rPr lang="en-US" dirty="0"/>
              <a:t> </a:t>
            </a:r>
            <a:r>
              <a:rPr lang="en-US" dirty="0" err="1"/>
              <a:t>mukaan</a:t>
            </a:r>
            <a:r>
              <a:rPr lang="en-US" dirty="0"/>
              <a:t>: </a:t>
            </a:r>
            <a:r>
              <a:rPr lang="en-US" dirty="0" err="1"/>
              <a:t>Melindan</a:t>
            </a:r>
            <a:r>
              <a:rPr lang="en-US" dirty="0"/>
              <a:t> ja </a:t>
            </a:r>
            <a:r>
              <a:rPr lang="en-US" dirty="0" err="1"/>
              <a:t>kuvailuyhteistyön</a:t>
            </a:r>
            <a:r>
              <a:rPr lang="en-US" dirty="0"/>
              <a:t> </a:t>
            </a:r>
            <a:r>
              <a:rPr lang="en-US" dirty="0" err="1"/>
              <a:t>ohjausryhmä</a:t>
            </a:r>
            <a:r>
              <a:rPr lang="en-US" dirty="0"/>
              <a:t>, OKM</a:t>
            </a:r>
          </a:p>
          <a:p>
            <a:r>
              <a:rPr lang="en-US" sz="2400" dirty="0" err="1"/>
              <a:t>Tietomallin</a:t>
            </a:r>
            <a:r>
              <a:rPr lang="en-US" sz="2400" dirty="0"/>
              <a:t> </a:t>
            </a:r>
            <a:r>
              <a:rPr lang="en-US" sz="2400" dirty="0" err="1"/>
              <a:t>kehitystyö</a:t>
            </a:r>
            <a:endParaRPr lang="en-US" sz="2400" dirty="0"/>
          </a:p>
          <a:p>
            <a:r>
              <a:rPr lang="en-US" sz="2400" dirty="0" err="1"/>
              <a:t>Kirjastojärjestelmien</a:t>
            </a:r>
            <a:r>
              <a:rPr lang="en-US" sz="2400" dirty="0"/>
              <a:t> </a:t>
            </a:r>
            <a:r>
              <a:rPr lang="en-US" sz="2400" dirty="0" err="1"/>
              <a:t>rooli</a:t>
            </a:r>
            <a:r>
              <a:rPr lang="en-US" sz="2400" dirty="0"/>
              <a:t> ja </a:t>
            </a:r>
            <a:r>
              <a:rPr lang="en-US" sz="2400" dirty="0" err="1"/>
              <a:t>valmiudet</a:t>
            </a:r>
            <a:r>
              <a:rPr lang="en-US" sz="2400" dirty="0"/>
              <a:t> </a:t>
            </a:r>
            <a:r>
              <a:rPr lang="en-US" sz="2400" dirty="0" err="1"/>
              <a:t>muutoksessa</a:t>
            </a:r>
            <a:r>
              <a:rPr lang="en-US" sz="2400" dirty="0"/>
              <a:t>, </a:t>
            </a:r>
            <a:r>
              <a:rPr lang="en-US" sz="2400" dirty="0" err="1"/>
              <a:t>arviot</a:t>
            </a:r>
            <a:r>
              <a:rPr lang="en-US" sz="2400" dirty="0"/>
              <a:t> </a:t>
            </a:r>
            <a:r>
              <a:rPr lang="en-US" sz="2400" dirty="0" err="1"/>
              <a:t>järjestelmämuutosten</a:t>
            </a:r>
            <a:r>
              <a:rPr lang="en-US" sz="2400" dirty="0"/>
              <a:t> </a:t>
            </a:r>
            <a:r>
              <a:rPr lang="en-US" sz="2400" dirty="0" err="1"/>
              <a:t>aikataulusta</a:t>
            </a:r>
            <a:endParaRPr lang="en-US" sz="2400" dirty="0"/>
          </a:p>
          <a:p>
            <a:pPr lvl="1"/>
            <a:r>
              <a:rPr lang="en-US" dirty="0" err="1"/>
              <a:t>Järjestelmien</a:t>
            </a:r>
            <a:r>
              <a:rPr lang="en-US" dirty="0"/>
              <a:t> </a:t>
            </a:r>
            <a:r>
              <a:rPr lang="en-US" dirty="0" err="1"/>
              <a:t>uudistamistarpeet</a:t>
            </a:r>
            <a:r>
              <a:rPr lang="en-US" dirty="0"/>
              <a:t> ja </a:t>
            </a:r>
            <a:r>
              <a:rPr lang="en-US" dirty="0" err="1"/>
              <a:t>mahdolliset</a:t>
            </a:r>
            <a:r>
              <a:rPr lang="en-US" dirty="0"/>
              <a:t> </a:t>
            </a:r>
            <a:r>
              <a:rPr lang="en-US" dirty="0" err="1"/>
              <a:t>kilpailutukset</a:t>
            </a:r>
            <a:r>
              <a:rPr lang="en-US" dirty="0"/>
              <a:t> </a:t>
            </a:r>
            <a:r>
              <a:rPr lang="en-US" dirty="0" err="1"/>
              <a:t>kirjastoissa</a:t>
            </a:r>
            <a:endParaRPr lang="en-US" dirty="0"/>
          </a:p>
          <a:p>
            <a:pPr lvl="1"/>
            <a:r>
              <a:rPr lang="en-US" dirty="0" err="1"/>
              <a:t>Kirjaston</a:t>
            </a:r>
            <a:r>
              <a:rPr lang="en-US" dirty="0"/>
              <a:t> </a:t>
            </a:r>
            <a:r>
              <a:rPr lang="en-US" dirty="0" err="1"/>
              <a:t>digiperusta</a:t>
            </a:r>
            <a:r>
              <a:rPr lang="en-US" dirty="0"/>
              <a:t> –</a:t>
            </a:r>
            <a:r>
              <a:rPr lang="en-US" dirty="0" err="1"/>
              <a:t>hanke</a:t>
            </a:r>
            <a:r>
              <a:rPr lang="en-US" dirty="0"/>
              <a:t>: </a:t>
            </a:r>
            <a:r>
              <a:rPr lang="en-US" dirty="0" err="1"/>
              <a:t>kirjastojärjestelmän</a:t>
            </a:r>
            <a:r>
              <a:rPr lang="en-US" dirty="0"/>
              <a:t> </a:t>
            </a:r>
            <a:r>
              <a:rPr lang="en-US" dirty="0" err="1"/>
              <a:t>hankinnan</a:t>
            </a:r>
            <a:r>
              <a:rPr lang="en-US" dirty="0"/>
              <a:t> kilpailutus</a:t>
            </a:r>
          </a:p>
          <a:p>
            <a:r>
              <a:rPr lang="en-US" sz="2400" dirty="0" err="1"/>
              <a:t>Tiekartan</a:t>
            </a:r>
            <a:r>
              <a:rPr lang="en-US" sz="2400" dirty="0"/>
              <a:t> </a:t>
            </a:r>
            <a:r>
              <a:rPr lang="en-US" sz="2400" dirty="0" err="1"/>
              <a:t>suunnittelu</a:t>
            </a:r>
            <a:r>
              <a:rPr lang="en-US" sz="2400" dirty="0"/>
              <a:t> ja </a:t>
            </a:r>
            <a:r>
              <a:rPr lang="en-US" sz="2400" dirty="0" err="1"/>
              <a:t>sisältöjen</a:t>
            </a:r>
            <a:r>
              <a:rPr lang="en-US" sz="2400" dirty="0"/>
              <a:t> </a:t>
            </a:r>
            <a:r>
              <a:rPr lang="en-US" sz="2400" dirty="0" err="1"/>
              <a:t>syventäminen</a:t>
            </a:r>
            <a:endParaRPr lang="en-US" sz="2400" dirty="0"/>
          </a:p>
          <a:p>
            <a:pPr lvl="1"/>
            <a:r>
              <a:rPr lang="en-US" dirty="0" err="1"/>
              <a:t>Päivitystyö</a:t>
            </a:r>
            <a:r>
              <a:rPr lang="en-US" dirty="0"/>
              <a:t> </a:t>
            </a:r>
            <a:r>
              <a:rPr lang="en-US" dirty="0" err="1"/>
              <a:t>projektin</a:t>
            </a:r>
            <a:r>
              <a:rPr lang="en-US" dirty="0"/>
              <a:t> </a:t>
            </a:r>
            <a:r>
              <a:rPr lang="en-US" dirty="0" err="1"/>
              <a:t>edetessä</a:t>
            </a:r>
            <a:r>
              <a:rPr lang="en-US" dirty="0"/>
              <a:t> </a:t>
            </a:r>
            <a:r>
              <a:rPr lang="en-US" dirty="0" err="1"/>
              <a:t>mahdollisuuksien</a:t>
            </a:r>
            <a:r>
              <a:rPr lang="en-US" dirty="0"/>
              <a:t> </a:t>
            </a:r>
            <a:r>
              <a:rPr lang="en-US" dirty="0" err="1"/>
              <a:t>mukaan</a:t>
            </a:r>
            <a:endParaRPr lang="en-US" dirty="0"/>
          </a:p>
          <a:p>
            <a:pPr marL="0" indent="0">
              <a:buNone/>
            </a:pPr>
            <a:endParaRPr lang="en-US" sz="2400" dirty="0"/>
          </a:p>
          <a:p>
            <a:endParaRPr lang="en-US" sz="2400" dirty="0"/>
          </a:p>
          <a:p>
            <a:endParaRPr lang="en-US" dirty="0"/>
          </a:p>
          <a:p>
            <a:endParaRPr lang="fi-FI" dirty="0"/>
          </a:p>
        </p:txBody>
      </p:sp>
    </p:spTree>
    <p:extLst>
      <p:ext uri="{BB962C8B-B14F-4D97-AF65-F5344CB8AC3E}">
        <p14:creationId xmlns:p14="http://schemas.microsoft.com/office/powerpoint/2010/main" val="401139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23ACC356-35FF-0F9F-DDBD-FC155D6D952E}"/>
              </a:ext>
            </a:extLst>
          </p:cNvPr>
          <p:cNvSpPr>
            <a:spLocks noGrp="1"/>
          </p:cNvSpPr>
          <p:nvPr>
            <p:ph type="ctrTitle"/>
          </p:nvPr>
        </p:nvSpPr>
        <p:spPr/>
        <p:txBody>
          <a:bodyPr/>
          <a:lstStyle/>
          <a:p>
            <a:r>
              <a:rPr lang="fi-FI" dirty="0"/>
              <a:t>Visiosta ja visualisoinnista</a:t>
            </a:r>
          </a:p>
        </p:txBody>
      </p:sp>
    </p:spTree>
    <p:extLst>
      <p:ext uri="{BB962C8B-B14F-4D97-AF65-F5344CB8AC3E}">
        <p14:creationId xmlns:p14="http://schemas.microsoft.com/office/powerpoint/2010/main" val="2422087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teksti&#10;&#10;Kuvaus luotu automaattisesti">
            <a:extLst>
              <a:ext uri="{FF2B5EF4-FFF2-40B4-BE49-F238E27FC236}">
                <a16:creationId xmlns:a16="http://schemas.microsoft.com/office/drawing/2014/main" id="{3A405C5D-D423-D7DC-7D57-45D045F7E952}"/>
              </a:ext>
            </a:extLst>
          </p:cNvPr>
          <p:cNvPicPr>
            <a:picLocks noChangeAspect="1"/>
          </p:cNvPicPr>
          <p:nvPr/>
        </p:nvPicPr>
        <p:blipFill rotWithShape="1">
          <a:blip r:embed="rId3">
            <a:extLst>
              <a:ext uri="{28A0092B-C50C-407E-A947-70E740481C1C}">
                <a14:useLocalDpi xmlns:a14="http://schemas.microsoft.com/office/drawing/2010/main" val="0"/>
              </a:ext>
            </a:extLst>
          </a:blip>
          <a:srcRect b="12381"/>
          <a:stretch/>
        </p:blipFill>
        <p:spPr>
          <a:xfrm>
            <a:off x="911515" y="917382"/>
            <a:ext cx="1453996" cy="2259926"/>
          </a:xfrm>
          <a:prstGeom prst="rect">
            <a:avLst/>
          </a:prstGeom>
        </p:spPr>
      </p:pic>
      <p:pic>
        <p:nvPicPr>
          <p:cNvPr id="7" name="Kuva 6">
            <a:extLst>
              <a:ext uri="{FF2B5EF4-FFF2-40B4-BE49-F238E27FC236}">
                <a16:creationId xmlns:a16="http://schemas.microsoft.com/office/drawing/2014/main" id="{8A46E00E-EC94-9E69-BDE1-5E54CB5AD378}"/>
              </a:ext>
            </a:extLst>
          </p:cNvPr>
          <p:cNvPicPr>
            <a:picLocks noChangeAspect="1"/>
          </p:cNvPicPr>
          <p:nvPr/>
        </p:nvPicPr>
        <p:blipFill>
          <a:blip r:embed="rId4"/>
          <a:stretch>
            <a:fillRect/>
          </a:stretch>
        </p:blipFill>
        <p:spPr>
          <a:xfrm>
            <a:off x="3823321" y="845890"/>
            <a:ext cx="2857397" cy="2419263"/>
          </a:xfrm>
          <a:prstGeom prst="rect">
            <a:avLst/>
          </a:prstGeom>
        </p:spPr>
      </p:pic>
      <p:pic>
        <p:nvPicPr>
          <p:cNvPr id="8" name="Kuva 7">
            <a:extLst>
              <a:ext uri="{FF2B5EF4-FFF2-40B4-BE49-F238E27FC236}">
                <a16:creationId xmlns:a16="http://schemas.microsoft.com/office/drawing/2014/main" id="{7FBF6AF8-C607-B52E-2459-42C30E7E4192}"/>
              </a:ext>
            </a:extLst>
          </p:cNvPr>
          <p:cNvPicPr>
            <a:picLocks noChangeAspect="1"/>
          </p:cNvPicPr>
          <p:nvPr/>
        </p:nvPicPr>
        <p:blipFill rotWithShape="1">
          <a:blip r:embed="rId5"/>
          <a:srcRect l="6250" t="1728" r="3572" b="2187"/>
          <a:stretch/>
        </p:blipFill>
        <p:spPr>
          <a:xfrm>
            <a:off x="8404730" y="904544"/>
            <a:ext cx="2008359" cy="2524456"/>
          </a:xfrm>
          <a:prstGeom prst="rect">
            <a:avLst/>
          </a:prstGeom>
        </p:spPr>
      </p:pic>
      <p:pic>
        <p:nvPicPr>
          <p:cNvPr id="9" name="Kuvan paikkamerkki 4" descr="Kuva, joka sisältää kohteen teksti, sisä-, lattia, katto&#10;&#10;Kuvaus luotu automaattisesti">
            <a:extLst>
              <a:ext uri="{FF2B5EF4-FFF2-40B4-BE49-F238E27FC236}">
                <a16:creationId xmlns:a16="http://schemas.microsoft.com/office/drawing/2014/main" id="{93329169-5E49-B2A8-8355-03ED52305007}"/>
              </a:ext>
            </a:extLst>
          </p:cNvPr>
          <p:cNvPicPr>
            <a:picLocks noChangeAspect="1"/>
          </p:cNvPicPr>
          <p:nvPr/>
        </p:nvPicPr>
        <p:blipFill>
          <a:blip r:embed="rId6">
            <a:extLst>
              <a:ext uri="{28A0092B-C50C-407E-A947-70E740481C1C}">
                <a14:useLocalDpi xmlns:a14="http://schemas.microsoft.com/office/drawing/2010/main" val="0"/>
              </a:ext>
            </a:extLst>
          </a:blip>
          <a:srcRect t="12500" b="12500"/>
          <a:stretch>
            <a:fillRect/>
          </a:stretch>
        </p:blipFill>
        <p:spPr>
          <a:xfrm>
            <a:off x="549525" y="4236098"/>
            <a:ext cx="2412227" cy="1356878"/>
          </a:xfrm>
          <a:prstGeom prst="rect">
            <a:avLst/>
          </a:prstGeom>
        </p:spPr>
      </p:pic>
      <p:pic>
        <p:nvPicPr>
          <p:cNvPr id="10" name="Kuva 9" descr="Kuva, joka sisältää kohteen diagrammi&#10;&#10;Kuvaus luotu automaattisesti">
            <a:extLst>
              <a:ext uri="{FF2B5EF4-FFF2-40B4-BE49-F238E27FC236}">
                <a16:creationId xmlns:a16="http://schemas.microsoft.com/office/drawing/2014/main" id="{61DEA941-D86D-8280-35CB-D0F45C7A23E5}"/>
              </a:ext>
            </a:extLst>
          </p:cNvPr>
          <p:cNvPicPr>
            <a:picLocks noChangeAspect="1"/>
          </p:cNvPicPr>
          <p:nvPr/>
        </p:nvPicPr>
        <p:blipFill rotWithShape="1">
          <a:blip r:embed="rId7">
            <a:extLst>
              <a:ext uri="{28A0092B-C50C-407E-A947-70E740481C1C}">
                <a14:useLocalDpi xmlns:a14="http://schemas.microsoft.com/office/drawing/2010/main" val="0"/>
              </a:ext>
            </a:extLst>
          </a:blip>
          <a:srcRect t="17576"/>
          <a:stretch/>
        </p:blipFill>
        <p:spPr>
          <a:xfrm>
            <a:off x="3670351" y="4025142"/>
            <a:ext cx="3310358" cy="2263840"/>
          </a:xfrm>
          <a:prstGeom prst="rect">
            <a:avLst/>
          </a:prstGeom>
          <a:noFill/>
        </p:spPr>
      </p:pic>
      <p:sp>
        <p:nvSpPr>
          <p:cNvPr id="2" name="Tekstiruutu 1">
            <a:extLst>
              <a:ext uri="{FF2B5EF4-FFF2-40B4-BE49-F238E27FC236}">
                <a16:creationId xmlns:a16="http://schemas.microsoft.com/office/drawing/2014/main" id="{EC11DA44-E751-063D-A879-B27F313B0394}"/>
              </a:ext>
            </a:extLst>
          </p:cNvPr>
          <p:cNvSpPr txBox="1"/>
          <p:nvPr/>
        </p:nvSpPr>
        <p:spPr>
          <a:xfrm>
            <a:off x="760007" y="155247"/>
            <a:ext cx="47298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Kortistoista linkittyvään metatietoon</a:t>
            </a:r>
          </a:p>
        </p:txBody>
      </p:sp>
      <p:sp>
        <p:nvSpPr>
          <p:cNvPr id="3" name="Tekstiruutu 2">
            <a:extLst>
              <a:ext uri="{FF2B5EF4-FFF2-40B4-BE49-F238E27FC236}">
                <a16:creationId xmlns:a16="http://schemas.microsoft.com/office/drawing/2014/main" id="{3D9F02A2-83F6-2AC7-B796-8392FA42DD36}"/>
              </a:ext>
            </a:extLst>
          </p:cNvPr>
          <p:cNvSpPr txBox="1"/>
          <p:nvPr/>
        </p:nvSpPr>
        <p:spPr>
          <a:xfrm>
            <a:off x="585367" y="3502899"/>
            <a:ext cx="73737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Calibri" panose="020F0502020204030204"/>
                <a:ea typeface="+mn-ea"/>
                <a:cs typeface="+mn-cs"/>
              </a:rPr>
              <a:t>Erillisistä kuvailuyksiköistä verkostomaiseen yhteistyöhön </a:t>
            </a:r>
          </a:p>
        </p:txBody>
      </p:sp>
      <p:sp>
        <p:nvSpPr>
          <p:cNvPr id="4" name="Nuoli: Oikea 3">
            <a:extLst>
              <a:ext uri="{FF2B5EF4-FFF2-40B4-BE49-F238E27FC236}">
                <a16:creationId xmlns:a16="http://schemas.microsoft.com/office/drawing/2014/main" id="{02C50454-FED0-5AAC-C49E-E95E4189BE6F}"/>
              </a:ext>
            </a:extLst>
          </p:cNvPr>
          <p:cNvSpPr/>
          <p:nvPr/>
        </p:nvSpPr>
        <p:spPr>
          <a:xfrm>
            <a:off x="2729520" y="18132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Nuoli: Oikea 4">
            <a:extLst>
              <a:ext uri="{FF2B5EF4-FFF2-40B4-BE49-F238E27FC236}">
                <a16:creationId xmlns:a16="http://schemas.microsoft.com/office/drawing/2014/main" id="{F9E69730-A68E-6BD1-F568-CC2F40C43559}"/>
              </a:ext>
            </a:extLst>
          </p:cNvPr>
          <p:cNvSpPr/>
          <p:nvPr/>
        </p:nvSpPr>
        <p:spPr>
          <a:xfrm>
            <a:off x="7247275" y="192445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Nuoli: Oikea 10">
            <a:extLst>
              <a:ext uri="{FF2B5EF4-FFF2-40B4-BE49-F238E27FC236}">
                <a16:creationId xmlns:a16="http://schemas.microsoft.com/office/drawing/2014/main" id="{3BBF9608-1CA2-B73C-9AB4-42009A200BD6}"/>
              </a:ext>
            </a:extLst>
          </p:cNvPr>
          <p:cNvSpPr/>
          <p:nvPr/>
        </p:nvSpPr>
        <p:spPr>
          <a:xfrm>
            <a:off x="6980709" y="46915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Nuoli: Oikea 12">
            <a:extLst>
              <a:ext uri="{FF2B5EF4-FFF2-40B4-BE49-F238E27FC236}">
                <a16:creationId xmlns:a16="http://schemas.microsoft.com/office/drawing/2014/main" id="{9E2DDDB7-654F-F575-ED1E-0C4E634B0B20}"/>
              </a:ext>
            </a:extLst>
          </p:cNvPr>
          <p:cNvSpPr/>
          <p:nvPr/>
        </p:nvSpPr>
        <p:spPr>
          <a:xfrm>
            <a:off x="3019401" y="46682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Kuva 13">
            <a:extLst>
              <a:ext uri="{FF2B5EF4-FFF2-40B4-BE49-F238E27FC236}">
                <a16:creationId xmlns:a16="http://schemas.microsoft.com/office/drawing/2014/main" id="{C2F1D5F3-376B-81CC-01C7-518E7E27E46A}"/>
              </a:ext>
            </a:extLst>
          </p:cNvPr>
          <p:cNvPicPr>
            <a:picLocks noChangeAspect="1"/>
          </p:cNvPicPr>
          <p:nvPr/>
        </p:nvPicPr>
        <p:blipFill>
          <a:blip r:embed="rId8"/>
          <a:stretch>
            <a:fillRect/>
          </a:stretch>
        </p:blipFill>
        <p:spPr>
          <a:xfrm>
            <a:off x="8076816" y="3540494"/>
            <a:ext cx="3122296" cy="2786650"/>
          </a:xfrm>
          <a:prstGeom prst="rect">
            <a:avLst/>
          </a:prstGeom>
        </p:spPr>
      </p:pic>
    </p:spTree>
    <p:extLst>
      <p:ext uri="{BB962C8B-B14F-4D97-AF65-F5344CB8AC3E}">
        <p14:creationId xmlns:p14="http://schemas.microsoft.com/office/powerpoint/2010/main" val="899041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Abstrakti sininen tausta, jossa on verkko ja solmuja">
            <a:extLst>
              <a:ext uri="{FF2B5EF4-FFF2-40B4-BE49-F238E27FC236}">
                <a16:creationId xmlns:a16="http://schemas.microsoft.com/office/drawing/2014/main" id="{4A9EC52B-AB15-3B4B-9A14-AFEE4CA444A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0" y="-100668"/>
            <a:ext cx="12192000" cy="6858000"/>
          </a:xfrm>
          <a:noFill/>
        </p:spPr>
      </p:pic>
      <p:sp>
        <p:nvSpPr>
          <p:cNvPr id="15" name="Title 3">
            <a:extLst>
              <a:ext uri="{FF2B5EF4-FFF2-40B4-BE49-F238E27FC236}">
                <a16:creationId xmlns:a16="http://schemas.microsoft.com/office/drawing/2014/main" id="{447B31A9-D070-0C98-B11D-9A7E9E38BCDC}"/>
              </a:ext>
            </a:extLst>
          </p:cNvPr>
          <p:cNvSpPr>
            <a:spLocks noGrp="1"/>
          </p:cNvSpPr>
          <p:nvPr>
            <p:ph type="title"/>
          </p:nvPr>
        </p:nvSpPr>
        <p:spPr>
          <a:xfrm>
            <a:off x="556590" y="4054200"/>
            <a:ext cx="6116436" cy="1433415"/>
          </a:xfrm>
        </p:spPr>
        <p:txBody>
          <a:bodyPr/>
          <a:lstStyle/>
          <a:p>
            <a:pPr>
              <a:lnSpc>
                <a:spcPct val="90000"/>
              </a:lnSpc>
              <a:spcBef>
                <a:spcPct val="0"/>
              </a:spcBef>
              <a:spcAft>
                <a:spcPts val="600"/>
              </a:spcAft>
            </a:pPr>
            <a:r>
              <a:rPr lang="en-US" sz="3600" b="0" dirty="0" err="1"/>
              <a:t>Linkitetty</a:t>
            </a:r>
            <a:r>
              <a:rPr lang="en-US" sz="3600" b="0" dirty="0"/>
              <a:t> </a:t>
            </a:r>
            <a:r>
              <a:rPr lang="en-US" sz="3600" b="0" dirty="0" err="1"/>
              <a:t>kirjastodata</a:t>
            </a:r>
            <a:r>
              <a:rPr lang="en-US" sz="3600" b="0" dirty="0"/>
              <a:t> </a:t>
            </a:r>
            <a:r>
              <a:rPr lang="en-US" sz="3600" b="0" dirty="0" err="1"/>
              <a:t>pintaa</a:t>
            </a:r>
            <a:r>
              <a:rPr lang="en-US" sz="3600" b="0" dirty="0"/>
              <a:t> </a:t>
            </a:r>
            <a:r>
              <a:rPr lang="en-US" sz="3600" b="0" dirty="0" err="1"/>
              <a:t>syvemmältä</a:t>
            </a:r>
            <a:endParaRPr lang="en-US" sz="3600" b="0" dirty="0"/>
          </a:p>
        </p:txBody>
      </p:sp>
    </p:spTree>
    <p:extLst>
      <p:ext uri="{BB962C8B-B14F-4D97-AF65-F5344CB8AC3E}">
        <p14:creationId xmlns:p14="http://schemas.microsoft.com/office/powerpoint/2010/main" val="3669061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8A4C389A-ED6C-85A6-995D-60C64AA93766}"/>
              </a:ext>
            </a:extLst>
          </p:cNvPr>
          <p:cNvSpPr txBox="1"/>
          <p:nvPr/>
        </p:nvSpPr>
        <p:spPr>
          <a:xfrm>
            <a:off x="899811" y="2596242"/>
            <a:ext cx="3380527" cy="365215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Kehittäjät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Annastiina Ahola,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Semanttisen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laskennan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tutkimusryhmä</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SeCo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Aalto-</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yliopisto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Heikki Rantala, Aalto-</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yliopisto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Julkistus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10.10.2023</a:t>
            </a:r>
          </a:p>
        </p:txBody>
      </p:sp>
      <p:pic>
        <p:nvPicPr>
          <p:cNvPr id="5" name="Kuva 4" descr="Kuva, joka sisältää kohteen teksti, kuvakaappaus, graafinen suunnittelu, Julkaisu&#10;&#10;Kuvaus luotu automaattisesti">
            <a:extLst>
              <a:ext uri="{FF2B5EF4-FFF2-40B4-BE49-F238E27FC236}">
                <a16:creationId xmlns:a16="http://schemas.microsoft.com/office/drawing/2014/main" id="{33495EB9-31D6-2159-DAEF-2DD6C0057981}"/>
              </a:ext>
            </a:extLst>
          </p:cNvPr>
          <p:cNvPicPr>
            <a:picLocks noChangeAspect="1"/>
          </p:cNvPicPr>
          <p:nvPr/>
        </p:nvPicPr>
        <p:blipFill>
          <a:blip r:embed="rId3"/>
          <a:stretch>
            <a:fillRect/>
          </a:stretch>
        </p:blipFill>
        <p:spPr>
          <a:xfrm>
            <a:off x="4994031" y="1147777"/>
            <a:ext cx="6588369" cy="4562445"/>
          </a:xfrm>
          <a:prstGeom prst="rect">
            <a:avLst/>
          </a:prstGeom>
        </p:spPr>
      </p:pic>
      <p:sp>
        <p:nvSpPr>
          <p:cNvPr id="2" name="Tekstiruutu 1">
            <a:extLst>
              <a:ext uri="{FF2B5EF4-FFF2-40B4-BE49-F238E27FC236}">
                <a16:creationId xmlns:a16="http://schemas.microsoft.com/office/drawing/2014/main" id="{FFBB8036-9D32-781C-9703-89A0F5841157}"/>
              </a:ext>
            </a:extLst>
          </p:cNvPr>
          <p:cNvSpPr txBox="1"/>
          <p:nvPr/>
        </p:nvSpPr>
        <p:spPr>
          <a:xfrm>
            <a:off x="4994031" y="5886761"/>
            <a:ext cx="1576072" cy="7232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Kirjasampo 2.0</a:t>
            </a: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uorakulmio 2">
            <a:extLst>
              <a:ext uri="{FF2B5EF4-FFF2-40B4-BE49-F238E27FC236}">
                <a16:creationId xmlns:a16="http://schemas.microsoft.com/office/drawing/2014/main" id="{63316E7D-7760-28C6-1250-2B1F1624F414}"/>
              </a:ext>
            </a:extLst>
          </p:cNvPr>
          <p:cNvSpPr/>
          <p:nvPr/>
        </p:nvSpPr>
        <p:spPr>
          <a:xfrm>
            <a:off x="6858000" y="2276669"/>
            <a:ext cx="3638939" cy="39188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9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4C5F27F-49EF-C291-2FF5-0C6798EEB68E}"/>
              </a:ext>
            </a:extLst>
          </p:cNvPr>
          <p:cNvPicPr>
            <a:picLocks noChangeAspect="1"/>
          </p:cNvPicPr>
          <p:nvPr/>
        </p:nvPicPr>
        <p:blipFill>
          <a:blip r:embed="rId2"/>
          <a:stretch>
            <a:fillRect/>
          </a:stretch>
        </p:blipFill>
        <p:spPr>
          <a:xfrm>
            <a:off x="1230438" y="643466"/>
            <a:ext cx="9731123" cy="5571067"/>
          </a:xfrm>
          <a:prstGeom prst="rect">
            <a:avLst/>
          </a:prstGeom>
        </p:spPr>
      </p:pic>
    </p:spTree>
    <p:extLst>
      <p:ext uri="{BB962C8B-B14F-4D97-AF65-F5344CB8AC3E}">
        <p14:creationId xmlns:p14="http://schemas.microsoft.com/office/powerpoint/2010/main" val="802269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C00A5D-53AE-A608-FA10-409E1407DCD6}"/>
              </a:ext>
            </a:extLst>
          </p:cNvPr>
          <p:cNvSpPr>
            <a:spLocks noGrp="1"/>
          </p:cNvSpPr>
          <p:nvPr>
            <p:ph type="title"/>
          </p:nvPr>
        </p:nvSpPr>
        <p:spPr/>
        <p:txBody>
          <a:bodyPr/>
          <a:lstStyle/>
          <a:p>
            <a:endParaRPr lang="fi-FI"/>
          </a:p>
        </p:txBody>
      </p:sp>
      <p:pic>
        <p:nvPicPr>
          <p:cNvPr id="5" name="Kuva 4">
            <a:extLst>
              <a:ext uri="{FF2B5EF4-FFF2-40B4-BE49-F238E27FC236}">
                <a16:creationId xmlns:a16="http://schemas.microsoft.com/office/drawing/2014/main" id="{A9C41393-848B-3175-9B08-245254366C35}"/>
              </a:ext>
            </a:extLst>
          </p:cNvPr>
          <p:cNvPicPr>
            <a:picLocks noChangeAspect="1"/>
          </p:cNvPicPr>
          <p:nvPr/>
        </p:nvPicPr>
        <p:blipFill>
          <a:blip r:embed="rId2"/>
          <a:stretch>
            <a:fillRect/>
          </a:stretch>
        </p:blipFill>
        <p:spPr>
          <a:xfrm>
            <a:off x="0" y="281410"/>
            <a:ext cx="12192000" cy="5867162"/>
          </a:xfrm>
          <a:prstGeom prst="rect">
            <a:avLst/>
          </a:prstGeom>
        </p:spPr>
      </p:pic>
      <p:sp>
        <p:nvSpPr>
          <p:cNvPr id="4" name="Ellipsi 3">
            <a:extLst>
              <a:ext uri="{FF2B5EF4-FFF2-40B4-BE49-F238E27FC236}">
                <a16:creationId xmlns:a16="http://schemas.microsoft.com/office/drawing/2014/main" id="{71283338-3DB7-9CBC-FEC9-96C0BDA66D8C}"/>
              </a:ext>
            </a:extLst>
          </p:cNvPr>
          <p:cNvSpPr/>
          <p:nvPr/>
        </p:nvSpPr>
        <p:spPr>
          <a:xfrm>
            <a:off x="169208" y="4950340"/>
            <a:ext cx="1192664" cy="47769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noFill/>
            </a:endParaRPr>
          </a:p>
        </p:txBody>
      </p:sp>
    </p:spTree>
    <p:extLst>
      <p:ext uri="{BB962C8B-B14F-4D97-AF65-F5344CB8AC3E}">
        <p14:creationId xmlns:p14="http://schemas.microsoft.com/office/powerpoint/2010/main" val="3467512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118B471-A0BE-F567-D4CF-4B7A4C047BC2}"/>
              </a:ext>
            </a:extLst>
          </p:cNvPr>
          <p:cNvPicPr>
            <a:picLocks noChangeAspect="1"/>
          </p:cNvPicPr>
          <p:nvPr/>
        </p:nvPicPr>
        <p:blipFill rotWithShape="1">
          <a:blip r:embed="rId2"/>
          <a:srcRect b="1023"/>
          <a:stretch/>
        </p:blipFill>
        <p:spPr>
          <a:xfrm>
            <a:off x="1414430" y="643466"/>
            <a:ext cx="9363140" cy="5514053"/>
          </a:xfrm>
          <a:prstGeom prst="rect">
            <a:avLst/>
          </a:prstGeom>
        </p:spPr>
      </p:pic>
      <p:sp>
        <p:nvSpPr>
          <p:cNvPr id="5" name="Tekstiruutu 4">
            <a:extLst>
              <a:ext uri="{FF2B5EF4-FFF2-40B4-BE49-F238E27FC236}">
                <a16:creationId xmlns:a16="http://schemas.microsoft.com/office/drawing/2014/main" id="{B57C9DEE-DFAD-4958-1360-AB7D23706D4E}"/>
              </a:ext>
            </a:extLst>
          </p:cNvPr>
          <p:cNvSpPr txBox="1"/>
          <p:nvPr/>
        </p:nvSpPr>
        <p:spPr>
          <a:xfrm>
            <a:off x="1303868" y="165575"/>
            <a:ext cx="60975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Teema ’lapsuus’</a:t>
            </a:r>
          </a:p>
        </p:txBody>
      </p:sp>
      <p:sp>
        <p:nvSpPr>
          <p:cNvPr id="6" name="Ellipsi 5">
            <a:extLst>
              <a:ext uri="{FF2B5EF4-FFF2-40B4-BE49-F238E27FC236}">
                <a16:creationId xmlns:a16="http://schemas.microsoft.com/office/drawing/2014/main" id="{7C8F6FE6-4B61-07D3-48FA-837FD62FDF63}"/>
              </a:ext>
            </a:extLst>
          </p:cNvPr>
          <p:cNvSpPr/>
          <p:nvPr/>
        </p:nvSpPr>
        <p:spPr>
          <a:xfrm>
            <a:off x="2231472" y="1078732"/>
            <a:ext cx="1057012" cy="3693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1770956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Kuva 2" descr="Kuva, joka sisältää kohteen teksti, kartta, atlas&#10;&#10;Kuvaus luotu automaattisesti">
            <a:extLst>
              <a:ext uri="{FF2B5EF4-FFF2-40B4-BE49-F238E27FC236}">
                <a16:creationId xmlns:a16="http://schemas.microsoft.com/office/drawing/2014/main" id="{AEEFB8E5-0FB3-37F4-FD69-12FC6ABC9B51}"/>
              </a:ext>
            </a:extLst>
          </p:cNvPr>
          <p:cNvPicPr>
            <a:picLocks noChangeAspect="1"/>
          </p:cNvPicPr>
          <p:nvPr/>
        </p:nvPicPr>
        <p:blipFill rotWithShape="1">
          <a:blip r:embed="rId2"/>
          <a:srcRect b="7684"/>
          <a:stretch/>
        </p:blipFill>
        <p:spPr>
          <a:xfrm>
            <a:off x="838199" y="735153"/>
            <a:ext cx="10515602" cy="5387693"/>
          </a:xfrm>
          <a:prstGeom prst="rect">
            <a:avLst/>
          </a:prstGeom>
        </p:spPr>
      </p:pic>
    </p:spTree>
    <p:extLst>
      <p:ext uri="{BB962C8B-B14F-4D97-AF65-F5344CB8AC3E}">
        <p14:creationId xmlns:p14="http://schemas.microsoft.com/office/powerpoint/2010/main" val="3537037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E870C0-2614-3AD9-AF61-9EEB2B6F9619}"/>
              </a:ext>
            </a:extLst>
          </p:cNvPr>
          <p:cNvSpPr>
            <a:spLocks noGrp="1"/>
          </p:cNvSpPr>
          <p:nvPr>
            <p:ph type="title"/>
          </p:nvPr>
        </p:nvSpPr>
        <p:spPr>
          <a:xfrm>
            <a:off x="436073" y="456132"/>
            <a:ext cx="10435091" cy="715331"/>
          </a:xfrm>
        </p:spPr>
        <p:txBody>
          <a:bodyPr/>
          <a:lstStyle/>
          <a:p>
            <a:r>
              <a:rPr lang="fi-FI" dirty="0"/>
              <a:t>Jatkoprojekti käynnistyi 1.5.2023</a:t>
            </a:r>
          </a:p>
        </p:txBody>
      </p:sp>
      <p:sp>
        <p:nvSpPr>
          <p:cNvPr id="8" name="Tekstin paikkamerkki 7">
            <a:extLst>
              <a:ext uri="{FF2B5EF4-FFF2-40B4-BE49-F238E27FC236}">
                <a16:creationId xmlns:a16="http://schemas.microsoft.com/office/drawing/2014/main" id="{D7C847F8-9731-81EF-591D-D49C48BD9178}"/>
              </a:ext>
            </a:extLst>
          </p:cNvPr>
          <p:cNvSpPr>
            <a:spLocks noGrp="1"/>
          </p:cNvSpPr>
          <p:nvPr>
            <p:ph type="body" idx="1"/>
          </p:nvPr>
        </p:nvSpPr>
        <p:spPr>
          <a:xfrm>
            <a:off x="748306" y="1531930"/>
            <a:ext cx="6031635" cy="4217885"/>
          </a:xfrm>
        </p:spPr>
        <p:txBody>
          <a:bodyPr/>
          <a:lstStyle/>
          <a:p>
            <a:r>
              <a:rPr lang="fi-FI" sz="1800" dirty="0"/>
              <a:t>OKM-rahoitus vuoden 2024 loppuun</a:t>
            </a:r>
          </a:p>
          <a:p>
            <a:r>
              <a:rPr lang="fi-FI" sz="1800" dirty="0"/>
              <a:t>Ohjausryhmänä jatkaa selvitysprojektin </a:t>
            </a:r>
            <a:r>
              <a:rPr lang="fi-FI" sz="1800" dirty="0" err="1"/>
              <a:t>ohry</a:t>
            </a:r>
            <a:endParaRPr lang="fi-FI" sz="1800" dirty="0"/>
          </a:p>
          <a:p>
            <a:pPr lvl="1"/>
            <a:r>
              <a:rPr lang="fi-FI" sz="1600" dirty="0"/>
              <a:t>Nina Hyvönen, Kansalliskirjasto</a:t>
            </a:r>
          </a:p>
          <a:p>
            <a:pPr lvl="1"/>
            <a:r>
              <a:rPr lang="fi-FI" sz="1600" dirty="0"/>
              <a:t>Rebekka Pilppula, Turun kaupunginkirjasto, puheenjohtaja</a:t>
            </a:r>
          </a:p>
          <a:p>
            <a:pPr lvl="1"/>
            <a:r>
              <a:rPr lang="fi-FI" sz="1600" dirty="0"/>
              <a:t>Jouni Pääkkölä, Oulun kaupunginkirjasto</a:t>
            </a:r>
          </a:p>
          <a:p>
            <a:pPr lvl="1"/>
            <a:r>
              <a:rPr lang="fi-FI" sz="1600" dirty="0"/>
              <a:t>Niina Salmenkangas, Tampereen kaupunginkirjasto</a:t>
            </a:r>
          </a:p>
          <a:p>
            <a:pPr lvl="1"/>
            <a:r>
              <a:rPr lang="fi-FI" sz="1600" dirty="0"/>
              <a:t>Matti Sarmela, VAKE</a:t>
            </a:r>
          </a:p>
          <a:p>
            <a:r>
              <a:rPr lang="fi-FI" sz="1800" dirty="0"/>
              <a:t>Asiantuntijaryhmänä edelleen </a:t>
            </a:r>
            <a:r>
              <a:rPr lang="fi-FI" sz="1800" dirty="0" err="1"/>
              <a:t>YKN:n</a:t>
            </a:r>
            <a:r>
              <a:rPr lang="fi-FI" sz="1800" dirty="0"/>
              <a:t> nimittämä </a:t>
            </a:r>
            <a:r>
              <a:rPr lang="fi-FI" sz="1800" dirty="0">
                <a:hlinkClick r:id="rId2"/>
              </a:rPr>
              <a:t>Metatietoryhmä</a:t>
            </a:r>
            <a:endParaRPr lang="fi-FI" sz="1800" dirty="0"/>
          </a:p>
          <a:p>
            <a:r>
              <a:rPr lang="fi-FI" sz="1800" dirty="0"/>
              <a:t>Osa-aikaisena projektityöntekijänä jatkaa Kaisa Hypén, Turun kaupunginkirjasto</a:t>
            </a:r>
          </a:p>
          <a:p>
            <a:pPr lvl="1"/>
            <a:endParaRPr lang="fi-FI" dirty="0"/>
          </a:p>
        </p:txBody>
      </p:sp>
      <p:pic>
        <p:nvPicPr>
          <p:cNvPr id="4" name="Kuva 3" descr="Piirretty sokkelo ja valkoliitu liitutaululla">
            <a:extLst>
              <a:ext uri="{FF2B5EF4-FFF2-40B4-BE49-F238E27FC236}">
                <a16:creationId xmlns:a16="http://schemas.microsoft.com/office/drawing/2014/main" id="{C3B3C0FC-6254-BD4C-EA12-865E3129D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904" y="1656542"/>
            <a:ext cx="5043050" cy="3361508"/>
          </a:xfrm>
          <a:prstGeom prst="rect">
            <a:avLst/>
          </a:prstGeom>
        </p:spPr>
      </p:pic>
    </p:spTree>
    <p:extLst>
      <p:ext uri="{BB962C8B-B14F-4D97-AF65-F5344CB8AC3E}">
        <p14:creationId xmlns:p14="http://schemas.microsoft.com/office/powerpoint/2010/main" val="770558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858AD0D7-58B8-345E-7DE9-31C3481C0D7D}"/>
              </a:ext>
            </a:extLst>
          </p:cNvPr>
          <p:cNvPicPr>
            <a:picLocks noChangeAspect="1"/>
          </p:cNvPicPr>
          <p:nvPr/>
        </p:nvPicPr>
        <p:blipFill>
          <a:blip r:embed="rId2"/>
          <a:stretch>
            <a:fillRect/>
          </a:stretch>
        </p:blipFill>
        <p:spPr>
          <a:xfrm>
            <a:off x="1354665" y="643466"/>
            <a:ext cx="9482669" cy="5571067"/>
          </a:xfrm>
          <a:prstGeom prst="rect">
            <a:avLst/>
          </a:prstGeom>
        </p:spPr>
      </p:pic>
    </p:spTree>
    <p:extLst>
      <p:ext uri="{BB962C8B-B14F-4D97-AF65-F5344CB8AC3E}">
        <p14:creationId xmlns:p14="http://schemas.microsoft.com/office/powerpoint/2010/main" val="3274474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2142FB44-E088-080A-9556-695C47A4781E}"/>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Visualisointi</a:t>
            </a:r>
            <a:br>
              <a:rPr lang="en-US" sz="4000" kern="1200">
                <a:solidFill>
                  <a:srgbClr val="FFFFFF"/>
                </a:solidFill>
                <a:latin typeface="+mj-lt"/>
                <a:ea typeface="+mj-ea"/>
                <a:cs typeface="+mj-cs"/>
              </a:rPr>
            </a:br>
            <a:endParaRPr lang="en-US" sz="4000" kern="1200">
              <a:solidFill>
                <a:srgbClr val="FFFFFF"/>
              </a:solidFill>
              <a:latin typeface="+mj-lt"/>
              <a:ea typeface="+mj-ea"/>
              <a:cs typeface="+mj-cs"/>
            </a:endParaRPr>
          </a:p>
        </p:txBody>
      </p:sp>
      <p:sp>
        <p:nvSpPr>
          <p:cNvPr id="4" name="Tekstin paikkamerkki 3">
            <a:extLst>
              <a:ext uri="{FF2B5EF4-FFF2-40B4-BE49-F238E27FC236}">
                <a16:creationId xmlns:a16="http://schemas.microsoft.com/office/drawing/2014/main" id="{87705B7C-0967-92FE-D43B-A6164A35887B}"/>
              </a:ext>
            </a:extLst>
          </p:cNvPr>
          <p:cNvSpPr>
            <a:spLocks noGrp="1"/>
          </p:cNvSpPr>
          <p:nvPr>
            <p:ph type="body" sz="half" idx="2"/>
          </p:nvPr>
        </p:nvSpPr>
        <p:spPr>
          <a:xfrm>
            <a:off x="4810259" y="649480"/>
            <a:ext cx="6555347" cy="5546047"/>
          </a:xfrm>
        </p:spPr>
        <p:txBody>
          <a:bodyPr vert="horz" lIns="91440" tIns="45720" rIns="91440" bIns="45720" rtlCol="0" anchor="ctr">
            <a:normAutofit/>
          </a:bodyPr>
          <a:lstStyle/>
          <a:p>
            <a:pPr marL="285750" indent="-228600">
              <a:spcAft>
                <a:spcPts val="600"/>
              </a:spcAft>
              <a:buFont typeface="Arial" panose="020B0604020202020204" pitchFamily="34" charset="0"/>
              <a:buChar char="•"/>
            </a:pPr>
            <a:r>
              <a:rPr lang="en-US" sz="2000" dirty="0" err="1"/>
              <a:t>mahdollistaa</a:t>
            </a:r>
            <a:r>
              <a:rPr lang="en-US" sz="2000" dirty="0"/>
              <a:t> </a:t>
            </a:r>
            <a:r>
              <a:rPr lang="en-US" sz="2000" dirty="0" err="1"/>
              <a:t>metatiedon</a:t>
            </a:r>
            <a:r>
              <a:rPr lang="en-US" sz="2000" dirty="0"/>
              <a:t> </a:t>
            </a:r>
            <a:r>
              <a:rPr lang="en-US" sz="2000" dirty="0" err="1"/>
              <a:t>analysoinnin</a:t>
            </a:r>
            <a:r>
              <a:rPr lang="en-US" sz="2000" dirty="0"/>
              <a:t> ja </a:t>
            </a:r>
            <a:r>
              <a:rPr lang="en-US" sz="2000" dirty="0" err="1"/>
              <a:t>kirjastojen</a:t>
            </a:r>
            <a:r>
              <a:rPr lang="en-US" sz="2000" dirty="0"/>
              <a:t> </a:t>
            </a:r>
            <a:r>
              <a:rPr lang="en-US" sz="2000" dirty="0" err="1"/>
              <a:t>tekemän</a:t>
            </a:r>
            <a:r>
              <a:rPr lang="en-US" sz="2000" dirty="0"/>
              <a:t> </a:t>
            </a:r>
            <a:r>
              <a:rPr lang="en-US" sz="2000" dirty="0" err="1"/>
              <a:t>työn</a:t>
            </a:r>
            <a:r>
              <a:rPr lang="en-US" sz="2000" dirty="0"/>
              <a:t> </a:t>
            </a:r>
            <a:r>
              <a:rPr lang="en-US" sz="2000" dirty="0" err="1"/>
              <a:t>evaluoinnin</a:t>
            </a:r>
            <a:endParaRPr lang="en-US" sz="2000" dirty="0"/>
          </a:p>
          <a:p>
            <a:pPr marL="285750" indent="-228600">
              <a:spcAft>
                <a:spcPts val="600"/>
              </a:spcAft>
              <a:buFont typeface="Arial" panose="020B0604020202020204" pitchFamily="34" charset="0"/>
              <a:buChar char="•"/>
            </a:pPr>
            <a:r>
              <a:rPr lang="en-US" sz="2000" dirty="0" err="1"/>
              <a:t>tekee</a:t>
            </a:r>
            <a:r>
              <a:rPr lang="en-US" sz="2000" dirty="0"/>
              <a:t> </a:t>
            </a:r>
            <a:r>
              <a:rPr lang="en-US" sz="2000" dirty="0" err="1"/>
              <a:t>datan</a:t>
            </a:r>
            <a:r>
              <a:rPr lang="en-US" sz="2000" dirty="0"/>
              <a:t> </a:t>
            </a:r>
            <a:r>
              <a:rPr lang="en-US" sz="2000" dirty="0" err="1"/>
              <a:t>näkyväksi</a:t>
            </a:r>
            <a:r>
              <a:rPr lang="en-US" sz="2000" dirty="0"/>
              <a:t>, </a:t>
            </a:r>
            <a:r>
              <a:rPr lang="en-US" sz="2000" dirty="0" err="1"/>
              <a:t>tuo</a:t>
            </a:r>
            <a:r>
              <a:rPr lang="en-US" sz="2000" dirty="0"/>
              <a:t> </a:t>
            </a:r>
            <a:r>
              <a:rPr lang="en-US" sz="2000" dirty="0" err="1"/>
              <a:t>esiin</a:t>
            </a:r>
            <a:r>
              <a:rPr lang="en-US" sz="2000" dirty="0"/>
              <a:t> </a:t>
            </a:r>
            <a:r>
              <a:rPr lang="en-US" sz="2000" dirty="0" err="1"/>
              <a:t>myös</a:t>
            </a:r>
            <a:r>
              <a:rPr lang="en-US" sz="2000" dirty="0"/>
              <a:t> </a:t>
            </a:r>
            <a:r>
              <a:rPr lang="en-US" sz="2000" dirty="0" err="1"/>
              <a:t>sen</a:t>
            </a:r>
            <a:r>
              <a:rPr lang="en-US" sz="2000" dirty="0"/>
              <a:t> </a:t>
            </a:r>
            <a:r>
              <a:rPr lang="en-US" sz="2000" dirty="0" err="1"/>
              <a:t>puutteet</a:t>
            </a:r>
            <a:r>
              <a:rPr lang="en-US" sz="2000" dirty="0"/>
              <a:t> ja </a:t>
            </a:r>
            <a:r>
              <a:rPr lang="en-US" sz="2000" dirty="0" err="1"/>
              <a:t>virheet</a:t>
            </a:r>
            <a:endParaRPr lang="en-US" sz="2000" dirty="0"/>
          </a:p>
          <a:p>
            <a:pPr marL="285750" indent="-228600">
              <a:spcAft>
                <a:spcPts val="600"/>
              </a:spcAft>
              <a:buFont typeface="Arial" panose="020B0604020202020204" pitchFamily="34" charset="0"/>
              <a:buChar char="•"/>
            </a:pPr>
            <a:r>
              <a:rPr lang="en-US" sz="2000" dirty="0" err="1"/>
              <a:t>haastaa</a:t>
            </a:r>
            <a:r>
              <a:rPr lang="en-US" sz="2000" dirty="0"/>
              <a:t> </a:t>
            </a:r>
            <a:r>
              <a:rPr lang="en-US" sz="2000" dirty="0" err="1"/>
              <a:t>arvioimaan</a:t>
            </a:r>
            <a:r>
              <a:rPr lang="en-US" sz="2000" dirty="0"/>
              <a:t> </a:t>
            </a:r>
            <a:r>
              <a:rPr lang="en-US" sz="2000" dirty="0" err="1"/>
              <a:t>kuvailun</a:t>
            </a:r>
            <a:r>
              <a:rPr lang="en-US" sz="2000" dirty="0"/>
              <a:t> </a:t>
            </a:r>
            <a:r>
              <a:rPr lang="en-US" sz="2000" dirty="0" err="1"/>
              <a:t>periaatteita</a:t>
            </a:r>
            <a:r>
              <a:rPr lang="en-US" sz="2000" dirty="0"/>
              <a:t>, </a:t>
            </a:r>
            <a:r>
              <a:rPr lang="en-US" sz="2000" dirty="0" err="1"/>
              <a:t>tulkintoja</a:t>
            </a:r>
            <a:r>
              <a:rPr lang="en-US" sz="2000" dirty="0"/>
              <a:t> ja </a:t>
            </a:r>
            <a:r>
              <a:rPr lang="en-US" sz="2000" dirty="0" err="1"/>
              <a:t>kulloisiakin</a:t>
            </a:r>
            <a:r>
              <a:rPr lang="en-US" sz="2000" dirty="0"/>
              <a:t> </a:t>
            </a:r>
            <a:r>
              <a:rPr lang="en-US" sz="2000" dirty="0" err="1"/>
              <a:t>painotuksia</a:t>
            </a:r>
            <a:endParaRPr lang="en-US" sz="2000" dirty="0"/>
          </a:p>
          <a:p>
            <a:pPr marL="285750" indent="-228600">
              <a:spcAft>
                <a:spcPts val="600"/>
              </a:spcAft>
              <a:buFont typeface="Arial" panose="020B0604020202020204" pitchFamily="34" charset="0"/>
              <a:buChar char="•"/>
            </a:pPr>
            <a:r>
              <a:rPr lang="en-US" sz="2000" dirty="0"/>
              <a:t>mm. </a:t>
            </a:r>
            <a:r>
              <a:rPr lang="en-US" sz="2000" dirty="0" err="1"/>
              <a:t>digitaalisissa</a:t>
            </a:r>
            <a:r>
              <a:rPr lang="en-US" sz="2000" dirty="0"/>
              <a:t> </a:t>
            </a:r>
            <a:r>
              <a:rPr lang="en-US" sz="2000" dirty="0" err="1"/>
              <a:t>ihmistieteissä</a:t>
            </a:r>
            <a:r>
              <a:rPr lang="en-US" sz="2000" dirty="0"/>
              <a:t> </a:t>
            </a:r>
            <a:r>
              <a:rPr lang="en-US" sz="2000" dirty="0" err="1"/>
              <a:t>kirjastojen</a:t>
            </a:r>
            <a:r>
              <a:rPr lang="en-US" sz="2000" dirty="0"/>
              <a:t> </a:t>
            </a:r>
            <a:r>
              <a:rPr lang="en-US" sz="2000" dirty="0" err="1"/>
              <a:t>tuottamaa</a:t>
            </a:r>
            <a:r>
              <a:rPr lang="en-US" sz="2000" dirty="0"/>
              <a:t> </a:t>
            </a:r>
            <a:r>
              <a:rPr lang="en-US" sz="2000" dirty="0" err="1"/>
              <a:t>metatietoa</a:t>
            </a:r>
            <a:r>
              <a:rPr lang="en-US" sz="2000" dirty="0"/>
              <a:t> </a:t>
            </a:r>
            <a:r>
              <a:rPr lang="en-US" sz="2000" dirty="0" err="1"/>
              <a:t>hyödynnetään</a:t>
            </a:r>
            <a:r>
              <a:rPr lang="en-US" sz="2000" dirty="0"/>
              <a:t> </a:t>
            </a:r>
            <a:r>
              <a:rPr lang="en-US" sz="2000" dirty="0" err="1"/>
              <a:t>tutkimuksen</a:t>
            </a:r>
            <a:r>
              <a:rPr lang="en-US" sz="2000" dirty="0"/>
              <a:t> </a:t>
            </a:r>
            <a:r>
              <a:rPr lang="en-US" sz="2000" dirty="0" err="1"/>
              <a:t>lähteenä</a:t>
            </a:r>
            <a:endParaRPr lang="en-US" sz="2000" dirty="0"/>
          </a:p>
          <a:p>
            <a:pPr marL="285750" indent="-228600">
              <a:spcAft>
                <a:spcPts val="600"/>
              </a:spcAft>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4242229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ounded Rectangle 26">
            <a:extLst>
              <a:ext uri="{FF2B5EF4-FFF2-40B4-BE49-F238E27FC236}">
                <a16:creationId xmlns:a16="http://schemas.microsoft.com/office/drawing/2014/main" id="{BA1B5697-42F2-4D35-AC70-5153F4213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9181" y="640080"/>
            <a:ext cx="4809175"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Kuvan paikkamerkki 10" descr="Kuva, joka sisältää kohteen teksti, kuvakaappaus, viiva, Samansuuntainen&#10;&#10;Kuvaus luotu automaattisesti">
            <a:extLst>
              <a:ext uri="{FF2B5EF4-FFF2-40B4-BE49-F238E27FC236}">
                <a16:creationId xmlns:a16="http://schemas.microsoft.com/office/drawing/2014/main" id="{7B7244C6-7BF8-4765-4A9D-AB3276A92FE8}"/>
              </a:ext>
            </a:extLst>
          </p:cNvPr>
          <p:cNvPicPr>
            <a:picLocks noGrp="1" noChangeAspect="1"/>
          </p:cNvPicPr>
          <p:nvPr>
            <p:ph type="pic" idx="1"/>
          </p:nvPr>
        </p:nvPicPr>
        <p:blipFill rotWithShape="1">
          <a:blip r:embed="rId2"/>
          <a:srcRect l="3910" r="13074" b="2"/>
          <a:stretch/>
        </p:blipFill>
        <p:spPr>
          <a:xfrm>
            <a:off x="6993488" y="804661"/>
            <a:ext cx="4480560" cy="5248656"/>
          </a:xfrm>
          <a:prstGeom prst="rect">
            <a:avLst/>
          </a:prstGeom>
          <a:effectLst/>
        </p:spPr>
      </p:pic>
      <p:graphicFrame>
        <p:nvGraphicFramePr>
          <p:cNvPr id="22" name="Tekstin paikkamerkki 3">
            <a:extLst>
              <a:ext uri="{FF2B5EF4-FFF2-40B4-BE49-F238E27FC236}">
                <a16:creationId xmlns:a16="http://schemas.microsoft.com/office/drawing/2014/main" id="{F82E3F7A-4BDE-1EF5-46B7-D06D4ADDEC48}"/>
              </a:ext>
            </a:extLst>
          </p:cNvPr>
          <p:cNvGraphicFramePr/>
          <p:nvPr/>
        </p:nvGraphicFramePr>
        <p:xfrm>
          <a:off x="717952" y="1749317"/>
          <a:ext cx="5634159" cy="3546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9569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a:extLst>
              <a:ext uri="{FF2B5EF4-FFF2-40B4-BE49-F238E27FC236}">
                <a16:creationId xmlns:a16="http://schemas.microsoft.com/office/drawing/2014/main" id="{10F75977-330A-296E-11DF-DD56717046DF}"/>
              </a:ext>
            </a:extLst>
          </p:cNvPr>
          <p:cNvPicPr>
            <a:picLocks noChangeAspect="1"/>
          </p:cNvPicPr>
          <p:nvPr/>
        </p:nvPicPr>
        <p:blipFill rotWithShape="1">
          <a:blip r:embed="rId3"/>
          <a:srcRect l="69" r="496"/>
          <a:stretch/>
        </p:blipFill>
        <p:spPr>
          <a:xfrm>
            <a:off x="20" y="10"/>
            <a:ext cx="12191980" cy="6866290"/>
          </a:xfrm>
          <a:prstGeom prst="rect">
            <a:avLst/>
          </a:prstGeom>
        </p:spPr>
      </p:pic>
    </p:spTree>
    <p:extLst>
      <p:ext uri="{BB962C8B-B14F-4D97-AF65-F5344CB8AC3E}">
        <p14:creationId xmlns:p14="http://schemas.microsoft.com/office/powerpoint/2010/main" val="2964286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iruutu 10">
            <a:extLst>
              <a:ext uri="{FF2B5EF4-FFF2-40B4-BE49-F238E27FC236}">
                <a16:creationId xmlns:a16="http://schemas.microsoft.com/office/drawing/2014/main" id="{B0530CAF-EFA2-D8DC-DEAE-2DEA4E2E3254}"/>
              </a:ext>
            </a:extLst>
          </p:cNvPr>
          <p:cNvSpPr txBox="1"/>
          <p:nvPr/>
        </p:nvSpPr>
        <p:spPr>
          <a:xfrm>
            <a:off x="2752725" y="3392210"/>
            <a:ext cx="6096000"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600" b="1" i="0" u="none" strike="noStrike" kern="1200" cap="none" spc="0" normalizeH="0" baseline="0" noProof="0" dirty="0">
                <a:ln>
                  <a:noFill/>
                </a:ln>
                <a:solidFill>
                  <a:prstClr val="white"/>
                </a:solidFill>
                <a:effectLst/>
                <a:uLnTx/>
                <a:uFillTx/>
                <a:latin typeface="Arial"/>
                <a:ea typeface="+mn-ea"/>
                <a:cs typeface="+mn-cs"/>
              </a:rPr>
              <a:t>Kiitos!</a:t>
            </a:r>
            <a:br>
              <a:rPr kumimoji="0" lang="fi-FI" sz="4000" b="0" i="0" u="none" strike="noStrike" kern="1200" cap="none" spc="0" normalizeH="0" baseline="0" noProof="0" dirty="0">
                <a:ln>
                  <a:noFill/>
                </a:ln>
                <a:solidFill>
                  <a:prstClr val="black"/>
                </a:solidFill>
                <a:effectLst/>
                <a:uLnTx/>
                <a:uFillTx/>
                <a:latin typeface="Arial"/>
                <a:ea typeface="+mn-ea"/>
                <a:cs typeface="+mn-cs"/>
              </a:rPr>
            </a:br>
            <a:br>
              <a:rPr kumimoji="0" lang="fi-FI" sz="1800" b="0" i="0" u="none" strike="noStrike" kern="1200" cap="none" spc="0" normalizeH="0" baseline="0" noProof="0" dirty="0">
                <a:ln>
                  <a:noFill/>
                </a:ln>
                <a:solidFill>
                  <a:prstClr val="black"/>
                </a:solidFill>
                <a:effectLst/>
                <a:uLnTx/>
                <a:uFillTx/>
                <a:latin typeface="Arial"/>
                <a:ea typeface="+mn-ea"/>
                <a:cs typeface="+mn-cs"/>
              </a:rPr>
            </a:br>
            <a:r>
              <a:rPr kumimoji="0" lang="fi-FI" sz="1800" b="0" i="0" u="none" strike="noStrike" kern="1200" cap="none" spc="0" normalizeH="0" baseline="0" noProof="0" dirty="0">
                <a:ln>
                  <a:noFill/>
                </a:ln>
                <a:solidFill>
                  <a:prstClr val="black"/>
                </a:solidFill>
                <a:effectLst/>
                <a:uLnTx/>
                <a:uFillTx/>
                <a:latin typeface="Arial"/>
                <a:ea typeface="+mn-ea"/>
                <a:cs typeface="+mn-cs"/>
              </a:rPr>
              <a:t>Ja vielä yksi viihdyttävä visualisointi:</a:t>
            </a:r>
            <a:br>
              <a:rPr kumimoji="0" lang="fi-FI" sz="1800" b="0" i="0" u="none" strike="noStrike" kern="1200" cap="none" spc="0" normalizeH="0" baseline="0" noProof="0" dirty="0">
                <a:ln>
                  <a:noFill/>
                </a:ln>
                <a:solidFill>
                  <a:prstClr val="black"/>
                </a:solidFill>
                <a:effectLst/>
                <a:uLnTx/>
                <a:uFillTx/>
                <a:latin typeface="Arial"/>
                <a:ea typeface="+mn-ea"/>
                <a:cs typeface="+mn-cs"/>
              </a:rPr>
            </a:br>
            <a:r>
              <a:rPr kumimoji="0" lang="fi-FI" sz="1800" b="0" i="0" u="none" strike="noStrike" kern="1200" cap="none" spc="0" normalizeH="0" baseline="0" noProof="0" dirty="0">
                <a:ln>
                  <a:noFill/>
                </a:ln>
                <a:solidFill>
                  <a:prstClr val="black"/>
                </a:solidFill>
                <a:effectLst/>
                <a:uLnTx/>
                <a:uFillTx/>
                <a:latin typeface="Arial"/>
                <a:ea typeface="+mn-ea"/>
                <a:cs typeface="+mn-cs"/>
                <a:hlinkClick r:id="rId2">
                  <a:extLst>
                    <a:ext uri="{A12FA001-AC4F-418D-AE19-62706E023703}">
                      <ahyp:hlinkClr xmlns:ahyp="http://schemas.microsoft.com/office/drawing/2018/hyperlinkcolor" val="tx"/>
                    </a:ext>
                  </a:extLst>
                </a:hlinkClick>
              </a:rPr>
              <a:t>Kirjasampo 2.0</a:t>
            </a:r>
            <a:br>
              <a:rPr kumimoji="0" lang="fi-FI" sz="1800" b="0" i="0" u="none" strike="noStrike" kern="1200" cap="none" spc="0" normalizeH="0" baseline="0" noProof="0" dirty="0">
                <a:ln>
                  <a:noFill/>
                </a:ln>
                <a:solidFill>
                  <a:prstClr val="black"/>
                </a:solidFill>
                <a:effectLst/>
                <a:uLnTx/>
                <a:uFillTx/>
                <a:latin typeface="Arial"/>
                <a:ea typeface="+mn-ea"/>
                <a:cs typeface="+mn-cs"/>
              </a:rPr>
            </a:br>
            <a:br>
              <a:rPr kumimoji="0" lang="fi-FI" sz="1800" b="0" i="0" u="none" strike="noStrike" kern="1200" cap="none" spc="0" normalizeH="0" baseline="0" noProof="0" dirty="0">
                <a:ln>
                  <a:noFill/>
                </a:ln>
                <a:solidFill>
                  <a:prstClr val="black"/>
                </a:solidFill>
                <a:effectLst/>
                <a:uLnTx/>
                <a:uFillTx/>
                <a:latin typeface="Arial"/>
                <a:ea typeface="+mn-ea"/>
                <a:cs typeface="+mn-cs"/>
              </a:rPr>
            </a:br>
            <a:r>
              <a:rPr kumimoji="0" lang="fi-FI" sz="1800" b="0" i="0" u="none" strike="noStrike" kern="1200" cap="none" spc="0" normalizeH="0" baseline="0" noProof="0" dirty="0">
                <a:ln>
                  <a:noFill/>
                </a:ln>
                <a:solidFill>
                  <a:prstClr val="black"/>
                </a:solidFill>
                <a:effectLst/>
                <a:uLnTx/>
                <a:uFillTx/>
                <a:latin typeface="Arial"/>
                <a:ea typeface="+mn-ea"/>
                <a:cs typeface="+mn-cs"/>
              </a:rPr>
              <a:t>Kysymykset, kommentit: kaisa.hypen@turku.fi</a:t>
            </a:r>
          </a:p>
        </p:txBody>
      </p:sp>
    </p:spTree>
    <p:extLst>
      <p:ext uri="{BB962C8B-B14F-4D97-AF65-F5344CB8AC3E}">
        <p14:creationId xmlns:p14="http://schemas.microsoft.com/office/powerpoint/2010/main" val="229591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FFBCCAA-B7C4-C187-92F1-58706B4418C9}"/>
              </a:ext>
            </a:extLst>
          </p:cNvPr>
          <p:cNvSpPr>
            <a:spLocks noGrp="1"/>
          </p:cNvSpPr>
          <p:nvPr>
            <p:ph type="title"/>
          </p:nvPr>
        </p:nvSpPr>
        <p:spPr>
          <a:xfrm>
            <a:off x="381301" y="0"/>
            <a:ext cx="5714699" cy="1443296"/>
          </a:xfrm>
        </p:spPr>
        <p:txBody>
          <a:bodyPr>
            <a:normAutofit/>
          </a:bodyPr>
          <a:lstStyle/>
          <a:p>
            <a:pPr algn="ctr"/>
            <a:r>
              <a:rPr lang="en-US" sz="4000" dirty="0" err="1"/>
              <a:t>Jatkoprojektin</a:t>
            </a:r>
            <a:r>
              <a:rPr lang="en-US" sz="4000" dirty="0"/>
              <a:t> </a:t>
            </a:r>
            <a:r>
              <a:rPr lang="en-US" sz="4000" dirty="0" err="1"/>
              <a:t>tehtäviä</a:t>
            </a:r>
            <a:r>
              <a:rPr lang="en-US" sz="4000" dirty="0"/>
              <a:t> </a:t>
            </a:r>
            <a:endParaRPr lang="fi-FI" sz="4000" dirty="0"/>
          </a:p>
        </p:txBody>
      </p:sp>
      <p:sp>
        <p:nvSpPr>
          <p:cNvPr id="7" name="Sisällön paikkamerkki 6">
            <a:extLst>
              <a:ext uri="{FF2B5EF4-FFF2-40B4-BE49-F238E27FC236}">
                <a16:creationId xmlns:a16="http://schemas.microsoft.com/office/drawing/2014/main" id="{6CD2B241-9B1F-B80B-868D-07B437B3C4A1}"/>
              </a:ext>
            </a:extLst>
          </p:cNvPr>
          <p:cNvSpPr>
            <a:spLocks noGrp="1"/>
          </p:cNvSpPr>
          <p:nvPr>
            <p:ph type="body" sz="quarter" idx="12"/>
          </p:nvPr>
        </p:nvSpPr>
        <p:spPr>
          <a:xfrm>
            <a:off x="678201" y="1883834"/>
            <a:ext cx="5714700" cy="3479115"/>
          </a:xfrm>
        </p:spPr>
        <p:txBody>
          <a:bodyPr>
            <a:normAutofit fontScale="77500" lnSpcReduction="20000"/>
          </a:bodyPr>
          <a:lstStyle/>
          <a:p>
            <a:pPr>
              <a:buFont typeface="Wingdings" panose="05000000000000000000" pitchFamily="2" charset="2"/>
              <a:buChar char="Ø"/>
            </a:pPr>
            <a:r>
              <a:rPr lang="en-US" sz="1600" dirty="0" err="1"/>
              <a:t>Jatkoprojektissa</a:t>
            </a:r>
            <a:r>
              <a:rPr lang="en-US" sz="1600" dirty="0"/>
              <a:t> </a:t>
            </a:r>
            <a:r>
              <a:rPr lang="en-US" sz="1600" dirty="0" err="1"/>
              <a:t>seurataan</a:t>
            </a:r>
            <a:r>
              <a:rPr lang="en-US" sz="1600" dirty="0"/>
              <a:t> </a:t>
            </a:r>
            <a:r>
              <a:rPr lang="en-US" sz="1600" dirty="0" err="1"/>
              <a:t>muutoksen</a:t>
            </a:r>
            <a:r>
              <a:rPr lang="en-US" sz="1600" dirty="0"/>
              <a:t> </a:t>
            </a:r>
            <a:r>
              <a:rPr lang="en-US" sz="1600" dirty="0" err="1"/>
              <a:t>etenemistä</a:t>
            </a:r>
            <a:r>
              <a:rPr lang="en-US" sz="1600" dirty="0"/>
              <a:t> ja </a:t>
            </a:r>
            <a:r>
              <a:rPr lang="en-US" sz="1600" dirty="0" err="1"/>
              <a:t>ennakoidaan</a:t>
            </a:r>
            <a:r>
              <a:rPr lang="en-US" sz="1600" dirty="0"/>
              <a:t> </a:t>
            </a:r>
            <a:r>
              <a:rPr lang="en-US" sz="1600" dirty="0" err="1"/>
              <a:t>sen</a:t>
            </a:r>
            <a:r>
              <a:rPr lang="en-US" sz="1600" dirty="0"/>
              <a:t> </a:t>
            </a:r>
            <a:r>
              <a:rPr lang="en-US" sz="1600" dirty="0" err="1"/>
              <a:t>vaikutuksia</a:t>
            </a:r>
            <a:r>
              <a:rPr lang="en-US" sz="1600" dirty="0"/>
              <a:t> </a:t>
            </a:r>
            <a:r>
              <a:rPr lang="en-US" sz="1600" dirty="0" err="1"/>
              <a:t>yleisille</a:t>
            </a:r>
            <a:r>
              <a:rPr lang="en-US" sz="1600" dirty="0"/>
              <a:t> </a:t>
            </a:r>
            <a:r>
              <a:rPr lang="en-US" sz="1600" dirty="0" err="1"/>
              <a:t>kirjastoille</a:t>
            </a:r>
            <a:endParaRPr lang="en-US" sz="1600" dirty="0"/>
          </a:p>
          <a:p>
            <a:pPr>
              <a:buFont typeface="Wingdings" panose="05000000000000000000" pitchFamily="2" charset="2"/>
              <a:buChar char="Ø"/>
            </a:pPr>
            <a:endParaRPr lang="en-US" sz="1600" dirty="0"/>
          </a:p>
          <a:p>
            <a:pPr lvl="1"/>
            <a:r>
              <a:rPr lang="en-US" sz="1600" dirty="0" err="1"/>
              <a:t>Työnkulut</a:t>
            </a:r>
            <a:r>
              <a:rPr lang="en-US" sz="1600" dirty="0"/>
              <a:t>, -</a:t>
            </a:r>
            <a:r>
              <a:rPr lang="en-US" sz="1600" dirty="0" err="1"/>
              <a:t>organisointi</a:t>
            </a:r>
            <a:r>
              <a:rPr lang="en-US" sz="1600" dirty="0"/>
              <a:t>, </a:t>
            </a:r>
            <a:r>
              <a:rPr lang="en-US" sz="1600" dirty="0" err="1"/>
              <a:t>yhteistyön</a:t>
            </a:r>
            <a:r>
              <a:rPr lang="en-US" sz="1600" dirty="0"/>
              <a:t> </a:t>
            </a:r>
            <a:r>
              <a:rPr lang="en-US" sz="1600" dirty="0" err="1"/>
              <a:t>koordinointi</a:t>
            </a:r>
            <a:r>
              <a:rPr lang="en-US" sz="1600" dirty="0"/>
              <a:t> – </a:t>
            </a:r>
            <a:r>
              <a:rPr lang="en-US" sz="1600" b="1" dirty="0" err="1"/>
              <a:t>kuvailun</a:t>
            </a:r>
            <a:r>
              <a:rPr lang="en-US" sz="1600" b="1" dirty="0"/>
              <a:t> </a:t>
            </a:r>
            <a:r>
              <a:rPr lang="en-US" sz="1600" b="1" dirty="0" err="1"/>
              <a:t>keskittäminen</a:t>
            </a:r>
            <a:endParaRPr lang="en-US" sz="1600" b="1" dirty="0"/>
          </a:p>
          <a:p>
            <a:pPr lvl="1"/>
            <a:r>
              <a:rPr lang="en-US" sz="1600" dirty="0" err="1"/>
              <a:t>Metatietovirrat</a:t>
            </a:r>
            <a:r>
              <a:rPr lang="en-US" sz="1600" dirty="0"/>
              <a:t> ja </a:t>
            </a:r>
            <a:r>
              <a:rPr lang="en-US" sz="1600" dirty="0" err="1"/>
              <a:t>Melindan</a:t>
            </a:r>
            <a:r>
              <a:rPr lang="en-US" sz="1600" dirty="0"/>
              <a:t> </a:t>
            </a:r>
            <a:r>
              <a:rPr lang="en-US" sz="1600" dirty="0" err="1"/>
              <a:t>rooli</a:t>
            </a:r>
            <a:r>
              <a:rPr lang="en-US" sz="1600" dirty="0"/>
              <a:t>: </a:t>
            </a:r>
            <a:r>
              <a:rPr lang="en-US" sz="1600" dirty="0" err="1"/>
              <a:t>miten</a:t>
            </a:r>
            <a:r>
              <a:rPr lang="en-US" sz="1600" dirty="0"/>
              <a:t> </a:t>
            </a:r>
            <a:r>
              <a:rPr lang="en-US" sz="1600" dirty="0" err="1"/>
              <a:t>muutoksia</a:t>
            </a:r>
            <a:r>
              <a:rPr lang="en-US" sz="1600" dirty="0"/>
              <a:t> </a:t>
            </a:r>
            <a:r>
              <a:rPr lang="en-US" sz="1600" dirty="0" err="1"/>
              <a:t>voidaan</a:t>
            </a:r>
            <a:r>
              <a:rPr lang="en-US" sz="1600" dirty="0"/>
              <a:t> </a:t>
            </a:r>
            <a:r>
              <a:rPr lang="en-US" sz="1600" dirty="0" err="1"/>
              <a:t>ennakoida</a:t>
            </a:r>
            <a:endParaRPr lang="en-US" sz="1600" dirty="0"/>
          </a:p>
          <a:p>
            <a:pPr lvl="1"/>
            <a:r>
              <a:rPr lang="en-US" sz="1600" dirty="0" err="1"/>
              <a:t>Kirjastojärjestelmien</a:t>
            </a:r>
            <a:r>
              <a:rPr lang="en-US" sz="1600" dirty="0"/>
              <a:t> </a:t>
            </a:r>
            <a:r>
              <a:rPr lang="en-US" sz="1600" dirty="0" err="1"/>
              <a:t>rooli</a:t>
            </a:r>
            <a:r>
              <a:rPr lang="en-US" sz="1600" dirty="0"/>
              <a:t> ja </a:t>
            </a:r>
            <a:r>
              <a:rPr lang="en-US" sz="1600" dirty="0" err="1"/>
              <a:t>valmiudet</a:t>
            </a:r>
            <a:r>
              <a:rPr lang="en-US" sz="1600" dirty="0"/>
              <a:t> </a:t>
            </a:r>
            <a:r>
              <a:rPr lang="en-US" sz="1600" dirty="0" err="1"/>
              <a:t>muutoksessa</a:t>
            </a:r>
            <a:r>
              <a:rPr lang="en-US" sz="1600" dirty="0"/>
              <a:t>, </a:t>
            </a:r>
            <a:r>
              <a:rPr lang="en-US" sz="1600" dirty="0" err="1"/>
              <a:t>arviot</a:t>
            </a:r>
            <a:r>
              <a:rPr lang="en-US" sz="1600" dirty="0"/>
              <a:t> </a:t>
            </a:r>
            <a:r>
              <a:rPr lang="en-US" sz="1600" dirty="0" err="1"/>
              <a:t>järjestelmämuutosten</a:t>
            </a:r>
            <a:r>
              <a:rPr lang="en-US" sz="1600" dirty="0"/>
              <a:t> </a:t>
            </a:r>
            <a:r>
              <a:rPr lang="en-US" sz="1600" dirty="0" err="1"/>
              <a:t>aikataulusta</a:t>
            </a:r>
            <a:endParaRPr lang="en-US" sz="1600" dirty="0"/>
          </a:p>
          <a:p>
            <a:pPr lvl="1"/>
            <a:r>
              <a:rPr lang="en-US" sz="1600" dirty="0" err="1"/>
              <a:t>Sopimustilanteen</a:t>
            </a:r>
            <a:r>
              <a:rPr lang="en-US" sz="1600" dirty="0"/>
              <a:t> </a:t>
            </a:r>
            <a:r>
              <a:rPr lang="en-US" sz="1600" dirty="0" err="1"/>
              <a:t>selvittäminen</a:t>
            </a:r>
            <a:r>
              <a:rPr lang="en-US" sz="1600" dirty="0"/>
              <a:t>, </a:t>
            </a:r>
            <a:r>
              <a:rPr lang="en-US" sz="1600" dirty="0" err="1"/>
              <a:t>tarvittavien</a:t>
            </a:r>
            <a:r>
              <a:rPr lang="en-US" sz="1600" dirty="0"/>
              <a:t> </a:t>
            </a:r>
            <a:r>
              <a:rPr lang="en-US" sz="1600" dirty="0" err="1"/>
              <a:t>sopimusten</a:t>
            </a:r>
            <a:r>
              <a:rPr lang="en-US" sz="1600" dirty="0"/>
              <a:t> </a:t>
            </a:r>
            <a:r>
              <a:rPr lang="en-US" sz="1600" dirty="0" err="1"/>
              <a:t>listaaminen</a:t>
            </a:r>
            <a:endParaRPr lang="en-US" sz="1600" dirty="0"/>
          </a:p>
          <a:p>
            <a:pPr lvl="1"/>
            <a:r>
              <a:rPr lang="en-US" sz="1600" dirty="0"/>
              <a:t>E-</a:t>
            </a:r>
            <a:r>
              <a:rPr lang="en-US" sz="1600" dirty="0" err="1"/>
              <a:t>aineistojen</a:t>
            </a:r>
            <a:r>
              <a:rPr lang="en-US" sz="1600" dirty="0"/>
              <a:t> </a:t>
            </a:r>
            <a:r>
              <a:rPr lang="en-US" sz="1600" dirty="0" err="1"/>
              <a:t>metatiedot</a:t>
            </a:r>
            <a:endParaRPr lang="en-US" sz="1600" dirty="0"/>
          </a:p>
          <a:p>
            <a:pPr lvl="1"/>
            <a:r>
              <a:rPr lang="en-US" sz="1600" dirty="0" err="1"/>
              <a:t>Metatiedon</a:t>
            </a:r>
            <a:r>
              <a:rPr lang="en-US" sz="1600" dirty="0"/>
              <a:t> </a:t>
            </a:r>
            <a:r>
              <a:rPr lang="en-US" sz="1600" dirty="0" err="1"/>
              <a:t>tekijänoikeudet</a:t>
            </a:r>
            <a:endParaRPr lang="en-US" sz="1600" dirty="0"/>
          </a:p>
          <a:p>
            <a:pPr lvl="1"/>
            <a:r>
              <a:rPr lang="en-US" sz="1600" dirty="0" err="1"/>
              <a:t>Viestintä</a:t>
            </a:r>
            <a:r>
              <a:rPr lang="en-US" sz="1600" dirty="0"/>
              <a:t> </a:t>
            </a:r>
            <a:r>
              <a:rPr lang="en-US" sz="1600" dirty="0" err="1"/>
              <a:t>muutosjohtamisen</a:t>
            </a:r>
            <a:r>
              <a:rPr lang="en-US" sz="1600" dirty="0"/>
              <a:t> </a:t>
            </a:r>
            <a:r>
              <a:rPr lang="en-US" sz="1600" dirty="0" err="1"/>
              <a:t>tueksi</a:t>
            </a:r>
            <a:endParaRPr lang="en-US" sz="1600" dirty="0"/>
          </a:p>
          <a:p>
            <a:pPr lvl="1"/>
            <a:r>
              <a:rPr lang="en-US" sz="1600" dirty="0" err="1"/>
              <a:t>Keskustelu</a:t>
            </a:r>
            <a:r>
              <a:rPr lang="en-US" sz="1600" dirty="0"/>
              <a:t> </a:t>
            </a:r>
            <a:r>
              <a:rPr lang="en-US" sz="1600" dirty="0" err="1"/>
              <a:t>kirjastojen</a:t>
            </a:r>
            <a:r>
              <a:rPr lang="en-US" sz="1600" dirty="0"/>
              <a:t> </a:t>
            </a:r>
            <a:r>
              <a:rPr lang="en-US" sz="1600" dirty="0" err="1"/>
              <a:t>kanssa</a:t>
            </a:r>
            <a:r>
              <a:rPr lang="en-US" sz="1600" dirty="0"/>
              <a:t> </a:t>
            </a:r>
            <a:r>
              <a:rPr lang="en-US" sz="1600" dirty="0" err="1"/>
              <a:t>jatkuu</a:t>
            </a:r>
            <a:endParaRPr lang="en-US" sz="1600" dirty="0"/>
          </a:p>
          <a:p>
            <a:pPr lvl="1"/>
            <a:r>
              <a:rPr lang="en-US" sz="1600" dirty="0" err="1"/>
              <a:t>Tiekartan</a:t>
            </a:r>
            <a:r>
              <a:rPr lang="en-US" sz="1600" dirty="0"/>
              <a:t> </a:t>
            </a:r>
            <a:r>
              <a:rPr lang="en-US" sz="1600" dirty="0" err="1"/>
              <a:t>suunnittelu</a:t>
            </a:r>
            <a:endParaRPr lang="en-US" sz="1600" dirty="0"/>
          </a:p>
          <a:p>
            <a:endParaRPr lang="fi-FI" sz="1400" dirty="0"/>
          </a:p>
        </p:txBody>
      </p:sp>
      <p:pic>
        <p:nvPicPr>
          <p:cNvPr id="8" name="Kuvan paikkamerkki 7" descr="Kannettava tietokone muistilappujen peitettynä">
            <a:extLst>
              <a:ext uri="{FF2B5EF4-FFF2-40B4-BE49-F238E27FC236}">
                <a16:creationId xmlns:a16="http://schemas.microsoft.com/office/drawing/2014/main" id="{F0626BD5-389B-016D-3294-E2570313508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507" r="24507"/>
          <a:stretch>
            <a:fillRect/>
          </a:stretch>
        </p:blipFill>
        <p:spPr/>
      </p:pic>
    </p:spTree>
    <p:extLst>
      <p:ext uri="{BB962C8B-B14F-4D97-AF65-F5344CB8AC3E}">
        <p14:creationId xmlns:p14="http://schemas.microsoft.com/office/powerpoint/2010/main" val="2028533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B5D1C7-6840-D839-533E-D59879D575D5}"/>
              </a:ext>
            </a:extLst>
          </p:cNvPr>
          <p:cNvSpPr>
            <a:spLocks noGrp="1"/>
          </p:cNvSpPr>
          <p:nvPr>
            <p:ph type="title"/>
          </p:nvPr>
        </p:nvSpPr>
        <p:spPr>
          <a:xfrm>
            <a:off x="904423" y="347230"/>
            <a:ext cx="10435091" cy="715331"/>
          </a:xfrm>
        </p:spPr>
        <p:txBody>
          <a:bodyPr/>
          <a:lstStyle/>
          <a:p>
            <a:r>
              <a:rPr lang="fi-FI" dirty="0"/>
              <a:t>Melindan tilannekatsaus</a:t>
            </a:r>
          </a:p>
        </p:txBody>
      </p:sp>
      <p:sp>
        <p:nvSpPr>
          <p:cNvPr id="3" name="Tekstin paikkamerkki 2">
            <a:extLst>
              <a:ext uri="{FF2B5EF4-FFF2-40B4-BE49-F238E27FC236}">
                <a16:creationId xmlns:a16="http://schemas.microsoft.com/office/drawing/2014/main" id="{D4E65447-A32D-7D86-38A3-4367B034E3D5}"/>
              </a:ext>
            </a:extLst>
          </p:cNvPr>
          <p:cNvSpPr>
            <a:spLocks noGrp="1"/>
          </p:cNvSpPr>
          <p:nvPr>
            <p:ph type="body" idx="1"/>
          </p:nvPr>
        </p:nvSpPr>
        <p:spPr>
          <a:xfrm>
            <a:off x="904422" y="1142069"/>
            <a:ext cx="10435092" cy="4927991"/>
          </a:xfrm>
        </p:spPr>
        <p:txBody>
          <a:bodyPr/>
          <a:lstStyle/>
          <a:p>
            <a:r>
              <a:rPr lang="fi-FI" dirty="0"/>
              <a:t>Melindan uuden tallennusalustan käyttöönotto viivästymässä:</a:t>
            </a:r>
          </a:p>
          <a:p>
            <a:pPr lvl="1"/>
            <a:r>
              <a:rPr lang="fi-FI" dirty="0">
                <a:hlinkClick r:id="rId2"/>
              </a:rPr>
              <a:t>Melindan uuden taustajärjestelmän selvitysvaihe päättynyt – arviointi aloitettu | Kansalliskirjasto</a:t>
            </a:r>
            <a:r>
              <a:rPr lang="fi-FI" dirty="0"/>
              <a:t>:</a:t>
            </a:r>
          </a:p>
          <a:p>
            <a:pPr lvl="2"/>
            <a:r>
              <a:rPr lang="fi-FI" b="0" i="0" dirty="0">
                <a:effectLst/>
                <a:latin typeface="+mn-lt"/>
              </a:rPr>
              <a:t>”</a:t>
            </a:r>
            <a:r>
              <a:rPr lang="fi-FI" b="0" i="0" dirty="0" err="1">
                <a:effectLst/>
                <a:latin typeface="+mn-lt"/>
              </a:rPr>
              <a:t>Aleph</a:t>
            </a:r>
            <a:r>
              <a:rPr lang="fi-FI" b="0" i="0" dirty="0">
                <a:effectLst/>
                <a:latin typeface="+mn-lt"/>
              </a:rPr>
              <a:t>-järjestelmä säilyy vielä pitkään Melindan tuotantojärjestelmänä ja kirjastojen käytössä. Sen palvelinalusta ja ohjelmistoversio tullaan päivittämään vuoden 2024 aikana. Rinnalla jatkuvat valmistelut, jotka edistävät uuteen tuotantoympäristöön ja linkitettyyn metatietoon siirtymistä tulevina vuosina.”</a:t>
            </a:r>
          </a:p>
          <a:p>
            <a:r>
              <a:rPr lang="fi-FI" dirty="0">
                <a:latin typeface="+mn-lt"/>
              </a:rPr>
              <a:t>Alun perin Melindan uuden alustan käyttöönotto ajoitettu vuoteen 2025, mutta korvaavaa järjestelmää ei toistaiseksi ole </a:t>
            </a:r>
          </a:p>
          <a:p>
            <a:r>
              <a:rPr lang="fi-FI" dirty="0">
                <a:latin typeface="+mn-lt"/>
              </a:rPr>
              <a:t>Melindan suunnitelmista vuosille 2025-28 saadaan lisätietoa</a:t>
            </a:r>
          </a:p>
          <a:p>
            <a:pPr lvl="1"/>
            <a:r>
              <a:rPr lang="fi-FI" dirty="0">
                <a:latin typeface="+mn-lt"/>
              </a:rPr>
              <a:t>15.11. Melindan ja kuvailuyhteistyön ohjausryhmän työpajassa</a:t>
            </a:r>
          </a:p>
          <a:p>
            <a:pPr lvl="1"/>
            <a:r>
              <a:rPr lang="fi-FI" dirty="0">
                <a:latin typeface="+mn-lt"/>
              </a:rPr>
              <a:t>15.12. Melindan ja kuvailuyhteistyön ohjausryhmän kokouksessa</a:t>
            </a:r>
          </a:p>
        </p:txBody>
      </p:sp>
    </p:spTree>
    <p:extLst>
      <p:ext uri="{BB962C8B-B14F-4D97-AF65-F5344CB8AC3E}">
        <p14:creationId xmlns:p14="http://schemas.microsoft.com/office/powerpoint/2010/main" val="1171543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5824BF-9583-2BBE-A6BC-06532785B831}"/>
              </a:ext>
            </a:extLst>
          </p:cNvPr>
          <p:cNvSpPr>
            <a:spLocks noGrp="1"/>
          </p:cNvSpPr>
          <p:nvPr>
            <p:ph type="title"/>
          </p:nvPr>
        </p:nvSpPr>
        <p:spPr/>
        <p:txBody>
          <a:bodyPr/>
          <a:lstStyle/>
          <a:p>
            <a:r>
              <a:rPr lang="fi-FI" dirty="0"/>
              <a:t>Uusi orientaatio?</a:t>
            </a:r>
          </a:p>
        </p:txBody>
      </p:sp>
      <p:sp>
        <p:nvSpPr>
          <p:cNvPr id="3" name="Tekstin paikkamerkki 2">
            <a:extLst>
              <a:ext uri="{FF2B5EF4-FFF2-40B4-BE49-F238E27FC236}">
                <a16:creationId xmlns:a16="http://schemas.microsoft.com/office/drawing/2014/main" id="{2EE273E8-DA18-D680-A9CF-AA59069C3904}"/>
              </a:ext>
            </a:extLst>
          </p:cNvPr>
          <p:cNvSpPr>
            <a:spLocks noGrp="1"/>
          </p:cNvSpPr>
          <p:nvPr>
            <p:ph type="body" idx="1"/>
          </p:nvPr>
        </p:nvSpPr>
        <p:spPr/>
        <p:txBody>
          <a:bodyPr/>
          <a:lstStyle/>
          <a:p>
            <a:r>
              <a:rPr lang="fi-FI" dirty="0"/>
              <a:t>Suurin osa projektin tehtävistä ja niiden aikatauluista on riippuvaisia Melindan uudesta alustasta ja sen ominaisuuksista </a:t>
            </a:r>
          </a:p>
          <a:p>
            <a:r>
              <a:rPr lang="fi-FI" dirty="0"/>
              <a:t>Vielä ei voida konkreettisesti tietää</a:t>
            </a:r>
          </a:p>
          <a:p>
            <a:pPr lvl="1"/>
            <a:r>
              <a:rPr lang="fi-FI" dirty="0"/>
              <a:t>mitä uusi järjestelmä mahdollistaa, millaista kuvailun ekosysteemiä tullaan rakentamaan</a:t>
            </a:r>
          </a:p>
          <a:p>
            <a:pPr lvl="1"/>
            <a:r>
              <a:rPr lang="fi-FI" dirty="0"/>
              <a:t>mitkä ovat eri toimijoiden roolit ja tehtävät </a:t>
            </a:r>
          </a:p>
          <a:p>
            <a:pPr lvl="1"/>
            <a:r>
              <a:rPr lang="fi-FI" dirty="0"/>
              <a:t>miten käytännössä voitaisiin varautua muutoksiin eri osa-alueilla (järjestelmät, kuvailutyön organisointi…)</a:t>
            </a:r>
          </a:p>
          <a:p>
            <a:r>
              <a:rPr lang="fi-FI" dirty="0"/>
              <a:t>Projekti ei juuri nyt etene keskeisiltä </a:t>
            </a:r>
            <a:r>
              <a:rPr lang="fi-FI"/>
              <a:t>osiltaan alun perin ajatellulla </a:t>
            </a:r>
            <a:r>
              <a:rPr lang="fi-FI" dirty="0"/>
              <a:t>tavalla</a:t>
            </a:r>
          </a:p>
        </p:txBody>
      </p:sp>
    </p:spTree>
    <p:extLst>
      <p:ext uri="{BB962C8B-B14F-4D97-AF65-F5344CB8AC3E}">
        <p14:creationId xmlns:p14="http://schemas.microsoft.com/office/powerpoint/2010/main" val="420374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A853C3-E2F3-1B08-747B-B37229295D5B}"/>
              </a:ext>
            </a:extLst>
          </p:cNvPr>
          <p:cNvSpPr>
            <a:spLocks noGrp="1"/>
          </p:cNvSpPr>
          <p:nvPr>
            <p:ph type="title"/>
          </p:nvPr>
        </p:nvSpPr>
        <p:spPr>
          <a:xfrm>
            <a:off x="878454" y="395868"/>
            <a:ext cx="10435091" cy="715331"/>
          </a:xfrm>
        </p:spPr>
        <p:txBody>
          <a:bodyPr/>
          <a:lstStyle/>
          <a:p>
            <a:r>
              <a:rPr lang="fi-FI" dirty="0"/>
              <a:t>Tietomalli</a:t>
            </a:r>
          </a:p>
        </p:txBody>
      </p:sp>
      <p:sp>
        <p:nvSpPr>
          <p:cNvPr id="3" name="Tekstin paikkamerkki 2">
            <a:extLst>
              <a:ext uri="{FF2B5EF4-FFF2-40B4-BE49-F238E27FC236}">
                <a16:creationId xmlns:a16="http://schemas.microsoft.com/office/drawing/2014/main" id="{3A28B7A5-4E87-0304-7BB2-6872CAD42755}"/>
              </a:ext>
            </a:extLst>
          </p:cNvPr>
          <p:cNvSpPr>
            <a:spLocks noGrp="1"/>
          </p:cNvSpPr>
          <p:nvPr>
            <p:ph type="body" idx="1"/>
          </p:nvPr>
        </p:nvSpPr>
        <p:spPr>
          <a:xfrm>
            <a:off x="972515" y="1320057"/>
            <a:ext cx="10671493" cy="4993194"/>
          </a:xfrm>
        </p:spPr>
        <p:txBody>
          <a:bodyPr/>
          <a:lstStyle/>
          <a:p>
            <a:r>
              <a:rPr lang="fi-FI" dirty="0"/>
              <a:t>Melindan uuden alustan ohella toinen keskeinen muutokseen vaikuttava tekijä on uusi tietomalli</a:t>
            </a:r>
          </a:p>
          <a:p>
            <a:r>
              <a:rPr lang="fi-FI" dirty="0"/>
              <a:t>Tietomallin kehitystyötä tehdään </a:t>
            </a:r>
            <a:r>
              <a:rPr lang="fi-FI" dirty="0">
                <a:hlinkClick r:id="rId2"/>
              </a:rPr>
              <a:t>Linkitetty kirjastodata –projektissa </a:t>
            </a:r>
            <a:r>
              <a:rPr lang="fi-FI" dirty="0"/>
              <a:t>Kansalliskirjastossa, projekti päättyy vuoden 2024 lopussa</a:t>
            </a:r>
          </a:p>
          <a:p>
            <a:r>
              <a:rPr lang="fi-FI" dirty="0"/>
              <a:t>Projektissa laaditaan BIBFRAME-formaatin kansallinen sovellus ja vastataan sen </a:t>
            </a:r>
            <a:r>
              <a:rPr lang="fi-FI" dirty="0" err="1"/>
              <a:t>yhteentoimivuudesta</a:t>
            </a:r>
            <a:r>
              <a:rPr lang="fi-FI" dirty="0"/>
              <a:t> kansainvälisten sovellusten sekä RDA-kuvailusäännöstön kanssa</a:t>
            </a:r>
          </a:p>
          <a:p>
            <a:r>
              <a:rPr lang="fi-FI" dirty="0"/>
              <a:t>Kuvailukokonaisuuden toimivuus edellyttää, että paikalliset järjestelmät noudattavat kansallista metatiedon tietomallia</a:t>
            </a:r>
          </a:p>
          <a:p>
            <a:r>
              <a:rPr lang="fi-FI" dirty="0"/>
              <a:t>Melindan aikalisän aikana saadaan hiottua tietomalli valmiiksi </a:t>
            </a:r>
            <a:r>
              <a:rPr lang="fi-FI" dirty="0">
                <a:sym typeface="Wingdings" panose="05000000000000000000" pitchFamily="2" charset="2"/>
              </a:rPr>
              <a:t> apua tulevien järjestelmien vaatimusmäärittelyyn</a:t>
            </a:r>
            <a:endParaRPr lang="fi-FI" dirty="0"/>
          </a:p>
        </p:txBody>
      </p:sp>
    </p:spTree>
    <p:extLst>
      <p:ext uri="{BB962C8B-B14F-4D97-AF65-F5344CB8AC3E}">
        <p14:creationId xmlns:p14="http://schemas.microsoft.com/office/powerpoint/2010/main" val="3586201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073168B6-EB29-E222-0DEE-526EE86984EC}"/>
              </a:ext>
            </a:extLst>
          </p:cNvPr>
          <p:cNvSpPr>
            <a:spLocks noGrp="1"/>
          </p:cNvSpPr>
          <p:nvPr>
            <p:ph type="ctrTitle"/>
          </p:nvPr>
        </p:nvSpPr>
        <p:spPr/>
        <p:txBody>
          <a:bodyPr/>
          <a:lstStyle/>
          <a:p>
            <a:r>
              <a:rPr lang="fi-FI" sz="5400" dirty="0"/>
              <a:t>Päivitetty tehtävälistaus: </a:t>
            </a:r>
            <a:br>
              <a:rPr lang="fi-FI" sz="5400" dirty="0"/>
            </a:br>
            <a:r>
              <a:rPr lang="fi-FI" sz="5400" dirty="0"/>
              <a:t>mitä on tehty, </a:t>
            </a:r>
            <a:br>
              <a:rPr lang="fi-FI" sz="5400" dirty="0"/>
            </a:br>
            <a:r>
              <a:rPr lang="fi-FI" sz="5400" dirty="0"/>
              <a:t>mitä voidaan nyt tehdä, </a:t>
            </a:r>
            <a:br>
              <a:rPr lang="fi-FI" sz="5400" dirty="0"/>
            </a:br>
            <a:r>
              <a:rPr lang="fi-FI" sz="5400" dirty="0"/>
              <a:t>mitä seurataan</a:t>
            </a:r>
          </a:p>
        </p:txBody>
      </p:sp>
    </p:spTree>
    <p:extLst>
      <p:ext uri="{BB962C8B-B14F-4D97-AF65-F5344CB8AC3E}">
        <p14:creationId xmlns:p14="http://schemas.microsoft.com/office/powerpoint/2010/main" val="3326595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8B346F-5311-B68D-ACE5-4404E9BDAA40}"/>
              </a:ext>
            </a:extLst>
          </p:cNvPr>
          <p:cNvSpPr>
            <a:spLocks noGrp="1"/>
          </p:cNvSpPr>
          <p:nvPr>
            <p:ph type="title"/>
          </p:nvPr>
        </p:nvSpPr>
        <p:spPr>
          <a:xfrm>
            <a:off x="583411" y="600150"/>
            <a:ext cx="10435091" cy="715331"/>
          </a:xfrm>
        </p:spPr>
        <p:txBody>
          <a:bodyPr/>
          <a:lstStyle/>
          <a:p>
            <a:r>
              <a:rPr lang="fi-FI" dirty="0"/>
              <a:t>Mitä on tehty 1/2</a:t>
            </a:r>
          </a:p>
        </p:txBody>
      </p:sp>
      <p:sp>
        <p:nvSpPr>
          <p:cNvPr id="3" name="Tekstin paikkamerkki 2">
            <a:extLst>
              <a:ext uri="{FF2B5EF4-FFF2-40B4-BE49-F238E27FC236}">
                <a16:creationId xmlns:a16="http://schemas.microsoft.com/office/drawing/2014/main" id="{49E70F2B-B340-D03A-FA02-39C86E3A2803}"/>
              </a:ext>
            </a:extLst>
          </p:cNvPr>
          <p:cNvSpPr>
            <a:spLocks noGrp="1"/>
          </p:cNvSpPr>
          <p:nvPr>
            <p:ph type="body" idx="1"/>
          </p:nvPr>
        </p:nvSpPr>
        <p:spPr>
          <a:xfrm>
            <a:off x="878454" y="1570086"/>
            <a:ext cx="10435092" cy="4217885"/>
          </a:xfrm>
        </p:spPr>
        <p:txBody>
          <a:bodyPr/>
          <a:lstStyle/>
          <a:p>
            <a:r>
              <a:rPr lang="en-US" sz="2400" dirty="0"/>
              <a:t>E-</a:t>
            </a:r>
            <a:r>
              <a:rPr lang="en-US" sz="2400" dirty="0" err="1"/>
              <a:t>aineistojen</a:t>
            </a:r>
            <a:r>
              <a:rPr lang="en-US" sz="2400" dirty="0"/>
              <a:t> </a:t>
            </a:r>
            <a:r>
              <a:rPr lang="en-US" sz="2400" dirty="0" err="1"/>
              <a:t>metatiedot</a:t>
            </a:r>
            <a:endParaRPr lang="en-US" sz="2400" dirty="0"/>
          </a:p>
          <a:p>
            <a:pPr lvl="1"/>
            <a:r>
              <a:rPr lang="fi-FI" dirty="0"/>
              <a:t>Metatiedon määrittely Kuntien yhteisen e-kirjaston kirjallisuuden tarjouspyyntöön</a:t>
            </a:r>
          </a:p>
          <a:p>
            <a:pPr lvl="1"/>
            <a:r>
              <a:rPr lang="fi-FI" dirty="0"/>
              <a:t>Metatietoon liittyvän yhteistyön käynnistäminen Kansalliskirjaston kanssa</a:t>
            </a:r>
          </a:p>
          <a:p>
            <a:r>
              <a:rPr lang="en-US" sz="2400" dirty="0" err="1"/>
              <a:t>Keskustelu</a:t>
            </a:r>
            <a:r>
              <a:rPr lang="en-US" sz="2400" dirty="0"/>
              <a:t> </a:t>
            </a:r>
            <a:r>
              <a:rPr lang="en-US" sz="2400" dirty="0" err="1"/>
              <a:t>kirjastojen</a:t>
            </a:r>
            <a:r>
              <a:rPr lang="en-US" sz="2400" dirty="0"/>
              <a:t> </a:t>
            </a:r>
            <a:r>
              <a:rPr lang="en-US" sz="2400" dirty="0" err="1"/>
              <a:t>kanssa</a:t>
            </a:r>
            <a:r>
              <a:rPr lang="en-US" sz="2400" dirty="0"/>
              <a:t> </a:t>
            </a:r>
            <a:r>
              <a:rPr lang="en-US" sz="2400" dirty="0" err="1"/>
              <a:t>jatkuu</a:t>
            </a:r>
            <a:endParaRPr lang="en-US" sz="2400" dirty="0"/>
          </a:p>
          <a:p>
            <a:pPr lvl="1"/>
            <a:r>
              <a:rPr lang="fi-FI" dirty="0"/>
              <a:t>Tapaamiset Vantaan kaupunginkirjaston (2.5.) ja Helle-kimpan (17.10.) kanssa</a:t>
            </a:r>
          </a:p>
          <a:p>
            <a:pPr lvl="1"/>
            <a:r>
              <a:rPr lang="fi-FI" dirty="0"/>
              <a:t>Valmiudet jatkaa keskusteluita tarvittaessa</a:t>
            </a:r>
          </a:p>
          <a:p>
            <a:endParaRPr lang="fi-FI" dirty="0"/>
          </a:p>
          <a:p>
            <a:pPr lvl="1"/>
            <a:endParaRPr lang="fi-FI" dirty="0"/>
          </a:p>
          <a:p>
            <a:endParaRPr lang="fi-FI" dirty="0"/>
          </a:p>
        </p:txBody>
      </p:sp>
    </p:spTree>
    <p:extLst>
      <p:ext uri="{BB962C8B-B14F-4D97-AF65-F5344CB8AC3E}">
        <p14:creationId xmlns:p14="http://schemas.microsoft.com/office/powerpoint/2010/main" val="180948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0004AD-B914-6441-E4FB-7189C892ECCA}"/>
              </a:ext>
            </a:extLst>
          </p:cNvPr>
          <p:cNvSpPr>
            <a:spLocks noGrp="1"/>
          </p:cNvSpPr>
          <p:nvPr>
            <p:ph type="title"/>
          </p:nvPr>
        </p:nvSpPr>
        <p:spPr>
          <a:xfrm>
            <a:off x="474656" y="537964"/>
            <a:ext cx="10435091" cy="715331"/>
          </a:xfrm>
        </p:spPr>
        <p:txBody>
          <a:bodyPr/>
          <a:lstStyle/>
          <a:p>
            <a:r>
              <a:rPr lang="fi-FI" dirty="0"/>
              <a:t>Mitä on tehty 2/2</a:t>
            </a:r>
          </a:p>
        </p:txBody>
      </p:sp>
      <p:sp>
        <p:nvSpPr>
          <p:cNvPr id="3" name="Tekstin paikkamerkki 2">
            <a:extLst>
              <a:ext uri="{FF2B5EF4-FFF2-40B4-BE49-F238E27FC236}">
                <a16:creationId xmlns:a16="http://schemas.microsoft.com/office/drawing/2014/main" id="{DA28A86A-76B9-DA68-60D7-A991C048DEDE}"/>
              </a:ext>
            </a:extLst>
          </p:cNvPr>
          <p:cNvSpPr>
            <a:spLocks noGrp="1"/>
          </p:cNvSpPr>
          <p:nvPr>
            <p:ph type="body" idx="1"/>
          </p:nvPr>
        </p:nvSpPr>
        <p:spPr>
          <a:xfrm>
            <a:off x="474656" y="1576506"/>
            <a:ext cx="10435092" cy="4217885"/>
          </a:xfrm>
        </p:spPr>
        <p:txBody>
          <a:bodyPr/>
          <a:lstStyle/>
          <a:p>
            <a:r>
              <a:rPr lang="fi-FI" dirty="0"/>
              <a:t>Viestintää ja vaikuttamista</a:t>
            </a:r>
          </a:p>
          <a:p>
            <a:pPr lvl="1"/>
            <a:r>
              <a:rPr lang="fi-FI" dirty="0"/>
              <a:t>selvitysprojektin raportointi OKM:lle, loppuraportti laadittu ja </a:t>
            </a:r>
            <a:r>
              <a:rPr lang="fi-FI" dirty="0">
                <a:hlinkClick r:id="rId2"/>
              </a:rPr>
              <a:t>on luettavissa täällä</a:t>
            </a:r>
            <a:endParaRPr lang="fi-FI" dirty="0"/>
          </a:p>
          <a:p>
            <a:pPr lvl="1"/>
            <a:r>
              <a:rPr lang="fi-FI" dirty="0"/>
              <a:t>Selvitysprojektin </a:t>
            </a:r>
            <a:r>
              <a:rPr lang="fi-FI" dirty="0">
                <a:hlinkClick r:id="rId3"/>
              </a:rPr>
              <a:t>esittely</a:t>
            </a:r>
            <a:r>
              <a:rPr lang="fi-FI" dirty="0"/>
              <a:t> QQML-konferenssissa </a:t>
            </a:r>
          </a:p>
          <a:p>
            <a:pPr lvl="1"/>
            <a:r>
              <a:rPr lang="fi-FI" dirty="0"/>
              <a:t>Neuvottelut OKM:n kanssa 12.4., 23.8.: teemoina kuvailuyhteistyö, metatiedon tekijänoikeudet</a:t>
            </a:r>
          </a:p>
          <a:p>
            <a:pPr lvl="1"/>
            <a:r>
              <a:rPr lang="fi-FI" dirty="0"/>
              <a:t>Analyysi-</a:t>
            </a:r>
            <a:r>
              <a:rPr lang="fi-FI" dirty="0" err="1"/>
              <a:t>Kirjasampon</a:t>
            </a:r>
            <a:r>
              <a:rPr lang="fi-FI" dirty="0"/>
              <a:t> julkistus ja linkitetyn datan ominaisuudet</a:t>
            </a:r>
          </a:p>
          <a:p>
            <a:pPr lvl="1"/>
            <a:r>
              <a:rPr lang="fi-FI" dirty="0"/>
              <a:t>Konsortion Hankintapäivä 18.10.: projekti osana metatiedon kehittämisen jatkumoa, </a:t>
            </a:r>
            <a:r>
              <a:rPr lang="fi-FI" dirty="0">
                <a:hlinkClick r:id="rId4"/>
              </a:rPr>
              <a:t>Matti </a:t>
            </a:r>
            <a:r>
              <a:rPr lang="fi-FI" dirty="0" err="1">
                <a:hlinkClick r:id="rId4"/>
              </a:rPr>
              <a:t>Sarmelan</a:t>
            </a:r>
            <a:r>
              <a:rPr lang="fi-FI" dirty="0">
                <a:hlinkClick r:id="rId4"/>
              </a:rPr>
              <a:t> esitys </a:t>
            </a:r>
            <a:endParaRPr lang="fi-FI" dirty="0"/>
          </a:p>
          <a:p>
            <a:pPr lvl="1"/>
            <a:r>
              <a:rPr lang="fi-FI" dirty="0"/>
              <a:t>Projektin esittely Kirjastoverkkopäivillä 26.10.</a:t>
            </a:r>
          </a:p>
          <a:p>
            <a:pPr lvl="1"/>
            <a:endParaRPr lang="fi-FI" dirty="0"/>
          </a:p>
          <a:p>
            <a:endParaRPr lang="fi-FI" dirty="0"/>
          </a:p>
        </p:txBody>
      </p:sp>
    </p:spTree>
    <p:extLst>
      <p:ext uri="{BB962C8B-B14F-4D97-AF65-F5344CB8AC3E}">
        <p14:creationId xmlns:p14="http://schemas.microsoft.com/office/powerpoint/2010/main" val="3674001828"/>
      </p:ext>
    </p:extLst>
  </p:cSld>
  <p:clrMapOvr>
    <a:masterClrMapping/>
  </p:clrMapOvr>
</p:sld>
</file>

<file path=ppt/theme/theme1.xml><?xml version="1.0" encoding="utf-8"?>
<a:theme xmlns:a="http://schemas.openxmlformats.org/drawingml/2006/main" name="Turun kaupunki perustyyli">
  <a:themeElements>
    <a:clrScheme name="Turun kaupunki">
      <a:dk1>
        <a:sysClr val="windowText" lastClr="000000"/>
      </a:dk1>
      <a:lt1>
        <a:sysClr val="window" lastClr="FFFFFF"/>
      </a:lt1>
      <a:dk2>
        <a:srgbClr val="0062AE"/>
      </a:dk2>
      <a:lt2>
        <a:srgbClr val="CDCBBD"/>
      </a:lt2>
      <a:accent1>
        <a:srgbClr val="009BD8"/>
      </a:accent1>
      <a:accent2>
        <a:srgbClr val="CE4B16"/>
      </a:accent2>
      <a:accent3>
        <a:srgbClr val="00855F"/>
      </a:accent3>
      <a:accent4>
        <a:srgbClr val="E50064"/>
      </a:accent4>
      <a:accent5>
        <a:srgbClr val="3CA29A"/>
      </a:accent5>
      <a:accent6>
        <a:srgbClr val="FFD239"/>
      </a:accent6>
      <a:hlink>
        <a:srgbClr val="0062AE"/>
      </a:hlink>
      <a:folHlink>
        <a:srgbClr val="535353"/>
      </a:folHlink>
    </a:clrScheme>
    <a:fontScheme name="Turun kaupunk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URUN_PPT_POHJA_16-9_FI_2021" id="{934DF857-1862-4454-A464-105457798266}" vid="{EB738106-AF4D-4813-A67E-08A096C3513D}"/>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urun kaupunki perustyyli">
  <a:themeElements>
    <a:clrScheme name="Turun kaupunki">
      <a:dk1>
        <a:sysClr val="windowText" lastClr="000000"/>
      </a:dk1>
      <a:lt1>
        <a:sysClr val="window" lastClr="FFFFFF"/>
      </a:lt1>
      <a:dk2>
        <a:srgbClr val="0062AE"/>
      </a:dk2>
      <a:lt2>
        <a:srgbClr val="CDCBBD"/>
      </a:lt2>
      <a:accent1>
        <a:srgbClr val="009BD8"/>
      </a:accent1>
      <a:accent2>
        <a:srgbClr val="CE4B16"/>
      </a:accent2>
      <a:accent3>
        <a:srgbClr val="00855F"/>
      </a:accent3>
      <a:accent4>
        <a:srgbClr val="E50064"/>
      </a:accent4>
      <a:accent5>
        <a:srgbClr val="3CA29A"/>
      </a:accent5>
      <a:accent6>
        <a:srgbClr val="FFD239"/>
      </a:accent6>
      <a:hlink>
        <a:srgbClr val="0062AE"/>
      </a:hlink>
      <a:folHlink>
        <a:srgbClr val="535353"/>
      </a:folHlink>
    </a:clrScheme>
    <a:fontScheme name="Turun kaupunk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URUN_PPT_POHJA_16-9_FI_2021" id="{934DF857-1862-4454-A464-105457798266}" vid="{EB738106-AF4D-4813-A67E-08A096C3513D}"/>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tku_ContainsPersonalData xmlns="c3f46876-1f12-4788-96f0-c5a88c42d2a7" xsi:nil="true"/>
    <dotku_MeetingMaterialDate xmlns="c3f46876-1f12-4788-96f0-c5a88c42d2a7">2023-10-29T22:00:00+00:00</dotku_MeetingMaterialDate>
    <dotku_MeetingMaterialYear xmlns="c3f46876-1f12-4788-96f0-c5a88c42d2a7">2023</dotku_MeetingMaterialYear>
    <dotku_MeetingMaterialType xmlns="c3f46876-1f12-4788-96f0-c5a88c42d2a7">Oheismateriaali</dotku_MeetingMaterialType>
    <dotku_Description xmlns="c3f46876-1f12-4788-96f0-c5a88c42d2a7" xsi:nil="true"/>
    <dotku_Publicity xmlns="c3f46876-1f12-4788-96f0-c5a88c42d2a7">Julkinen</dotku_Publicity>
  </documentManagement>
</p:properties>
</file>

<file path=customXml/item2.xml><?xml version="1.0" encoding="utf-8"?>
<ct:contentTypeSchema xmlns:ct="http://schemas.microsoft.com/office/2006/metadata/contentType" xmlns:ma="http://schemas.microsoft.com/office/2006/metadata/properties/metaAttributes" ct:_="" ma:_="" ma:contentTypeName="Kokousaineisto" ma:contentTypeID="0x010100BF3B75C304440343876864A59D17FBCF00A8248CB3357C4C43AED5C78D6D01E806" ma:contentTypeVersion="36" ma:contentTypeDescription="Luo uusi asiakirja." ma:contentTypeScope="" ma:versionID="8477703c824787e64463b03cacc565fd">
  <xsd:schema xmlns:xsd="http://www.w3.org/2001/XMLSchema" xmlns:xs="http://www.w3.org/2001/XMLSchema" xmlns:p="http://schemas.microsoft.com/office/2006/metadata/properties" xmlns:ns2="c3f46876-1f12-4788-96f0-c5a88c42d2a7" targetNamespace="http://schemas.microsoft.com/office/2006/metadata/properties" ma:root="true" ma:fieldsID="5e915b046c070d83df358a890ec6b964" ns2:_="">
    <xsd:import namespace="c3f46876-1f12-4788-96f0-c5a88c42d2a7"/>
    <xsd:element name="properties">
      <xsd:complexType>
        <xsd:sequence>
          <xsd:element name="documentManagement">
            <xsd:complexType>
              <xsd:all>
                <xsd:element ref="ns2:dotku_ContainsPersonalData" minOccurs="0"/>
                <xsd:element ref="ns2:dotku_Publicity"/>
                <xsd:element ref="ns2:dotku_Description" minOccurs="0"/>
                <xsd:element ref="ns2:dotku_MeetingMaterialYear"/>
                <xsd:element ref="ns2:dotku_MeetingMaterialDate"/>
                <xsd:element ref="ns2:dotku_MeetingMaterialTyp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f46876-1f12-4788-96f0-c5a88c42d2a7" elementFormDefault="qualified">
    <xsd:import namespace="http://schemas.microsoft.com/office/2006/documentManagement/types"/>
    <xsd:import namespace="http://schemas.microsoft.com/office/infopath/2007/PartnerControls"/>
    <xsd:element name="dotku_ContainsPersonalData" ma:index="2" nillable="true" ma:displayName="Sisältää henkilötietoja" ma:description="Henkilötietolaki 3 § 1 mom" ma:format="Dropdown" ma:internalName="dotku_ContainsPersonalData" ma:readOnly="false">
      <xsd:simpleType>
        <xsd:restriction base="dms:Choice">
          <xsd:enumeration value="Ei sisällä henkilötietoja"/>
          <xsd:enumeration value="Sisältää henkilötietoja"/>
          <xsd:enumeration value="Sisältää arkaluonteisia henkilötietoja"/>
        </xsd:restriction>
      </xsd:simpleType>
    </xsd:element>
    <xsd:element name="dotku_Publicity" ma:index="3" ma:displayName="Julkisuus" ma:default="Julkinen" ma:format="Dropdown" ma:internalName="dotku_Publicity" ma:readOnly="false">
      <xsd:simpleType>
        <xsd:restriction base="dms:Choice">
          <xsd:enumeration value="Julkinen"/>
          <xsd:enumeration value="Salassa pidettävä"/>
        </xsd:restriction>
      </xsd:simpleType>
    </xsd:element>
    <xsd:element name="dotku_Description" ma:index="4" nillable="true" ma:displayName="Kuvaus" ma:internalName="dotku_Description" ma:readOnly="false">
      <xsd:simpleType>
        <xsd:restriction base="dms:Note">
          <xsd:maxLength value="255"/>
        </xsd:restriction>
      </xsd:simpleType>
    </xsd:element>
    <xsd:element name="dotku_MeetingMaterialYear" ma:index="5" ma:displayName="Vuosi" ma:internalName="dotku_MeetingMaterialYear" ma:readOnly="false" ma:percentage="FALSE">
      <xsd:simpleType>
        <xsd:restriction base="dms:Number"/>
      </xsd:simpleType>
    </xsd:element>
    <xsd:element name="dotku_MeetingMaterialDate" ma:index="6" ma:displayName="Päätös-/kokouspvm" ma:format="DateOnly" ma:internalName="dotku_MeetingMaterialDate" ma:readOnly="false">
      <xsd:simpleType>
        <xsd:restriction base="dms:DateTime"/>
      </xsd:simpleType>
    </xsd:element>
    <xsd:element name="dotku_MeetingMaterialType" ma:index="7" ma:displayName="Kokousaineiston tyyppi" ma:format="Dropdown" ma:internalName="dotku_MeetingMaterialType" ma:readOnly="false">
      <xsd:simpleType>
        <xsd:restriction base="dms:Choice">
          <xsd:enumeration value="Asia-/esityslista"/>
          <xsd:enumeration value="Liite"/>
          <xsd:enumeration value="Muistio"/>
          <xsd:enumeration value="Oheismateriaali"/>
          <xsd:enumeration value="Oikaisuvaatimus"/>
          <xsd:enumeration value="Päätös"/>
          <xsd:enumeration value="Päätösehdotus"/>
          <xsd:enumeration value="Päätösesitys"/>
          <xsd:enumeration value="Päätöspöytäkirja"/>
          <xsd:enumeration value="Pöytäkirja"/>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Sisältölaji"/>
        <xsd:element ref="dc:title" minOccurs="0" maxOccurs="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5FD74C-4900-420E-84A4-5114ED2FBAA1}">
  <ds:schemaRefs>
    <ds:schemaRef ds:uri="http://schemas.microsoft.com/office/2006/documentManagement/types"/>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c3f46876-1f12-4788-96f0-c5a88c42d2a7"/>
    <ds:schemaRef ds:uri="http://purl.org/dc/dcmitype/"/>
  </ds:schemaRefs>
</ds:datastoreItem>
</file>

<file path=customXml/itemProps2.xml><?xml version="1.0" encoding="utf-8"?>
<ds:datastoreItem xmlns:ds="http://schemas.openxmlformats.org/officeDocument/2006/customXml" ds:itemID="{801D84CC-0A71-485B-BA40-2A174506CF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f46876-1f12-4788-96f0-c5a88c42d2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2B6595-F576-4821-9A06-47D7047C38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11267</TotalTime>
  <Words>825</Words>
  <Application>Microsoft Office PowerPoint</Application>
  <PresentationFormat>Laajakuva</PresentationFormat>
  <Paragraphs>114</Paragraphs>
  <Slides>24</Slides>
  <Notes>4</Notes>
  <HiddenSlides>0</HiddenSlides>
  <MMClips>0</MMClips>
  <ScaleCrop>false</ScaleCrop>
  <HeadingPairs>
    <vt:vector size="6" baseType="variant">
      <vt:variant>
        <vt:lpstr>Käytetyt fontit</vt:lpstr>
      </vt:variant>
      <vt:variant>
        <vt:i4>6</vt:i4>
      </vt:variant>
      <vt:variant>
        <vt:lpstr>Teema</vt:lpstr>
      </vt:variant>
      <vt:variant>
        <vt:i4>3</vt:i4>
      </vt:variant>
      <vt:variant>
        <vt:lpstr>Dian otsikot</vt:lpstr>
      </vt:variant>
      <vt:variant>
        <vt:i4>24</vt:i4>
      </vt:variant>
    </vt:vector>
  </HeadingPairs>
  <TitlesOfParts>
    <vt:vector size="33" baseType="lpstr">
      <vt:lpstr>Arial</vt:lpstr>
      <vt:lpstr>Calibri</vt:lpstr>
      <vt:lpstr>Calibri Light</vt:lpstr>
      <vt:lpstr>Courier New</vt:lpstr>
      <vt:lpstr>Lucida Grande</vt:lpstr>
      <vt:lpstr>Wingdings</vt:lpstr>
      <vt:lpstr>Turun kaupunki perustyyli</vt:lpstr>
      <vt:lpstr>Office-teema</vt:lpstr>
      <vt:lpstr>1_Turun kaupunki perustyyli</vt:lpstr>
      <vt:lpstr>Kohti metatietovisiota -jatkoprojektin tilannekatsaus sekä muutama sana tulevaisuudesta  </vt:lpstr>
      <vt:lpstr>Jatkoprojekti käynnistyi 1.5.2023</vt:lpstr>
      <vt:lpstr>Jatkoprojektin tehtäviä </vt:lpstr>
      <vt:lpstr>Melindan tilannekatsaus</vt:lpstr>
      <vt:lpstr>Uusi orientaatio?</vt:lpstr>
      <vt:lpstr>Tietomalli</vt:lpstr>
      <vt:lpstr>Päivitetty tehtävälistaus:  mitä on tehty,  mitä voidaan nyt tehdä,  mitä seurataan</vt:lpstr>
      <vt:lpstr>Mitä on tehty 1/2</vt:lpstr>
      <vt:lpstr>Mitä on tehty 2/2</vt:lpstr>
      <vt:lpstr>Mitä nyt voidaan tehdä</vt:lpstr>
      <vt:lpstr>Mitä seurataan</vt:lpstr>
      <vt:lpstr>Visiosta ja visualisoinnista</vt:lpstr>
      <vt:lpstr>PowerPoint-esitys</vt:lpstr>
      <vt:lpstr>Linkitetty kirjastodata pintaa syvemmältä</vt:lpstr>
      <vt:lpstr>PowerPoint-esitys</vt:lpstr>
      <vt:lpstr>PowerPoint-esitys</vt:lpstr>
      <vt:lpstr>PowerPoint-esitys</vt:lpstr>
      <vt:lpstr>PowerPoint-esitys</vt:lpstr>
      <vt:lpstr>PowerPoint-esitys</vt:lpstr>
      <vt:lpstr>PowerPoint-esitys</vt:lpstr>
      <vt:lpstr>Visualisointi </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Hypén Kaisa</dc:creator>
  <cp:lastModifiedBy>Hypén Kaisa</cp:lastModifiedBy>
  <cp:revision>393</cp:revision>
  <dcterms:created xsi:type="dcterms:W3CDTF">2022-03-30T06:13:02Z</dcterms:created>
  <dcterms:modified xsi:type="dcterms:W3CDTF">2023-11-07T09:37:16Z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0x010100BF3B75C304440343876864A59D17FBCF00A8248CB3357C4C43AED5C78D6D01E806</vt:lpwstr>
  </property>
</Properties>
</file>