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  <p:sldMasterId id="2147483700" r:id="rId5"/>
    <p:sldMasterId id="2147483703" r:id="rId6"/>
  </p:sldMasterIdLst>
  <p:notesMasterIdLst>
    <p:notesMasterId r:id="rId20"/>
  </p:notesMasterIdLst>
  <p:sldIdLst>
    <p:sldId id="256" r:id="rId7"/>
    <p:sldId id="386" r:id="rId8"/>
    <p:sldId id="397" r:id="rId9"/>
    <p:sldId id="381" r:id="rId10"/>
    <p:sldId id="382" r:id="rId11"/>
    <p:sldId id="396" r:id="rId12"/>
    <p:sldId id="379" r:id="rId13"/>
    <p:sldId id="390" r:id="rId14"/>
    <p:sldId id="393" r:id="rId15"/>
    <p:sldId id="388" r:id="rId16"/>
    <p:sldId id="389" r:id="rId17"/>
    <p:sldId id="391" r:id="rId18"/>
    <p:sldId id="371" r:id="rId19"/>
  </p:sldIdLst>
  <p:sldSz cx="12192000" cy="6858000"/>
  <p:notesSz cx="6858000" cy="9144000"/>
  <p:defaultTextStyle>
    <a:defPPr>
      <a:defRPr lang="fi-FI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rtanen, Maria A" initials="VA" lastIdx="2" clrIdx="0">
    <p:extLst>
      <p:ext uri="{19B8F6BF-5375-455C-9EA6-DF929625EA0E}">
        <p15:presenceInfo xmlns:p15="http://schemas.microsoft.com/office/powerpoint/2012/main" userId="S::mzvirtan@ad.helsinki.fi::3ab5dd54-2ce7-481e-bac5-48d04baba8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C60"/>
    <a:srgbClr val="705F40"/>
    <a:srgbClr val="D7E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1BC27B-CA1F-E3E8-43D7-76C482A40775}" v="171" dt="2023-08-24T05:30:34.2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58" autoAdjust="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30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1C8AE-E5FE-44E0-9C61-2CEDEAAD6CE5}" type="datetimeFigureOut">
              <a:rPr lang="fi-FI" smtClean="0"/>
              <a:t>7.11.2023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85C97-83FE-40DD-B638-4754CB7CF8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534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85C97-83FE-40DD-B638-4754CB7CF887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388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C2F5DB-3F30-46C0-89CD-4DB31BD92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0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0455E8-EFE3-4F58-91E5-1FF2E403D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049"/>
            <a:ext cx="10515600" cy="446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E3893C-E7AE-43FE-B2E1-E11AFB741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B1A1-9BB8-425D-9EE4-AAF7FA3FD375}" type="datetime1">
              <a:rPr lang="fi-FI" smtClean="0"/>
              <a:t>7.11.2023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88D37E-91C2-4FEF-91D3-38A77C71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902A-404F-4F89-8B01-08BA65DEE2A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361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7.11.2023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55573" y="6453339"/>
            <a:ext cx="6432715" cy="26813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053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04664"/>
            <a:ext cx="1920213" cy="2232248"/>
          </a:xfrm>
        </p:spPr>
        <p:txBody>
          <a:bodyPr>
            <a:normAutofit/>
          </a:bodyPr>
          <a:lstStyle>
            <a:lvl1pPr>
              <a:defRPr sz="2000" b="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7.11.2023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5573" y="6453339"/>
            <a:ext cx="6432715" cy="268139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927649" y="2"/>
            <a:ext cx="9264352" cy="582035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403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13184" y="4"/>
            <a:ext cx="4078816" cy="582304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7406613" cy="6340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7.11.2023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5573" y="6453339"/>
            <a:ext cx="6432715" cy="26813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4417" y="1124744"/>
            <a:ext cx="7391400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3677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2852936"/>
            <a:ext cx="5102357" cy="13681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7.11.2023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5573" y="6453339"/>
            <a:ext cx="6432715" cy="268139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808133" y="0"/>
            <a:ext cx="6383867" cy="58054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31800" y="4221164"/>
            <a:ext cx="508846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568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7.11.2023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5573" y="6453339"/>
            <a:ext cx="6432715" cy="268139"/>
          </a:xfrm>
          <a:prstGeom prst="rect">
            <a:avLst/>
          </a:prstGeom>
        </p:spPr>
        <p:txBody>
          <a:bodyPr/>
          <a:lstStyle/>
          <a:p>
            <a:r>
              <a:rPr lang="fi-FI"/>
              <a:t>Esityksen nimi/Tekijän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5094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7.11.2023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5573" y="6453339"/>
            <a:ext cx="6432715" cy="268139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91251" cy="278092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2780929"/>
            <a:ext cx="6192011" cy="304737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 flipH="1">
            <a:off x="6192011" y="0"/>
            <a:ext cx="5999989" cy="278092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191251" y="2780929"/>
            <a:ext cx="6000749" cy="304775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612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Upp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7.11.2023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5573" y="6453339"/>
            <a:ext cx="6432715" cy="268139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5730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with 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7.11.2023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5573" y="6453339"/>
            <a:ext cx="6432715" cy="26813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463823" y="1268761"/>
            <a:ext cx="7103764" cy="45515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3392" y="1268762"/>
            <a:ext cx="3648208" cy="446370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598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7118581" cy="6340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7.11.2023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5573" y="6453339"/>
            <a:ext cx="6432715" cy="268139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7823200" y="0"/>
            <a:ext cx="4368800" cy="2852936"/>
          </a:xfrm>
        </p:spPr>
        <p:txBody>
          <a:bodyPr/>
          <a:lstStyle/>
          <a:p>
            <a:r>
              <a:rPr lang="en-US"/>
              <a:t>Click icon to add chart</a:t>
            </a:r>
            <a:endParaRPr lang="fi-FI"/>
          </a:p>
        </p:txBody>
      </p:sp>
      <p:sp>
        <p:nvSpPr>
          <p:cNvPr id="8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7823200" y="2852938"/>
            <a:ext cx="4368800" cy="2970015"/>
          </a:xfrm>
        </p:spPr>
        <p:txBody>
          <a:bodyPr/>
          <a:lstStyle/>
          <a:p>
            <a:r>
              <a:rPr lang="en-US"/>
              <a:t>Click icon to add chart</a:t>
            </a:r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4418" y="1196754"/>
            <a:ext cx="7103533" cy="4535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6676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1524000" y="5416550"/>
            <a:ext cx="9144000" cy="1257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Yhteistyökumppaneiden</a:t>
            </a:r>
            <a:r>
              <a:rPr lang="en-US" dirty="0"/>
              <a:t> </a:t>
            </a:r>
            <a:r>
              <a:rPr lang="en-US" dirty="0" err="1"/>
              <a:t>logot</a:t>
            </a:r>
            <a:r>
              <a:rPr lang="en-US" dirty="0"/>
              <a:t> ja </a:t>
            </a:r>
            <a:r>
              <a:rPr lang="en-US" dirty="0" err="1"/>
              <a:t>muut</a:t>
            </a:r>
            <a:r>
              <a:rPr lang="en-US" dirty="0"/>
              <a:t> </a:t>
            </a:r>
            <a:r>
              <a:rPr lang="en-US" dirty="0" err="1"/>
              <a:t>lisäelementit</a:t>
            </a:r>
            <a:r>
              <a:rPr lang="en-US" dirty="0"/>
              <a:t> </a:t>
            </a:r>
            <a:r>
              <a:rPr lang="en-US" dirty="0" err="1"/>
              <a:t>tuodaan</a:t>
            </a:r>
            <a:r>
              <a:rPr lang="en-US" dirty="0"/>
              <a:t> </a:t>
            </a:r>
            <a:r>
              <a:rPr lang="en-US" dirty="0" err="1"/>
              <a:t>tälle</a:t>
            </a:r>
            <a:r>
              <a:rPr lang="en-US" dirty="0"/>
              <a:t> </a:t>
            </a:r>
            <a:r>
              <a:rPr lang="en-US" dirty="0" err="1"/>
              <a:t>alueelle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FF32BE7-136A-442B-BCE3-EE68F227C8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35895"/>
            <a:ext cx="9144000" cy="132190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F52F354-CA85-418A-A226-CAD4D288C6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00201"/>
            <a:ext cx="9144000" cy="1828799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14175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1BDF48-A646-443C-B39F-95E71A558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902A-404F-4F89-8B01-08BA65DEE2AB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0A7FB55-6781-4624-9F85-8041DE0E9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0734-956E-4F05-BEFC-BBEA7C0F09BF}" type="datetime1">
              <a:rPr lang="fi-FI" smtClean="0"/>
              <a:t>7.11.2023</a:t>
            </a:fld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6E0C411-A2DE-400E-B9EA-44CD04ADC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35087"/>
            <a:ext cx="5181600" cy="44751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9D9B13-E7BE-4CC3-9D48-3AE3FD509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5087"/>
            <a:ext cx="5181600" cy="44751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8A127ED-35F7-4FFD-B086-3F4B23A0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000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6376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1524000" y="5416550"/>
            <a:ext cx="9144000" cy="1257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Yhteistyökumppaneiden</a:t>
            </a:r>
            <a:r>
              <a:rPr lang="en-US" dirty="0"/>
              <a:t> </a:t>
            </a:r>
            <a:r>
              <a:rPr lang="en-US" dirty="0" err="1"/>
              <a:t>logot</a:t>
            </a:r>
            <a:r>
              <a:rPr lang="en-US" dirty="0"/>
              <a:t> ja </a:t>
            </a:r>
            <a:r>
              <a:rPr lang="en-US" dirty="0" err="1"/>
              <a:t>muut</a:t>
            </a:r>
            <a:r>
              <a:rPr lang="en-US" dirty="0"/>
              <a:t> </a:t>
            </a:r>
            <a:r>
              <a:rPr lang="en-US" dirty="0" err="1"/>
              <a:t>lisäelementit</a:t>
            </a:r>
            <a:r>
              <a:rPr lang="en-US" dirty="0"/>
              <a:t> </a:t>
            </a:r>
            <a:r>
              <a:rPr lang="en-US" dirty="0" err="1"/>
              <a:t>tuodaan</a:t>
            </a:r>
            <a:r>
              <a:rPr lang="en-US" dirty="0"/>
              <a:t> </a:t>
            </a:r>
            <a:r>
              <a:rPr lang="en-US" dirty="0" err="1"/>
              <a:t>tälle</a:t>
            </a:r>
            <a:r>
              <a:rPr lang="en-US" dirty="0"/>
              <a:t> </a:t>
            </a:r>
            <a:r>
              <a:rPr lang="en-US" dirty="0" err="1"/>
              <a:t>alueelle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FF32BE7-136A-442B-BCE3-EE68F227C8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35896"/>
            <a:ext cx="9144000" cy="132190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  <a:br>
              <a:rPr lang="fi-FI" dirty="0"/>
            </a:br>
            <a:r>
              <a:rPr lang="fi-FI" dirty="0"/>
              <a:t>sähköposti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5AE650F-C82D-4AD3-BF5C-4C156C335851}"/>
              </a:ext>
            </a:extLst>
          </p:cNvPr>
          <p:cNvSpPr txBox="1"/>
          <p:nvPr userDrawn="1"/>
        </p:nvSpPr>
        <p:spPr>
          <a:xfrm>
            <a:off x="3457575" y="2782669"/>
            <a:ext cx="527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dirty="0">
                <a:solidFill>
                  <a:schemeClr val="accent1"/>
                </a:solidFill>
                <a:latin typeface="+mj-lt"/>
              </a:rPr>
              <a:t>www.kansalliskirjasto.fi</a:t>
            </a:r>
          </a:p>
        </p:txBody>
      </p:sp>
    </p:spTree>
    <p:extLst>
      <p:ext uri="{BB962C8B-B14F-4D97-AF65-F5344CB8AC3E}">
        <p14:creationId xmlns:p14="http://schemas.microsoft.com/office/powerpoint/2010/main" val="1906280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otsikkodia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C59DA80-0EB4-4DF3-B418-3F557B5215F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52625" y="5991225"/>
            <a:ext cx="8753475" cy="74295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err="1"/>
              <a:t>Yhteistyökumppaneiden</a:t>
            </a:r>
            <a:r>
              <a:rPr lang="en-US" dirty="0"/>
              <a:t> </a:t>
            </a:r>
            <a:r>
              <a:rPr lang="en-US" dirty="0" err="1"/>
              <a:t>logot</a:t>
            </a:r>
            <a:r>
              <a:rPr lang="en-US" dirty="0"/>
              <a:t> ja </a:t>
            </a:r>
            <a:r>
              <a:rPr lang="en-US" dirty="0" err="1"/>
              <a:t>muut</a:t>
            </a:r>
            <a:r>
              <a:rPr lang="en-US" dirty="0"/>
              <a:t> </a:t>
            </a:r>
            <a:r>
              <a:rPr lang="en-US" dirty="0" err="1"/>
              <a:t>lisäelementit</a:t>
            </a:r>
            <a:r>
              <a:rPr lang="en-US" dirty="0"/>
              <a:t> </a:t>
            </a:r>
            <a:r>
              <a:rPr lang="en-US" dirty="0" err="1"/>
              <a:t>tuodaan</a:t>
            </a:r>
            <a:r>
              <a:rPr lang="en-US" dirty="0"/>
              <a:t> </a:t>
            </a:r>
            <a:r>
              <a:rPr lang="en-US" dirty="0" err="1"/>
              <a:t>tälle</a:t>
            </a:r>
            <a:r>
              <a:rPr lang="en-US" dirty="0"/>
              <a:t> </a:t>
            </a:r>
            <a:r>
              <a:rPr lang="en-US" dirty="0" err="1"/>
              <a:t>alueelle</a:t>
            </a:r>
            <a:endParaRPr lang="fi-FI" dirty="0"/>
          </a:p>
          <a:p>
            <a:pPr lvl="0"/>
            <a:endParaRPr lang="fi-FI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8609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Tuo kuva tähän klikkaamalla keskellä kenttää olevaa ikonia ja vie se järjestä-työkalulla otsikkojen taakse jotta pääset muokkaamaan otsikoita ja saat ne näkyviin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FF32BE7-136A-442B-BCE3-EE68F227C8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432174"/>
            <a:ext cx="12192000" cy="1171575"/>
          </a:xfrm>
          <a:solidFill>
            <a:srgbClr val="002855">
              <a:alpha val="34902"/>
            </a:srgbClr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F52F354-CA85-418A-A226-CAD4D288C6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644047"/>
            <a:ext cx="12192000" cy="784952"/>
          </a:xfrm>
          <a:solidFill>
            <a:srgbClr val="002855">
              <a:alpha val="34902"/>
            </a:srgbClr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2575215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llinen otsikkodia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C59DA80-0EB4-4DF3-B418-3F557B5215F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52625" y="5991225"/>
            <a:ext cx="8753475" cy="74295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err="1"/>
              <a:t>Yhteistyökumppaneiden</a:t>
            </a:r>
            <a:r>
              <a:rPr lang="en-US" dirty="0"/>
              <a:t> </a:t>
            </a:r>
            <a:r>
              <a:rPr lang="en-US" dirty="0" err="1"/>
              <a:t>logot</a:t>
            </a:r>
            <a:r>
              <a:rPr lang="en-US" dirty="0"/>
              <a:t> ja </a:t>
            </a:r>
            <a:r>
              <a:rPr lang="en-US" dirty="0" err="1"/>
              <a:t>muut</a:t>
            </a:r>
            <a:r>
              <a:rPr lang="en-US" dirty="0"/>
              <a:t> </a:t>
            </a:r>
            <a:r>
              <a:rPr lang="en-US" dirty="0" err="1"/>
              <a:t>lisäelementit</a:t>
            </a:r>
            <a:r>
              <a:rPr lang="en-US" dirty="0"/>
              <a:t> </a:t>
            </a:r>
            <a:r>
              <a:rPr lang="en-US" dirty="0" err="1"/>
              <a:t>tuodaan</a:t>
            </a:r>
            <a:r>
              <a:rPr lang="en-US" dirty="0"/>
              <a:t> </a:t>
            </a:r>
            <a:r>
              <a:rPr lang="en-US" dirty="0" err="1"/>
              <a:t>tälle</a:t>
            </a:r>
            <a:r>
              <a:rPr lang="en-US" dirty="0"/>
              <a:t> </a:t>
            </a:r>
            <a:r>
              <a:rPr lang="en-US" dirty="0" err="1"/>
              <a:t>alueelle</a:t>
            </a:r>
            <a:endParaRPr lang="fi-FI" dirty="0"/>
          </a:p>
          <a:p>
            <a:pPr lvl="0"/>
            <a:endParaRPr lang="fi-FI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8609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Tuo kuva tähän klikkaamalla keskellä kenttää olevaa ikonia ja vie se järjestä-työkalulla otsikkojen taakse jotta pääset muokkaamaan otsikoita ja saat ne näkyviin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FF32BE7-136A-442B-BCE3-EE68F227C8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432174"/>
            <a:ext cx="12192000" cy="1171575"/>
          </a:xfrm>
          <a:solidFill>
            <a:srgbClr val="957E55">
              <a:alpha val="54902"/>
            </a:srgbClr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F52F354-CA85-418A-A226-CAD4D288C6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644047"/>
            <a:ext cx="12192000" cy="784952"/>
          </a:xfrm>
          <a:solidFill>
            <a:srgbClr val="957E55">
              <a:alpha val="54902"/>
            </a:srgbClr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2674659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llinen otsikkodia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C59DA80-0EB4-4DF3-B418-3F557B5215F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52625" y="5991225"/>
            <a:ext cx="8753475" cy="74295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 err="1"/>
              <a:t>Yhteistyökumppaneiden</a:t>
            </a:r>
            <a:r>
              <a:rPr lang="en-US" dirty="0"/>
              <a:t> </a:t>
            </a:r>
            <a:r>
              <a:rPr lang="en-US" dirty="0" err="1"/>
              <a:t>logot</a:t>
            </a:r>
            <a:r>
              <a:rPr lang="en-US" dirty="0"/>
              <a:t> ja </a:t>
            </a:r>
            <a:r>
              <a:rPr lang="en-US" dirty="0" err="1"/>
              <a:t>muut</a:t>
            </a:r>
            <a:r>
              <a:rPr lang="en-US" dirty="0"/>
              <a:t> </a:t>
            </a:r>
            <a:r>
              <a:rPr lang="en-US" dirty="0" err="1"/>
              <a:t>lisäelementit</a:t>
            </a:r>
            <a:r>
              <a:rPr lang="en-US" dirty="0"/>
              <a:t> </a:t>
            </a:r>
            <a:r>
              <a:rPr lang="en-US" dirty="0" err="1"/>
              <a:t>tuodaan</a:t>
            </a:r>
            <a:r>
              <a:rPr lang="en-US" dirty="0"/>
              <a:t> </a:t>
            </a:r>
            <a:r>
              <a:rPr lang="en-US" dirty="0" err="1"/>
              <a:t>tälle</a:t>
            </a:r>
            <a:r>
              <a:rPr lang="en-US" dirty="0"/>
              <a:t> </a:t>
            </a:r>
            <a:r>
              <a:rPr lang="en-US" dirty="0" err="1"/>
              <a:t>alueelle</a:t>
            </a:r>
            <a:endParaRPr lang="fi-FI" dirty="0"/>
          </a:p>
          <a:p>
            <a:pPr lvl="0"/>
            <a:endParaRPr lang="fi-FI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8609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dirty="0"/>
              <a:t>Tuo kuva tähän klikkaamalla keskellä kenttää olevaa ikonia ja vie se järjestä-työkalulla otsikkojen taakse jotta pääset muokkaamaan otsikoita ja saat ne näkyviin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FF32BE7-136A-442B-BCE3-EE68F227C8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432174"/>
            <a:ext cx="12192000" cy="1171575"/>
          </a:xfrm>
          <a:solidFill>
            <a:srgbClr val="4298BF">
              <a:alpha val="54902"/>
            </a:srgbClr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F52F354-CA85-418A-A226-CAD4D288C6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644047"/>
            <a:ext cx="12192000" cy="784952"/>
          </a:xfrm>
          <a:solidFill>
            <a:srgbClr val="4298BF">
              <a:alpha val="54902"/>
            </a:srgbClr>
          </a:solidFill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Esityksen otsikko</a:t>
            </a:r>
          </a:p>
        </p:txBody>
      </p:sp>
    </p:spTree>
    <p:extLst>
      <p:ext uri="{BB962C8B-B14F-4D97-AF65-F5344CB8AC3E}">
        <p14:creationId xmlns:p14="http://schemas.microsoft.com/office/powerpoint/2010/main" val="193620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8A1BA5-B0DC-4BF3-BC4D-0DF15903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902A-404F-4F89-8B01-08BA65DEE2AB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0FB96D-74E0-46A1-825B-AA3B32F2D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1C54-10C1-4004-A006-31185E968673}" type="datetime1">
              <a:rPr lang="fi-FI" smtClean="0"/>
              <a:t>7.11.2023</a:t>
            </a:fld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50522E8-B8A7-497C-A907-528A4C1CF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4807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3D888E7-29F5-4A57-B649-23546C8F6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968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D131168-399E-4166-8A97-6C1D2E26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902A-404F-4F89-8B01-08BA65DEE2AB}" type="slidenum">
              <a:rPr lang="fi-FI" smtClean="0"/>
              <a:t>‹#›</a:t>
            </a:fld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EA96C27-18C9-47F6-AB4C-87CA2034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17C53-814F-48F1-80E7-567F35F4555A}" type="datetime1">
              <a:rPr lang="fi-FI" smtClean="0"/>
              <a:t>7.11.2023</a:t>
            </a:fld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4127C20-7FF7-4B68-9DD4-86D6C23FD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3598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BB97AF-C9F6-451D-86E7-55B0211D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902A-404F-4F89-8B01-08BA65DEE2AB}" type="slidenum">
              <a:rPr lang="fi-FI" smtClean="0"/>
              <a:t>‹#›</a:t>
            </a:fld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CDB6964-5B86-40DF-B4C9-4F4F13FF6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DA37-452C-472F-AF20-8DDB60F21BB3}" type="datetime1">
              <a:rPr lang="fi-FI" smtClean="0"/>
              <a:t>7.11.2023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63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DB2F493-BA1E-4EF6-A6EE-9A2A9AA2D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9902A-404F-4F89-8B01-08BA65DEE2AB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8EB1179-175D-4B01-9530-544882DD7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9DB5-0CB7-49DE-A0D0-F73C385E789A}" type="datetime1">
              <a:rPr lang="fi-FI" smtClean="0"/>
              <a:t>7.11.2023</a:t>
            </a:fld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5338F1A-7F08-4908-972A-639DA328E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41498"/>
            <a:ext cx="3291537" cy="3780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458C43-8C43-4095-812C-6E8636124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899" y="0"/>
            <a:ext cx="7686101" cy="6858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2BD47C1-613E-41CC-9EDF-5BB9CEA8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291537" cy="1476000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0165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59008" cy="63408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7.11.2023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5573" y="6453339"/>
            <a:ext cx="6432715" cy="26813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B2CC-113E-473F-8BF9-3B1AFD6D7C8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306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7.11.2023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5573" y="6453339"/>
            <a:ext cx="6432715" cy="26813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Esityksen nimi/Tekijän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4422" y="981078"/>
            <a:ext cx="10943167" cy="576263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4422" y="1628803"/>
            <a:ext cx="10943167" cy="4103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01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 with two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049E-9043-4FEA-A56C-8F1A80982448}" type="datetimeFigureOut">
              <a:rPr lang="fi-FI" smtClean="0"/>
              <a:t>7.11.2023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55573" y="6453339"/>
            <a:ext cx="6432715" cy="268139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fi-FI"/>
              <a:t>Esityksen nimi/Tekijän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76872"/>
            <a:ext cx="5386917" cy="34563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016" y="1340769"/>
            <a:ext cx="5389033" cy="834107"/>
          </a:xfrm>
        </p:spPr>
        <p:txBody>
          <a:bodyPr anchor="ctr"/>
          <a:lstStyle>
            <a:lvl1pPr marL="0" indent="0">
              <a:buNone/>
              <a:defRPr sz="2400" b="0" baseline="0">
                <a:solidFill>
                  <a:srgbClr val="002060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276872"/>
            <a:ext cx="5389033" cy="34563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23394" y="1340769"/>
            <a:ext cx="5389033" cy="834107"/>
          </a:xfrm>
        </p:spPr>
        <p:txBody>
          <a:bodyPr anchor="ctr"/>
          <a:lstStyle>
            <a:lvl1pPr marL="0" indent="0">
              <a:buNone/>
              <a:defRPr sz="2400" b="0" baseline="0">
                <a:solidFill>
                  <a:srgbClr val="002060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6192011" y="332656"/>
            <a:ext cx="5376597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7" y="333375"/>
            <a:ext cx="5376333" cy="8636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 baseline="0">
                <a:solidFill>
                  <a:srgbClr val="002060"/>
                </a:solidFill>
              </a:defRPr>
            </a:lvl1pPr>
          </a:lstStyle>
          <a:p>
            <a:pPr lvl="0"/>
            <a:r>
              <a:rPr lang="fi-FI" sz="3200" b="1" err="1"/>
              <a:t>Click</a:t>
            </a:r>
            <a:r>
              <a:rPr lang="fi-FI" sz="3200" b="1"/>
              <a:t> to </a:t>
            </a:r>
            <a:r>
              <a:rPr lang="fi-FI" sz="3200" b="1" err="1"/>
              <a:t>add</a:t>
            </a:r>
            <a:r>
              <a:rPr lang="fi-FI" sz="3200" b="1"/>
              <a:t> </a:t>
            </a:r>
            <a:r>
              <a:rPr lang="fi-FI" sz="3200" b="1" err="1"/>
              <a:t>title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28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theme" Target="../theme/them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.sv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Relationship Id="rId9" Type="http://schemas.openxmlformats.org/officeDocument/2006/relationships/image" Target="../media/image5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B9AEE0-59C1-44C3-A0A2-FB432BD8F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E71EA3D-1137-4E12-B9D7-A6A72B3AB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7049"/>
            <a:ext cx="10515600" cy="4492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40FAECC-BF88-4BEA-89F0-0D9E48DB1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05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656D5-D59F-4FB5-9D11-2F53718D620B}" type="datetime1">
              <a:rPr lang="fi-FI" smtClean="0"/>
              <a:t>7.11.2023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2B8574-D40C-41AF-8DA4-24F7F3A0E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15250" y="6305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9902A-404F-4F89-8B01-08BA65DEE2AB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7" y="6023477"/>
            <a:ext cx="952762" cy="684000"/>
          </a:xfrm>
          <a:prstGeom prst="rect">
            <a:avLst/>
          </a:prstGeom>
        </p:spPr>
      </p:pic>
      <p:grpSp>
        <p:nvGrpSpPr>
          <p:cNvPr id="13" name="Ryhmä 12" descr="Creative Commons - attribution">
            <a:extLst>
              <a:ext uri="{FF2B5EF4-FFF2-40B4-BE49-F238E27FC236}">
                <a16:creationId xmlns:a16="http://schemas.microsoft.com/office/drawing/2014/main" id="{AAC9D06D-9720-41DD-A7E3-158CCF88B65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28676" y="6364377"/>
            <a:ext cx="650248" cy="306000"/>
            <a:chOff x="10972800" y="6250277"/>
            <a:chExt cx="764999" cy="360000"/>
          </a:xfrm>
        </p:grpSpPr>
        <p:pic>
          <p:nvPicPr>
            <p:cNvPr id="7" name="Kuva 6">
              <a:extLst>
                <a:ext uri="{FF2B5EF4-FFF2-40B4-BE49-F238E27FC236}">
                  <a16:creationId xmlns:a16="http://schemas.microsoft.com/office/drawing/2014/main" id="{EA353447-0114-483E-B67B-A9C76B60E6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>
              <a:off x="10972800" y="6250278"/>
              <a:ext cx="359999" cy="359999"/>
            </a:xfrm>
            <a:prstGeom prst="rect">
              <a:avLst/>
            </a:prstGeom>
          </p:spPr>
        </p:pic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79D19F79-760F-4154-AA1C-DD8D5DB824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rcRect/>
            <a:stretch/>
          </p:blipFill>
          <p:spPr>
            <a:xfrm>
              <a:off x="11377799" y="6250277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346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650" r:id="rId7"/>
    <p:sldLayoutId id="2147483670" r:id="rId8"/>
    <p:sldLayoutId id="2147483662" r:id="rId9"/>
    <p:sldLayoutId id="2147483655" r:id="rId10"/>
    <p:sldLayoutId id="2147483663" r:id="rId11"/>
    <p:sldLayoutId id="2147483659" r:id="rId12"/>
    <p:sldLayoutId id="2147483661" r:id="rId13"/>
    <p:sldLayoutId id="2147483667" r:id="rId14"/>
    <p:sldLayoutId id="2147483668" r:id="rId15"/>
    <p:sldLayoutId id="2147483665" r:id="rId16"/>
    <p:sldLayoutId id="2147483658" r:id="rId17"/>
    <p:sldLayoutId id="2147483660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B9AEE0-59C1-44C3-A0A2-FB432BD8F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E71EA3D-1137-4E12-B9D7-A6A72B3AB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7049"/>
            <a:ext cx="10515600" cy="4492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56" y="223281"/>
            <a:ext cx="1426087" cy="1023806"/>
          </a:xfrm>
          <a:prstGeom prst="rect">
            <a:avLst/>
          </a:prstGeom>
        </p:spPr>
      </p:pic>
      <p:grpSp>
        <p:nvGrpSpPr>
          <p:cNvPr id="18" name="Ryhmä 17" descr="Creative Commons - attribution">
            <a:extLst>
              <a:ext uri="{FF2B5EF4-FFF2-40B4-BE49-F238E27FC236}">
                <a16:creationId xmlns:a16="http://schemas.microsoft.com/office/drawing/2014/main" id="{1A8FDC33-39B4-460F-8B27-F1E8E89EC42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28676" y="6364377"/>
            <a:ext cx="650248" cy="306000"/>
            <a:chOff x="10972800" y="6250277"/>
            <a:chExt cx="764999" cy="360000"/>
          </a:xfrm>
        </p:grpSpPr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55D12BBC-E77A-4302-8563-2EACBD35F3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0972800" y="6250278"/>
              <a:ext cx="359999" cy="359999"/>
            </a:xfrm>
            <a:prstGeom prst="rect">
              <a:avLst/>
            </a:prstGeom>
          </p:spPr>
        </p:pic>
        <p:pic>
          <p:nvPicPr>
            <p:cNvPr id="20" name="Kuva 19">
              <a:extLst>
                <a:ext uri="{FF2B5EF4-FFF2-40B4-BE49-F238E27FC236}">
                  <a16:creationId xmlns:a16="http://schemas.microsoft.com/office/drawing/2014/main" id="{99E8A60F-B6F1-45BC-A76E-04E2A7C437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/>
          </p:blipFill>
          <p:spPr>
            <a:xfrm>
              <a:off x="11377799" y="6250277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922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B9AEE0-59C1-44C3-A0A2-FB432BD8F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E71EA3D-1137-4E12-B9D7-A6A72B3AB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7049"/>
            <a:ext cx="10515600" cy="4492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7" y="6023477"/>
            <a:ext cx="952762" cy="684000"/>
          </a:xfrm>
          <a:prstGeom prst="rect">
            <a:avLst/>
          </a:prstGeom>
        </p:spPr>
      </p:pic>
      <p:grpSp>
        <p:nvGrpSpPr>
          <p:cNvPr id="16" name="Ryhmä 15" descr="Creative Commons - attribution">
            <a:extLst>
              <a:ext uri="{FF2B5EF4-FFF2-40B4-BE49-F238E27FC236}">
                <a16:creationId xmlns:a16="http://schemas.microsoft.com/office/drawing/2014/main" id="{88BA3678-80BA-446F-965A-44A20277EA4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28676" y="6364377"/>
            <a:ext cx="650248" cy="306000"/>
            <a:chOff x="10972800" y="6250277"/>
            <a:chExt cx="764999" cy="360000"/>
          </a:xfrm>
        </p:grpSpPr>
        <p:pic>
          <p:nvPicPr>
            <p:cNvPr id="17" name="Kuva 16">
              <a:extLst>
                <a:ext uri="{FF2B5EF4-FFF2-40B4-BE49-F238E27FC236}">
                  <a16:creationId xmlns:a16="http://schemas.microsoft.com/office/drawing/2014/main" id="{FC136914-87B3-49D8-A590-4B51E922B5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10972800" y="6250278"/>
              <a:ext cx="359999" cy="359999"/>
            </a:xfrm>
            <a:prstGeom prst="rect">
              <a:avLst/>
            </a:prstGeom>
          </p:spPr>
        </p:pic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49671FD6-9B57-4F55-AAD9-0F4FD90F36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/>
          </p:blipFill>
          <p:spPr>
            <a:xfrm>
              <a:off x="11377799" y="6250277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202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46D640-C86A-43EC-B791-BFC3E421B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76994"/>
            <a:ext cx="12192000" cy="7849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i-FI" sz="3600" dirty="0"/>
              <a:t>Kuntien e-kirjasto- </a:t>
            </a:r>
            <a:br>
              <a:rPr lang="fi-FI" sz="3600" dirty="0"/>
            </a:br>
            <a:r>
              <a:rPr lang="fi-FI" sz="3600" dirty="0"/>
              <a:t>avautuu Kansalliskirjastossa 23.4.2024</a:t>
            </a:r>
            <a:endParaRPr lang="fi-FI" sz="32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Subtitle 3">
            <a:extLst>
              <a:ext uri="{FF2B5EF4-FFF2-40B4-BE49-F238E27FC236}">
                <a16:creationId xmlns:a16="http://schemas.microsoft.com/office/drawing/2014/main" id="{606112FD-D372-4A1F-949E-6C91E932FD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YKN-</a:t>
            </a:r>
            <a:r>
              <a:rPr lang="en-US" sz="2800" b="1" dirty="0" err="1" smtClean="0"/>
              <a:t>kokous</a:t>
            </a:r>
            <a:r>
              <a:rPr lang="en-US" sz="2800" b="1" dirty="0" smtClean="0"/>
              <a:t> 9.11.2023</a:t>
            </a:r>
            <a:endParaRPr lang="en-US" sz="2800" b="1" dirty="0"/>
          </a:p>
          <a:p>
            <a:r>
              <a:rPr lang="en-US" sz="2800" b="1" dirty="0"/>
              <a:t>Kristiina Hormia-Poutanen</a:t>
            </a:r>
          </a:p>
        </p:txBody>
      </p:sp>
    </p:spTree>
    <p:extLst>
      <p:ext uri="{BB962C8B-B14F-4D97-AF65-F5344CB8AC3E}">
        <p14:creationId xmlns:p14="http://schemas.microsoft.com/office/powerpoint/2010/main" val="209646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Kunnankirjastojen rooli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Aineistojen valinta ja -ehdotukset kirjastoryhmien kautta</a:t>
            </a:r>
          </a:p>
          <a:p>
            <a:r>
              <a:rPr lang="fi-FI" dirty="0"/>
              <a:t>Asiakaspalvelu ja opastus kirjastoissa</a:t>
            </a:r>
          </a:p>
          <a:p>
            <a:r>
              <a:rPr lang="fi-FI" dirty="0"/>
              <a:t>Kirjavinkkaukset ja nostot e-kirjastoon</a:t>
            </a:r>
          </a:p>
          <a:p>
            <a:r>
              <a:rPr lang="fi-FI" dirty="0"/>
              <a:t>Viestintä kunnanpäättäjille ja käyttäjille</a:t>
            </a:r>
          </a:p>
        </p:txBody>
      </p:sp>
    </p:spTree>
    <p:extLst>
      <p:ext uri="{BB962C8B-B14F-4D97-AF65-F5344CB8AC3E}">
        <p14:creationId xmlns:p14="http://schemas.microsoft.com/office/powerpoint/2010/main" val="1035764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Kansalliskirjaston rooli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Kirjastotyöryhmien työn koordinointi</a:t>
            </a:r>
          </a:p>
          <a:p>
            <a:r>
              <a:rPr lang="fi-FI" dirty="0"/>
              <a:t>Aineistohankinta ja neuvottelut</a:t>
            </a:r>
          </a:p>
          <a:p>
            <a:r>
              <a:rPr lang="fi-FI" dirty="0"/>
              <a:t>Teknisen alustan kehittäminen ja ylläpito</a:t>
            </a:r>
          </a:p>
          <a:p>
            <a:pPr lvl="1"/>
            <a:r>
              <a:rPr lang="fi-FI"/>
              <a:t>Avoimen lähdekoodin ratkaisu</a:t>
            </a:r>
            <a:endParaRPr lang="fi-FI" dirty="0"/>
          </a:p>
          <a:p>
            <a:pPr lvl="1"/>
            <a:r>
              <a:rPr lang="fi-FI"/>
              <a:t>Osittainen integrointi </a:t>
            </a:r>
            <a:r>
              <a:rPr lang="fi-FI" err="1"/>
              <a:t>Finnaan</a:t>
            </a:r>
            <a:endParaRPr lang="fi-FI"/>
          </a:p>
          <a:p>
            <a:r>
              <a:rPr lang="fi-FI" dirty="0"/>
              <a:t>Isojen koulutustilaisuuksien organisointi</a:t>
            </a:r>
          </a:p>
          <a:p>
            <a:r>
              <a:rPr lang="fi-FI"/>
              <a:t>Strategisen tason viestintä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4295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53681-94B0-7B80-8384-9B9B88882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Kirjastot ja Kansalliskirjasto yhteistyössä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AEBFF-9674-5124-66C4-CA1F18A41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E-kirjastoa koskevat strategiset linjaukset e-kirjaston ohjausryhmän toimesta</a:t>
            </a:r>
          </a:p>
          <a:p>
            <a:r>
              <a:rPr lang="fi-FI" dirty="0"/>
              <a:t>Koulutusaineistojen laatiminen ja tilaisuuksien järjestäminen kirjastoille</a:t>
            </a:r>
          </a:p>
          <a:p>
            <a:r>
              <a:rPr lang="fi-FI" dirty="0"/>
              <a:t>Tarkentuu ja kehittyy toiminnan edetessä</a:t>
            </a:r>
          </a:p>
        </p:txBody>
      </p:sp>
    </p:spTree>
    <p:extLst>
      <p:ext uri="{BB962C8B-B14F-4D97-AF65-F5344CB8AC3E}">
        <p14:creationId xmlns:p14="http://schemas.microsoft.com/office/powerpoint/2010/main" val="421307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AE656C2A-0261-400C-97B1-E1F1F1636B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Kristiina</a:t>
            </a:r>
          </a:p>
          <a:p>
            <a:r>
              <a:rPr lang="fi-FI" dirty="0"/>
              <a:t> Hormia-Poutanen</a:t>
            </a:r>
          </a:p>
          <a:p>
            <a:r>
              <a:rPr lang="fi-FI"/>
              <a:t>Kristiina.hormia@helsinki.fi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09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Kuntien e-kirjasto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E-kirjasto antaa Suomen kirjastojen asiakkaille nykyistä tasa-arvoisemman ja helppokäyttöisemmän pääsyn kirjastojen digitaalisiin sisältöihin.</a:t>
            </a:r>
          </a:p>
          <a:p>
            <a:r>
              <a:rPr lang="fi-FI" dirty="0"/>
              <a:t>Kuntien yhteistä e-kirjastoa valmistelee e-kirjastohanke. Hanke toteutetaan opetus- ja kulttuuriministeriön projektirahoituksella ja sitä vetää Helsingin kaupunginkirjasto. Hanke päättyy vuoden 2023 lopussa</a:t>
            </a:r>
          </a:p>
          <a:p>
            <a:r>
              <a:rPr lang="fi-FI" dirty="0"/>
              <a:t>Kansalliskirjasto on vastuussa palvelun kehittämisestä ja ylläpidosta 2024 alkaen</a:t>
            </a:r>
          </a:p>
          <a:p>
            <a:endParaRPr lang="fi-FI" dirty="0"/>
          </a:p>
          <a:p>
            <a:r>
              <a:rPr lang="fi-FI" dirty="0"/>
              <a:t>Mitä e-kirjasto tarkoittaa:</a:t>
            </a:r>
          </a:p>
          <a:p>
            <a:pPr lvl="1"/>
            <a:r>
              <a:rPr lang="fi-FI" dirty="0"/>
              <a:t>monipuolinen </a:t>
            </a:r>
            <a:r>
              <a:rPr lang="fi-FI" b="1" dirty="0"/>
              <a:t>e-kirjastokokoelma</a:t>
            </a:r>
            <a:r>
              <a:rPr lang="fi-FI" dirty="0"/>
              <a:t> on käytettävissä mistä päin Suomea tahansa </a:t>
            </a:r>
          </a:p>
          <a:p>
            <a:pPr lvl="1"/>
            <a:r>
              <a:rPr lang="fi-FI" dirty="0"/>
              <a:t>käyttö </a:t>
            </a:r>
            <a:r>
              <a:rPr lang="fi-FI" b="1" dirty="0"/>
              <a:t>mobiilisovelluksen</a:t>
            </a:r>
            <a:r>
              <a:rPr lang="fi-FI" dirty="0"/>
              <a:t> eli -</a:t>
            </a:r>
            <a:r>
              <a:rPr lang="fi-FI" dirty="0" err="1"/>
              <a:t>aplikaation</a:t>
            </a:r>
            <a:r>
              <a:rPr lang="fi-FI" dirty="0"/>
              <a:t> ja myöhemmin myös verkkosivun kautta</a:t>
            </a:r>
          </a:p>
          <a:p>
            <a:pPr lvl="1"/>
            <a:r>
              <a:rPr lang="fi-FI" dirty="0"/>
              <a:t>käyttö edellyttää sitä, että </a:t>
            </a:r>
            <a:r>
              <a:rPr lang="fi-FI" b="1" dirty="0"/>
              <a:t>oma asuinkunta on liittynyt </a:t>
            </a:r>
            <a:r>
              <a:rPr lang="fi-FI" dirty="0"/>
              <a:t>mukaan e-kirjastoon</a:t>
            </a:r>
          </a:p>
          <a:p>
            <a:pPr lvl="1"/>
            <a:r>
              <a:rPr lang="fi-FI" dirty="0"/>
              <a:t>Kirjautuminen kirjastotunnuksella </a:t>
            </a:r>
          </a:p>
          <a:p>
            <a:pPr lvl="1"/>
            <a:endParaRPr lang="fi-FI" dirty="0"/>
          </a:p>
          <a:p>
            <a:r>
              <a:rPr lang="fi-FI" dirty="0"/>
              <a:t>Sisällöt</a:t>
            </a:r>
          </a:p>
          <a:p>
            <a:pPr lvl="2"/>
            <a:r>
              <a:rPr lang="fi-FI" dirty="0"/>
              <a:t>e-kirjoja, e-äänikirjoja ja e-lehtien digitaalisia näköisversioita.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343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Kansalliskirjasto?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Kansalliskirjaston lakisääteinen tehtävä on kehittää ja tarjota palveluita eri tyyppisille kirjastoille sekä edistää yhteistyötä</a:t>
            </a:r>
          </a:p>
          <a:p>
            <a:r>
              <a:rPr lang="fi-FI" dirty="0"/>
              <a:t>Kuntien e-kirjasto linkittyy useisiin Kansalliskirjaston palveluihin- tuotamme yhdessä lisäarvoa</a:t>
            </a:r>
          </a:p>
          <a:p>
            <a:r>
              <a:rPr lang="fi-FI" dirty="0"/>
              <a:t>Yhteistyö kuntien ja kunnankirjastojen kanssa tukee muidenkin palvelujen kehittämistä yleisille kirjastoille</a:t>
            </a:r>
          </a:p>
        </p:txBody>
      </p:sp>
    </p:spTree>
    <p:extLst>
      <p:ext uri="{BB962C8B-B14F-4D97-AF65-F5344CB8AC3E}">
        <p14:creationId xmlns:p14="http://schemas.microsoft.com/office/powerpoint/2010/main" val="113408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C64897-B19B-B345-B361-11D8244EE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Strategia 2020 - 2030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99CB6-0A71-1947-824C-4504BCF44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0887"/>
            <a:ext cx="10515600" cy="33801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i-FI" sz="3200" i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i-FI" sz="3200" i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i-FI" sz="3200" i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i-FI" sz="3200" i="1" dirty="0">
                <a:solidFill>
                  <a:schemeClr val="bg2">
                    <a:lumMod val="50000"/>
                  </a:schemeClr>
                </a:solidFill>
              </a:rPr>
              <a:t>Sivistys yhteiskunnan ytimessä</a:t>
            </a:r>
          </a:p>
          <a:p>
            <a:r>
              <a:rPr lang="fi-FI" sz="2400" b="1" dirty="0"/>
              <a:t>Kulttuuriperintö yhteiseksi hyväksi</a:t>
            </a:r>
          </a:p>
          <a:p>
            <a:r>
              <a:rPr lang="fi-FI" sz="2400" dirty="0"/>
              <a:t>Kansalliskirjaston tiedeyhteisön ytimessä</a:t>
            </a:r>
          </a:p>
          <a:p>
            <a:r>
              <a:rPr lang="fi-FI" sz="2400" b="1" dirty="0"/>
              <a:t>Kansalliskirjaston sivistyksen ja oppimisen</a:t>
            </a:r>
            <a:br>
              <a:rPr lang="fi-FI" sz="2400" b="1" dirty="0"/>
            </a:br>
            <a:r>
              <a:rPr lang="fi-FI" sz="2400" b="1" dirty="0"/>
              <a:t>voimavarana</a:t>
            </a:r>
          </a:p>
          <a:p>
            <a:r>
              <a:rPr lang="fi-FI" sz="2400" b="1" dirty="0"/>
              <a:t>Verkostoyhteistyön kautta vahvaksi </a:t>
            </a:r>
            <a:br>
              <a:rPr lang="fi-FI" sz="2400" b="1" dirty="0"/>
            </a:br>
            <a:r>
              <a:rPr lang="fi-FI" sz="2400" b="1" dirty="0"/>
              <a:t>osaamiskeskukseksi</a:t>
            </a:r>
            <a:endParaRPr lang="fi-FI" b="1" dirty="0"/>
          </a:p>
          <a:p>
            <a:endParaRPr lang="fi-FI" dirty="0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AC5F571C-1451-4180-ABD1-3AF470713BD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10400" y="1335088"/>
            <a:ext cx="5181600" cy="44751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3200" i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i-FI" sz="3200" i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i-FI" sz="3200" i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i-FI" sz="3200" i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fi-FI" sz="3200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fi-FI" sz="2600" i="1" dirty="0">
                <a:solidFill>
                  <a:schemeClr val="bg2">
                    <a:lumMod val="50000"/>
                  </a:schemeClr>
                </a:solidFill>
              </a:rPr>
              <a:t>Kansalliskirjaston arvot</a:t>
            </a:r>
            <a:endParaRPr lang="fi-FI" dirty="0"/>
          </a:p>
          <a:p>
            <a:r>
              <a:rPr lang="fi-FI" sz="2000" dirty="0"/>
              <a:t>Avoimuus</a:t>
            </a:r>
          </a:p>
          <a:p>
            <a:r>
              <a:rPr lang="fi-FI" sz="2000" dirty="0"/>
              <a:t>Uudistuminen</a:t>
            </a:r>
          </a:p>
          <a:p>
            <a:r>
              <a:rPr lang="fi-FI" sz="2000" dirty="0"/>
              <a:t>Sivistys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445"/>
            <a:ext cx="1219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2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dirty="0">
                <a:solidFill>
                  <a:srgbClr val="00224F"/>
                </a:solidFill>
                <a:ea typeface="MS Gothic" panose="020B0609070205080204" pitchFamily="49" charset="-128"/>
                <a:cs typeface="TisaSansPro-Italic" panose="020B0504020101010102" pitchFamily="34" charset="0"/>
              </a:rPr>
              <a:t/>
            </a:r>
            <a:br>
              <a:rPr lang="fi-FI" dirty="0">
                <a:solidFill>
                  <a:srgbClr val="00224F"/>
                </a:solidFill>
                <a:ea typeface="MS Gothic" panose="020B0609070205080204" pitchFamily="49" charset="-128"/>
                <a:cs typeface="TisaSansPro-Italic" panose="020B0504020101010102" pitchFamily="34" charset="0"/>
              </a:rPr>
            </a:br>
            <a:r>
              <a:rPr lang="fi-FI" sz="4000" dirty="0">
                <a:solidFill>
                  <a:srgbClr val="00224F"/>
                </a:solidFill>
                <a:ea typeface="MS Gothic" panose="020B0609070205080204" pitchFamily="49" charset="-128"/>
                <a:cs typeface="TisaSansPro-Italic" panose="020B0504020101010102" pitchFamily="34" charset="0"/>
              </a:rPr>
              <a:t>Yhteistyö palvelutuotannossa</a:t>
            </a:r>
            <a:r>
              <a:rPr lang="fi-FI" dirty="0">
                <a:solidFill>
                  <a:srgbClr val="00224F"/>
                </a:solidFill>
                <a:ea typeface="MS Gothic" panose="020B0609070205080204" pitchFamily="49" charset="-128"/>
                <a:cs typeface="TisaSansPro-Italic" panose="020B0504020101010102" pitchFamily="34" charset="0"/>
              </a:rPr>
              <a:t/>
            </a:r>
            <a:br>
              <a:rPr lang="fi-FI" dirty="0">
                <a:solidFill>
                  <a:srgbClr val="00224F"/>
                </a:solidFill>
                <a:ea typeface="MS Gothic" panose="020B0609070205080204" pitchFamily="49" charset="-128"/>
                <a:cs typeface="TisaSansPro-Italic" panose="020B0504020101010102" pitchFamily="34" charset="0"/>
              </a:rPr>
            </a:br>
            <a:r>
              <a:rPr lang="fi-FI" dirty="0">
                <a:solidFill>
                  <a:srgbClr val="00224F"/>
                </a:solidFill>
                <a:ea typeface="MS Gothic" panose="020B0609070205080204" pitchFamily="49" charset="-128"/>
                <a:cs typeface="TisaSansPro-Italic" panose="020B0504020101010102" pitchFamily="34" charset="0"/>
              </a:rPr>
              <a:t> </a:t>
            </a:r>
          </a:p>
        </p:txBody>
      </p:sp>
      <p:pic>
        <p:nvPicPr>
          <p:cNvPr id="4" name="Picture 5" title="Kansalliskirjaston palvelut tuottavat lisäarvoa organisaatioille ja sitä kautta palvelevat myös organisaatioiden omia asiakkaita.">
            <a:extLst>
              <a:ext uri="{FF2B5EF4-FFF2-40B4-BE49-F238E27FC236}">
                <a16:creationId xmlns:a16="http://schemas.microsoft.com/office/drawing/2014/main" id="{9AA71ABB-6EA3-1743-8E73-89D6870569A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7548" y="1155988"/>
            <a:ext cx="8136904" cy="52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41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Palvelun osa-alueet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Aineistojen hankinta</a:t>
            </a:r>
          </a:p>
          <a:p>
            <a:pPr lvl="1"/>
            <a:r>
              <a:rPr lang="fi-FI" dirty="0"/>
              <a:t>Kilpailutukset käynnistymässä</a:t>
            </a:r>
          </a:p>
          <a:p>
            <a:r>
              <a:rPr lang="fi-FI" dirty="0"/>
              <a:t>Teknologia</a:t>
            </a:r>
          </a:p>
          <a:p>
            <a:pPr lvl="1"/>
            <a:r>
              <a:rPr lang="fi-FI" dirty="0"/>
              <a:t>Avoimen lähdekoodin ratkaisu; Library </a:t>
            </a:r>
            <a:r>
              <a:rPr lang="fi-FI" dirty="0" err="1"/>
              <a:t>Simplified</a:t>
            </a:r>
            <a:endParaRPr lang="fi-FI" dirty="0"/>
          </a:p>
          <a:p>
            <a:pPr lvl="1"/>
            <a:r>
              <a:rPr lang="fi-FI" dirty="0"/>
              <a:t>Kehittäminen ulkoistettu</a:t>
            </a:r>
          </a:p>
          <a:p>
            <a:pPr lvl="2"/>
            <a:r>
              <a:rPr lang="fi-FI" dirty="0" err="1"/>
              <a:t>Ellibs</a:t>
            </a:r>
            <a:endParaRPr lang="fi-FI" dirty="0"/>
          </a:p>
          <a:p>
            <a:pPr lvl="2"/>
            <a:r>
              <a:rPr lang="fi-FI" dirty="0"/>
              <a:t>Loikka</a:t>
            </a:r>
          </a:p>
          <a:p>
            <a:pPr lvl="1"/>
            <a:r>
              <a:rPr lang="fi-FI" dirty="0"/>
              <a:t>CSC tarjoaa pysyvän palvelinympäristön</a:t>
            </a:r>
          </a:p>
          <a:p>
            <a:r>
              <a:rPr lang="fi-FI" dirty="0"/>
              <a:t>Yhteistyö kuntien ja kirjastojen kanssa</a:t>
            </a:r>
          </a:p>
          <a:p>
            <a:pPr lvl="1"/>
            <a:r>
              <a:rPr lang="fi-FI" dirty="0"/>
              <a:t>Palvelupäälliköllä keskeinen rooli tässä</a:t>
            </a:r>
          </a:p>
          <a:p>
            <a:pPr lvl="2"/>
            <a:endParaRPr lang="fi-FI" dirty="0"/>
          </a:p>
          <a:p>
            <a:pPr lvl="2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0135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E-kirjasto ja muut </a:t>
            </a:r>
            <a:r>
              <a:rPr lang="fi-FI" dirty="0" err="1"/>
              <a:t>KK:n</a:t>
            </a:r>
            <a:r>
              <a:rPr lang="fi-FI" dirty="0"/>
              <a:t> palvelut</a:t>
            </a:r>
          </a:p>
        </p:txBody>
      </p:sp>
      <p:sp>
        <p:nvSpPr>
          <p:cNvPr id="5" name="Oval 4"/>
          <p:cNvSpPr/>
          <p:nvPr/>
        </p:nvSpPr>
        <p:spPr>
          <a:xfrm>
            <a:off x="1234440" y="1157124"/>
            <a:ext cx="9720072" cy="559114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ounded Rectangle 5"/>
          <p:cNvSpPr/>
          <p:nvPr/>
        </p:nvSpPr>
        <p:spPr>
          <a:xfrm>
            <a:off x="4751832" y="4626993"/>
            <a:ext cx="2688336" cy="173736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4852927" y="5178290"/>
            <a:ext cx="2514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E-kirjastoyksikkö </a:t>
            </a:r>
          </a:p>
          <a:p>
            <a:r>
              <a:rPr lang="fi-FI" dirty="0"/>
              <a:t>9 henkeä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157030" y="3851641"/>
            <a:ext cx="2318004" cy="12893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Rounded Rectangle 8"/>
          <p:cNvSpPr/>
          <p:nvPr/>
        </p:nvSpPr>
        <p:spPr>
          <a:xfrm>
            <a:off x="6677406" y="3851641"/>
            <a:ext cx="2318004" cy="128930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xtBox 9"/>
          <p:cNvSpPr txBox="1"/>
          <p:nvPr/>
        </p:nvSpPr>
        <p:spPr>
          <a:xfrm>
            <a:off x="3711807" y="4226934"/>
            <a:ext cx="917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Finna</a:t>
            </a:r>
            <a:endParaRPr lang="fi-FI" dirty="0"/>
          </a:p>
        </p:txBody>
      </p:sp>
      <p:sp>
        <p:nvSpPr>
          <p:cNvPr id="11" name="TextBox 10"/>
          <p:cNvSpPr txBox="1"/>
          <p:nvPr/>
        </p:nvSpPr>
        <p:spPr>
          <a:xfrm>
            <a:off x="7353428" y="4012241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FinELib</a:t>
            </a:r>
            <a:endParaRPr lang="fi-FI" dirty="0"/>
          </a:p>
        </p:txBody>
      </p:sp>
      <p:sp>
        <p:nvSpPr>
          <p:cNvPr id="12" name="Rounded Rectangle 11"/>
          <p:cNvSpPr/>
          <p:nvPr/>
        </p:nvSpPr>
        <p:spPr>
          <a:xfrm>
            <a:off x="2263779" y="2399148"/>
            <a:ext cx="3410712" cy="985821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2919264" y="2378550"/>
            <a:ext cx="2099742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i-FI" dirty="0"/>
              <a:t>Kuvailuyksiköt</a:t>
            </a:r>
          </a:p>
          <a:p>
            <a:pPr marL="342900" indent="-342900">
              <a:buFont typeface="Calibri"/>
              <a:buChar char="-"/>
            </a:pPr>
            <a:r>
              <a:rPr lang="fi-FI" dirty="0"/>
              <a:t>metatieto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847496" y="1761329"/>
            <a:ext cx="3636356" cy="17457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xtBox 14"/>
          <p:cNvSpPr txBox="1"/>
          <p:nvPr/>
        </p:nvSpPr>
        <p:spPr>
          <a:xfrm>
            <a:off x="5927396" y="1914030"/>
            <a:ext cx="3556456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dirty="0"/>
              <a:t>Viestintä</a:t>
            </a:r>
          </a:p>
          <a:p>
            <a:r>
              <a:rPr lang="fi-FI" dirty="0"/>
              <a:t>Tilaisuuksien tuki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DFA0B8-3966-68BC-238F-F4C54DD41C14}"/>
              </a:ext>
            </a:extLst>
          </p:cNvPr>
          <p:cNvSpPr/>
          <p:nvPr/>
        </p:nvSpPr>
        <p:spPr>
          <a:xfrm>
            <a:off x="8739315" y="159453"/>
            <a:ext cx="3277822" cy="15645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B5E2F8-3DC5-F313-4F24-C7F4754BC2E8}"/>
              </a:ext>
            </a:extLst>
          </p:cNvPr>
          <p:cNvSpPr txBox="1"/>
          <p:nvPr/>
        </p:nvSpPr>
        <p:spPr>
          <a:xfrm>
            <a:off x="8739315" y="307025"/>
            <a:ext cx="29484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HY; mm.</a:t>
            </a:r>
          </a:p>
          <a:p>
            <a:pPr marL="342900" indent="-342900">
              <a:buFontTx/>
              <a:buChar char="-"/>
            </a:pPr>
            <a:r>
              <a:rPr lang="fi-FI" dirty="0"/>
              <a:t>Taloushallinto, HR</a:t>
            </a:r>
          </a:p>
          <a:p>
            <a:pPr marL="342900" indent="-342900">
              <a:buFontTx/>
              <a:buChar char="-"/>
            </a:pPr>
            <a:r>
              <a:rPr lang="fi-FI" dirty="0"/>
              <a:t>Perus IT</a:t>
            </a:r>
          </a:p>
        </p:txBody>
      </p:sp>
      <p:sp>
        <p:nvSpPr>
          <p:cNvPr id="16" name="Oval 15"/>
          <p:cNvSpPr/>
          <p:nvPr/>
        </p:nvSpPr>
        <p:spPr>
          <a:xfrm>
            <a:off x="4129083" y="3397004"/>
            <a:ext cx="3630168" cy="83629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4255401" y="3503930"/>
            <a:ext cx="395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Osaava kiva porukka</a:t>
            </a:r>
          </a:p>
        </p:txBody>
      </p:sp>
    </p:spTree>
    <p:extLst>
      <p:ext uri="{BB962C8B-B14F-4D97-AF65-F5344CB8AC3E}">
        <p14:creationId xmlns:p14="http://schemas.microsoft.com/office/powerpoint/2010/main" val="2641723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Ajankohtaista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4168"/>
            <a:ext cx="10515600" cy="468239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dirty="0"/>
              <a:t>Rekrytoinnit</a:t>
            </a:r>
          </a:p>
          <a:p>
            <a:pPr lvl="1"/>
            <a:r>
              <a:rPr lang="fi-FI" dirty="0"/>
              <a:t>Annastiina Louhisalmi</a:t>
            </a:r>
            <a:r>
              <a:rPr lang="fi-FI" dirty="0">
                <a:solidFill>
                  <a:srgbClr val="00B050"/>
                </a:solidFill>
              </a:rPr>
              <a:t>, </a:t>
            </a:r>
            <a:r>
              <a:rPr lang="fi-FI" dirty="0"/>
              <a:t>palvelupäällikkö ja tiimin vetäjä, aloittaa 1.12.2023</a:t>
            </a:r>
          </a:p>
          <a:p>
            <a:pPr lvl="1"/>
            <a:r>
              <a:rPr lang="fi-FI" dirty="0"/>
              <a:t>Marja </a:t>
            </a:r>
            <a:r>
              <a:rPr lang="fi-FI" dirty="0" err="1"/>
              <a:t>Hjelt</a:t>
            </a:r>
            <a:r>
              <a:rPr lang="fi-FI" dirty="0"/>
              <a:t>, yhteistyön koordinointi, aloittaa 1.1.2024</a:t>
            </a:r>
            <a:endParaRPr lang="fi-FI" dirty="0">
              <a:solidFill>
                <a:srgbClr val="00B050"/>
              </a:solidFill>
            </a:endParaRPr>
          </a:p>
          <a:p>
            <a:pPr lvl="1"/>
            <a:r>
              <a:rPr lang="fi-FI" dirty="0"/>
              <a:t>Anna Tuomikoski, aineistot, aloittaa 1.1.2024</a:t>
            </a:r>
          </a:p>
          <a:p>
            <a:pPr lvl="1"/>
            <a:r>
              <a:rPr lang="fi-FI" dirty="0"/>
              <a:t>Outi Tommila, viestintä, aloittaa 1.2.2024</a:t>
            </a:r>
            <a:endParaRPr lang="fi-FI" dirty="0">
              <a:solidFill>
                <a:srgbClr val="00B050"/>
              </a:solidFill>
            </a:endParaRPr>
          </a:p>
          <a:p>
            <a:pPr lvl="1"/>
            <a:r>
              <a:rPr lang="fi-FI" dirty="0"/>
              <a:t>Tietojärjestelmäpäällikkö, 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prosessi käynnissä</a:t>
            </a:r>
          </a:p>
          <a:p>
            <a:pPr lvl="1"/>
            <a:r>
              <a:rPr lang="fi-FI" dirty="0"/>
              <a:t>Pekko </a:t>
            </a:r>
            <a:r>
              <a:rPr lang="fi-FI" dirty="0" err="1"/>
              <a:t>Sams</a:t>
            </a:r>
            <a:r>
              <a:rPr lang="fi-FI" dirty="0"/>
              <a:t>, tietojärjestelmäasiantuntija, </a:t>
            </a:r>
            <a:r>
              <a:rPr lang="fi-FI" dirty="0" smtClean="0"/>
              <a:t>aloittanut </a:t>
            </a:r>
            <a:r>
              <a:rPr lang="fi-FI" dirty="0"/>
              <a:t>1.11.2023</a:t>
            </a:r>
          </a:p>
          <a:p>
            <a:pPr lvl="1"/>
            <a:r>
              <a:rPr lang="fi-FI" dirty="0"/>
              <a:t>3 tietojärjestelmäasiantuntijaa, </a:t>
            </a: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prosessi </a:t>
            </a:r>
            <a:r>
              <a:rPr lang="fi-FI" dirty="0" smtClean="0">
                <a:solidFill>
                  <a:schemeClr val="accent6">
                    <a:lumMod val="75000"/>
                  </a:schemeClr>
                </a:solidFill>
              </a:rPr>
              <a:t>käynnissä</a:t>
            </a:r>
          </a:p>
          <a:p>
            <a:pPr lvl="1"/>
            <a:r>
              <a:rPr lang="fi-FI" dirty="0" smtClean="0"/>
              <a:t>Joona Kutilainen-Pennanen, tietojärjestelmäasiantuntija, </a:t>
            </a:r>
            <a:r>
              <a:rPr lang="fi-FI" smtClean="0"/>
              <a:t>alkuvuodesta mukana</a:t>
            </a:r>
            <a:endParaRPr lang="fi-FI" dirty="0"/>
          </a:p>
          <a:p>
            <a:pPr lvl="1"/>
            <a:endParaRPr lang="fi-FI" dirty="0"/>
          </a:p>
          <a:p>
            <a:r>
              <a:rPr lang="fi-FI" dirty="0"/>
              <a:t>Sopimusvalmistelut</a:t>
            </a:r>
          </a:p>
          <a:p>
            <a:pPr lvl="1"/>
            <a:r>
              <a:rPr lang="fi-FI" dirty="0"/>
              <a:t>Palvelusopimus- Kuntaliitossa kommenteilla</a:t>
            </a:r>
          </a:p>
          <a:p>
            <a:pPr lvl="1"/>
            <a:r>
              <a:rPr lang="fi-FI" dirty="0"/>
              <a:t>Aineistojen kilpailutus käynnissä</a:t>
            </a:r>
            <a:endParaRPr lang="fi-FI" dirty="0">
              <a:solidFill>
                <a:srgbClr val="FF0000"/>
              </a:solidFill>
            </a:endParaRP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880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CB88-E235-BC01-B749-65AFB7429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Juridiset perusteet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80A37-63EB-2540-39D1-1563840A0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Miksi Kansalliskirjasto?</a:t>
            </a:r>
          </a:p>
          <a:p>
            <a:pPr lvl="1"/>
            <a:r>
              <a:rPr lang="fi-FI" dirty="0"/>
              <a:t>Kansalliskirjaston tehtävänä on kehittää ja tarjota kansallisia palveluja yliopistojen kirjastoille, yleisille kirjastoille, ammattikorkeakoulukirjastoille ja erikoiskirjastoille sekä edistää kirjastoalan kotimaista ja kansainvälistä yhteistyötä. </a:t>
            </a:r>
          </a:p>
          <a:p>
            <a:r>
              <a:rPr lang="fi-FI" dirty="0"/>
              <a:t>Millä perusteella kunnat voivat yhteistyössä Kansalliskirjaston kanssa toteuttaa palvelun?</a:t>
            </a:r>
          </a:p>
          <a:p>
            <a:pPr lvl="1"/>
            <a:r>
              <a:rPr lang="fi-FI" dirty="0"/>
              <a:t>Perustuu hankintalain </a:t>
            </a: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§</a:t>
            </a:r>
          </a:p>
          <a:p>
            <a:pPr lvl="1"/>
            <a:r>
              <a:rPr lang="fi-FI" dirty="0"/>
              <a:t>E-kirjastoa koskevassa sopimuksessa on kyse hankintayksiköiden välisestä hankinnasta, jolla hankintayksiköt toteuttavat yhteistyössä ja yhteisten tavoitteiden saavuttamiseksi niiden vastuulla olevat yleisen edun mukaiset julkiset palvelut, eikä hankintalakia näin ollen sovelleta.</a:t>
            </a:r>
          </a:p>
          <a:p>
            <a:pPr lvl="1"/>
            <a:r>
              <a:rPr lang="fi-FI" dirty="0"/>
              <a:t>Toiminta perustuu yhteistyöhön kuntien ja </a:t>
            </a:r>
            <a:r>
              <a:rPr lang="fi-FI" dirty="0" err="1"/>
              <a:t>KK:n</a:t>
            </a:r>
            <a:r>
              <a:rPr lang="fi-FI" dirty="0"/>
              <a:t> välillä. Tämän pitää selkeästi näkyä sopimuksissa.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8813971"/>
      </p:ext>
    </p:extLst>
  </p:cSld>
  <p:clrMapOvr>
    <a:masterClrMapping/>
  </p:clrMapOvr>
</p:sld>
</file>

<file path=ppt/theme/theme1.xml><?xml version="1.0" encoding="utf-8"?>
<a:theme xmlns:a="http://schemas.openxmlformats.org/drawingml/2006/main" name="Sisältödiat">
  <a:themeElements>
    <a:clrScheme name="KK 2021">
      <a:dk1>
        <a:sysClr val="windowText" lastClr="000000"/>
      </a:dk1>
      <a:lt1>
        <a:sysClr val="window" lastClr="FFFFFF"/>
      </a:lt1>
      <a:dk2>
        <a:srgbClr val="002855"/>
      </a:dk2>
      <a:lt2>
        <a:srgbClr val="E7E6E6"/>
      </a:lt2>
      <a:accent1>
        <a:srgbClr val="002855"/>
      </a:accent1>
      <a:accent2>
        <a:srgbClr val="957E55"/>
      </a:accent2>
      <a:accent3>
        <a:srgbClr val="9A3324"/>
      </a:accent3>
      <a:accent4>
        <a:srgbClr val="7C878E"/>
      </a:accent4>
      <a:accent5>
        <a:srgbClr val="4298BF"/>
      </a:accent5>
      <a:accent6>
        <a:srgbClr val="FBD872"/>
      </a:accent6>
      <a:hlink>
        <a:srgbClr val="0563C1"/>
      </a:hlink>
      <a:folHlink>
        <a:srgbClr val="954F72"/>
      </a:folHlink>
    </a:clrScheme>
    <a:fontScheme name="KK Segoe UI">
      <a:majorFont>
        <a:latin typeface="Segoe UI Semibold"/>
        <a:ea typeface=""/>
        <a:cs typeface="Segoe UI"/>
      </a:majorFont>
      <a:minorFont>
        <a:latin typeface="Segoe UI"/>
        <a:ea typeface=""/>
        <a:cs typeface="Segoe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K 2021" id="{EE57D151-A765-455E-A700-0F3FB1E919AE}" vid="{72D4B140-9DFE-4193-90CA-424EE830DF7A}"/>
    </a:ext>
  </a:extLst>
</a:theme>
</file>

<file path=ppt/theme/theme2.xml><?xml version="1.0" encoding="utf-8"?>
<a:theme xmlns:a="http://schemas.openxmlformats.org/drawingml/2006/main" name="Vaaleat otsikkodiat">
  <a:themeElements>
    <a:clrScheme name="KK 2021">
      <a:dk1>
        <a:sysClr val="windowText" lastClr="000000"/>
      </a:dk1>
      <a:lt1>
        <a:sysClr val="window" lastClr="FFFFFF"/>
      </a:lt1>
      <a:dk2>
        <a:srgbClr val="002855"/>
      </a:dk2>
      <a:lt2>
        <a:srgbClr val="E7E6E6"/>
      </a:lt2>
      <a:accent1>
        <a:srgbClr val="002855"/>
      </a:accent1>
      <a:accent2>
        <a:srgbClr val="957E55"/>
      </a:accent2>
      <a:accent3>
        <a:srgbClr val="9A3324"/>
      </a:accent3>
      <a:accent4>
        <a:srgbClr val="7C878E"/>
      </a:accent4>
      <a:accent5>
        <a:srgbClr val="4298BF"/>
      </a:accent5>
      <a:accent6>
        <a:srgbClr val="FBD872"/>
      </a:accent6>
      <a:hlink>
        <a:srgbClr val="0563C1"/>
      </a:hlink>
      <a:folHlink>
        <a:srgbClr val="954F72"/>
      </a:folHlink>
    </a:clrScheme>
    <a:fontScheme name="KK Segoe UI">
      <a:majorFont>
        <a:latin typeface="Segoe UI Semibold"/>
        <a:ea typeface=""/>
        <a:cs typeface="Segoe UI"/>
      </a:majorFont>
      <a:minorFont>
        <a:latin typeface="Segoe UI"/>
        <a:ea typeface=""/>
        <a:cs typeface="Segoe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K 2021" id="{EE57D151-A765-455E-A700-0F3FB1E919AE}" vid="{E25D211B-2ED6-439F-9F28-3E6A40CA4E30}"/>
    </a:ext>
  </a:extLst>
</a:theme>
</file>

<file path=ppt/theme/theme3.xml><?xml version="1.0" encoding="utf-8"?>
<a:theme xmlns:a="http://schemas.openxmlformats.org/drawingml/2006/main" name="Kuvalliset otsikkodiat">
  <a:themeElements>
    <a:clrScheme name="KK 2021">
      <a:dk1>
        <a:sysClr val="windowText" lastClr="000000"/>
      </a:dk1>
      <a:lt1>
        <a:sysClr val="window" lastClr="FFFFFF"/>
      </a:lt1>
      <a:dk2>
        <a:srgbClr val="002855"/>
      </a:dk2>
      <a:lt2>
        <a:srgbClr val="E7E6E6"/>
      </a:lt2>
      <a:accent1>
        <a:srgbClr val="002855"/>
      </a:accent1>
      <a:accent2>
        <a:srgbClr val="957E55"/>
      </a:accent2>
      <a:accent3>
        <a:srgbClr val="9A3324"/>
      </a:accent3>
      <a:accent4>
        <a:srgbClr val="7C878E"/>
      </a:accent4>
      <a:accent5>
        <a:srgbClr val="4298BF"/>
      </a:accent5>
      <a:accent6>
        <a:srgbClr val="FBD872"/>
      </a:accent6>
      <a:hlink>
        <a:srgbClr val="0563C1"/>
      </a:hlink>
      <a:folHlink>
        <a:srgbClr val="954F72"/>
      </a:folHlink>
    </a:clrScheme>
    <a:fontScheme name="KK Segoe UI">
      <a:majorFont>
        <a:latin typeface="Segoe UI Semibold"/>
        <a:ea typeface=""/>
        <a:cs typeface="Segoe UI"/>
      </a:majorFont>
      <a:minorFont>
        <a:latin typeface="Segoe UI"/>
        <a:ea typeface=""/>
        <a:cs typeface="Segoe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K 2021" id="{EE57D151-A765-455E-A700-0F3FB1E919AE}" vid="{E25D211B-2ED6-439F-9F28-3E6A40CA4E3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_activity xmlns="cb0683d1-dd49-4838-9284-20360810c9e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D9C640B2A61A4FB46DBFD0C51F0AAA" ma:contentTypeVersion="9" ma:contentTypeDescription="Create a new document." ma:contentTypeScope="" ma:versionID="b13d7a84c758781e1458b619a63c720b">
  <xsd:schema xmlns:xsd="http://www.w3.org/2001/XMLSchema" xmlns:xs="http://www.w3.org/2001/XMLSchema" xmlns:p="http://schemas.microsoft.com/office/2006/metadata/properties" xmlns:ns3="cb0683d1-dd49-4838-9284-20360810c9ef" xmlns:ns4="d641b616-7157-4c31-9175-15eefb25bfee" targetNamespace="http://schemas.microsoft.com/office/2006/metadata/properties" ma:root="true" ma:fieldsID="2bab8fddadb187bc796e6851399f50c3" ns3:_="" ns4:_="">
    <xsd:import namespace="cb0683d1-dd49-4838-9284-20360810c9ef"/>
    <xsd:import namespace="d641b616-7157-4c31-9175-15eefb25b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0683d1-dd49-4838-9284-20360810c9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1b616-7157-4c31-9175-15eefb25b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0456CB-A142-4A92-A714-6FC5D696845B}">
  <ds:schemaRefs>
    <ds:schemaRef ds:uri="http://purl.org/dc/terms/"/>
    <ds:schemaRef ds:uri="http://schemas.microsoft.com/office/2006/documentManagement/types"/>
    <ds:schemaRef ds:uri="cb0683d1-dd49-4838-9284-20360810c9ef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641b616-7157-4c31-9175-15eefb25bfe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93E684E-3BC2-41C3-8589-F88F20CBE0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0683d1-dd49-4838-9284-20360810c9ef"/>
    <ds:schemaRef ds:uri="d641b616-7157-4c31-9175-15eefb25b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905D22-4C70-415D-873B-32F11DFDD3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1502</TotalTime>
  <Words>462</Words>
  <Application>Microsoft Office PowerPoint</Application>
  <PresentationFormat>Widescreen</PresentationFormat>
  <Paragraphs>107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MS Gothic</vt:lpstr>
      <vt:lpstr>Arial</vt:lpstr>
      <vt:lpstr>Calibri</vt:lpstr>
      <vt:lpstr>Segoe UI</vt:lpstr>
      <vt:lpstr>Segoe UI Semibold</vt:lpstr>
      <vt:lpstr>Times New Roman</vt:lpstr>
      <vt:lpstr>TisaSansPro-Italic</vt:lpstr>
      <vt:lpstr>Wingdings</vt:lpstr>
      <vt:lpstr>Sisältödiat</vt:lpstr>
      <vt:lpstr>Vaaleat otsikkodiat</vt:lpstr>
      <vt:lpstr>Kuvalliset otsikkodiat</vt:lpstr>
      <vt:lpstr>Kuntien e-kirjasto-  avautuu Kansalliskirjastossa 23.4.2024</vt:lpstr>
      <vt:lpstr>Kuntien e-kirjasto</vt:lpstr>
      <vt:lpstr>Miksi Kansalliskirjasto?</vt:lpstr>
      <vt:lpstr>Strategia 2020 - 2030</vt:lpstr>
      <vt:lpstr> Yhteistyö palvelutuotannossa  </vt:lpstr>
      <vt:lpstr>Palvelun osa-alueet</vt:lpstr>
      <vt:lpstr>E-kirjasto ja muut KK:n palvelut</vt:lpstr>
      <vt:lpstr>Ajankohtaista</vt:lpstr>
      <vt:lpstr>Juridiset perusteet</vt:lpstr>
      <vt:lpstr>Kunnankirjastojen rooli</vt:lpstr>
      <vt:lpstr>Kansalliskirjaston rooli</vt:lpstr>
      <vt:lpstr>Kirjastot ja Kansalliskirjasto yhteistyössä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Tervetuloa Kansalliskirjastoon!</dc:title>
  <dc:creator>Oja, Marko L K</dc:creator>
  <cp:lastModifiedBy>Hormia-Poutanen, Kristiina</cp:lastModifiedBy>
  <cp:revision>112</cp:revision>
  <dcterms:created xsi:type="dcterms:W3CDTF">2021-01-12T08:39:14Z</dcterms:created>
  <dcterms:modified xsi:type="dcterms:W3CDTF">2023-11-07T11:55:13Z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0x0101009CD9C640B2A61A4FB46DBFD0C51F0AAA</vt:lpwstr>
  </property>
  <property fmtid="{D5CDD505-2E9C-101B-9397-08002B2CF9AE}" pid="3" name="MSIP_Label_f35e945f-875f-47b7-87fa-10b3524d17f5_Enabled">
    <vt:lpwstr>true</vt:lpwstr>
  </property>
  <property fmtid="{D5CDD505-2E9C-101B-9397-08002B2CF9AE}" pid="4" name="MSIP_Label_f35e945f-875f-47b7-87fa-10b3524d17f5_SetDate">
    <vt:lpwstr>2023-11-07T06:40:05Z</vt:lpwstr>
  </property>
  <property fmtid="{D5CDD505-2E9C-101B-9397-08002B2CF9AE}" pid="5" name="MSIP_Label_f35e945f-875f-47b7-87fa-10b3524d17f5_Method">
    <vt:lpwstr>Standard</vt:lpwstr>
  </property>
  <property fmtid="{D5CDD505-2E9C-101B-9397-08002B2CF9AE}" pid="6" name="MSIP_Label_f35e945f-875f-47b7-87fa-10b3524d17f5_Name">
    <vt:lpwstr>Julkinen (harkinnanvaraisesti)</vt:lpwstr>
  </property>
  <property fmtid="{D5CDD505-2E9C-101B-9397-08002B2CF9AE}" pid="7" name="MSIP_Label_f35e945f-875f-47b7-87fa-10b3524d17f5_SiteId">
    <vt:lpwstr>3feb6bc1-d722-4726-966c-5b58b64df752</vt:lpwstr>
  </property>
  <property fmtid="{D5CDD505-2E9C-101B-9397-08002B2CF9AE}" pid="8" name="MSIP_Label_f35e945f-875f-47b7-87fa-10b3524d17f5_ActionId">
    <vt:lpwstr>e3e712a4-a541-4de8-808c-1fbd1a4a6cd6</vt:lpwstr>
  </property>
  <property fmtid="{D5CDD505-2E9C-101B-9397-08002B2CF9AE}" pid="9" name="MSIP_Label_f35e945f-875f-47b7-87fa-10b3524d17f5_ContentBits">
    <vt:lpwstr>0</vt:lpwstr>
  </property>
</Properties>
</file>