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823" r:id="rId6"/>
  </p:sldMasterIdLst>
  <p:notesMasterIdLst>
    <p:notesMasterId r:id="rId22"/>
  </p:notesMasterIdLst>
  <p:handoutMasterIdLst>
    <p:handoutMasterId r:id="rId23"/>
  </p:handoutMasterIdLst>
  <p:sldIdLst>
    <p:sldId id="542" r:id="rId7"/>
    <p:sldId id="537" r:id="rId8"/>
    <p:sldId id="553" r:id="rId9"/>
    <p:sldId id="554" r:id="rId10"/>
    <p:sldId id="498" r:id="rId11"/>
    <p:sldId id="539" r:id="rId12"/>
    <p:sldId id="536" r:id="rId13"/>
    <p:sldId id="558" r:id="rId14"/>
    <p:sldId id="559" r:id="rId15"/>
    <p:sldId id="560" r:id="rId16"/>
    <p:sldId id="561" r:id="rId17"/>
    <p:sldId id="549" r:id="rId18"/>
    <p:sldId id="555" r:id="rId19"/>
    <p:sldId id="557" r:id="rId20"/>
    <p:sldId id="479" r:id="rId21"/>
  </p:sldIdLst>
  <p:sldSz cx="9144000" cy="5143500" type="screen16x9"/>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76C8"/>
    <a:srgbClr val="7991D3"/>
    <a:srgbClr val="BCC8E9"/>
    <a:srgbClr val="365ABD"/>
    <a:srgbClr val="D7DEF2"/>
    <a:srgbClr val="AFBDE5"/>
    <a:srgbClr val="000000"/>
    <a:srgbClr val="2699D6"/>
    <a:srgbClr val="2594CB"/>
    <a:srgbClr val="D4F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6327" autoAdjust="0"/>
  </p:normalViewPr>
  <p:slideViewPr>
    <p:cSldViewPr showGuides="1">
      <p:cViewPr varScale="1">
        <p:scale>
          <a:sx n="93" d="100"/>
          <a:sy n="93" d="100"/>
        </p:scale>
        <p:origin x="544" y="60"/>
      </p:cViewPr>
      <p:guideLst/>
    </p:cSldViewPr>
  </p:slideViewPr>
  <p:outlineViewPr>
    <p:cViewPr>
      <p:scale>
        <a:sx n="33" d="100"/>
        <a:sy n="33" d="100"/>
      </p:scale>
      <p:origin x="0" y="-1024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78" d="100"/>
          <a:sy n="78" d="100"/>
        </p:scale>
        <p:origin x="4056" y="84"/>
      </p:cViewPr>
      <p:guideLst>
        <p:guide orient="horz" pos="3128"/>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39" cy="495696"/>
          </a:xfrm>
          <a:prstGeom prst="rect">
            <a:avLst/>
          </a:prstGeom>
        </p:spPr>
        <p:txBody>
          <a:bodyPr vert="horz" lIns="91671" tIns="45835" rIns="91671" bIns="45835" rtlCol="0"/>
          <a:lstStyle>
            <a:lvl1pPr algn="l">
              <a:defRPr sz="1200"/>
            </a:lvl1pPr>
          </a:lstStyle>
          <a:p>
            <a:endParaRPr lang="fi-FI"/>
          </a:p>
        </p:txBody>
      </p:sp>
      <p:sp>
        <p:nvSpPr>
          <p:cNvPr id="3" name="Date Placeholder 2"/>
          <p:cNvSpPr>
            <a:spLocks noGrp="1"/>
          </p:cNvSpPr>
          <p:nvPr>
            <p:ph type="dt" sz="quarter" idx="1"/>
          </p:nvPr>
        </p:nvSpPr>
        <p:spPr>
          <a:xfrm>
            <a:off x="3883967" y="0"/>
            <a:ext cx="2972439" cy="495696"/>
          </a:xfrm>
          <a:prstGeom prst="rect">
            <a:avLst/>
          </a:prstGeom>
        </p:spPr>
        <p:txBody>
          <a:bodyPr vert="horz" lIns="91671" tIns="45835" rIns="91671" bIns="45835" rtlCol="0"/>
          <a:lstStyle>
            <a:lvl1pPr algn="r">
              <a:defRPr sz="1200"/>
            </a:lvl1pPr>
          </a:lstStyle>
          <a:p>
            <a:fld id="{4DF5B08A-83ED-45E1-90DE-AADFEED44B75}" type="datetimeFigureOut">
              <a:rPr lang="fi-FI" smtClean="0"/>
              <a:t>3.11.2023</a:t>
            </a:fld>
            <a:endParaRPr lang="fi-FI"/>
          </a:p>
        </p:txBody>
      </p:sp>
      <p:sp>
        <p:nvSpPr>
          <p:cNvPr id="4" name="Footer Placeholder 3"/>
          <p:cNvSpPr>
            <a:spLocks noGrp="1"/>
          </p:cNvSpPr>
          <p:nvPr>
            <p:ph type="ftr" sz="quarter" idx="2"/>
          </p:nvPr>
        </p:nvSpPr>
        <p:spPr>
          <a:xfrm>
            <a:off x="1" y="9429354"/>
            <a:ext cx="2972439" cy="495696"/>
          </a:xfrm>
          <a:prstGeom prst="rect">
            <a:avLst/>
          </a:prstGeom>
        </p:spPr>
        <p:txBody>
          <a:bodyPr vert="horz" lIns="91671" tIns="45835" rIns="91671" bIns="45835" rtlCol="0" anchor="b"/>
          <a:lstStyle>
            <a:lvl1pPr algn="l">
              <a:defRPr sz="1200"/>
            </a:lvl1pPr>
          </a:lstStyle>
          <a:p>
            <a:endParaRPr lang="fi-FI"/>
          </a:p>
        </p:txBody>
      </p:sp>
      <p:sp>
        <p:nvSpPr>
          <p:cNvPr id="5" name="Slide Number Placeholder 4"/>
          <p:cNvSpPr>
            <a:spLocks noGrp="1"/>
          </p:cNvSpPr>
          <p:nvPr>
            <p:ph type="sldNum" sz="quarter" idx="3"/>
          </p:nvPr>
        </p:nvSpPr>
        <p:spPr>
          <a:xfrm>
            <a:off x="3883967" y="9429354"/>
            <a:ext cx="2972439" cy="495696"/>
          </a:xfrm>
          <a:prstGeom prst="rect">
            <a:avLst/>
          </a:prstGeom>
        </p:spPr>
        <p:txBody>
          <a:bodyPr vert="horz" lIns="91671" tIns="45835" rIns="91671" bIns="45835" rtlCol="0" anchor="b"/>
          <a:lstStyle>
            <a:lvl1pPr algn="r">
              <a:defRPr sz="1200"/>
            </a:lvl1pPr>
          </a:lstStyle>
          <a:p>
            <a:fld id="{72D1ADDD-E79E-4142-B033-52608F2C149A}" type="slidenum">
              <a:rPr lang="fi-FI" smtClean="0"/>
              <a:t>‹#›</a:t>
            </a:fld>
            <a:endParaRPr lang="fi-FI"/>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71800" cy="496332"/>
          </a:xfrm>
          <a:prstGeom prst="rect">
            <a:avLst/>
          </a:prstGeom>
        </p:spPr>
        <p:txBody>
          <a:bodyPr vert="horz" lIns="91671" tIns="45835" rIns="91671" bIns="45835" rtlCol="0"/>
          <a:lstStyle>
            <a:lvl1pPr algn="l">
              <a:defRPr sz="1200"/>
            </a:lvl1pPr>
          </a:lstStyle>
          <a:p>
            <a:endParaRPr lang="fi-FI"/>
          </a:p>
        </p:txBody>
      </p:sp>
      <p:sp>
        <p:nvSpPr>
          <p:cNvPr id="3" name="Päivämäärän paikkamerkki 2"/>
          <p:cNvSpPr>
            <a:spLocks noGrp="1"/>
          </p:cNvSpPr>
          <p:nvPr>
            <p:ph type="dt" idx="1"/>
          </p:nvPr>
        </p:nvSpPr>
        <p:spPr>
          <a:xfrm>
            <a:off x="3884614" y="0"/>
            <a:ext cx="2971800" cy="496332"/>
          </a:xfrm>
          <a:prstGeom prst="rect">
            <a:avLst/>
          </a:prstGeom>
        </p:spPr>
        <p:txBody>
          <a:bodyPr vert="horz" lIns="91671" tIns="45835" rIns="91671" bIns="45835" rtlCol="0"/>
          <a:lstStyle>
            <a:lvl1pPr algn="r">
              <a:defRPr sz="1200"/>
            </a:lvl1pPr>
          </a:lstStyle>
          <a:p>
            <a:fld id="{6A7FAC48-2721-4B96-BA02-5768D8A8C6C8}" type="datetimeFigureOut">
              <a:rPr lang="fi-FI" smtClean="0"/>
              <a:pPr/>
              <a:t>3.11.2023</a:t>
            </a:fld>
            <a:endParaRPr lang="fi-FI"/>
          </a:p>
        </p:txBody>
      </p:sp>
      <p:sp>
        <p:nvSpPr>
          <p:cNvPr id="4" name="Dian kuvan paikkamerkki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671" tIns="45835" rIns="91671" bIns="45835" rtlCol="0" anchor="ctr"/>
          <a:lstStyle/>
          <a:p>
            <a:endParaRPr lang="fi-FI"/>
          </a:p>
        </p:txBody>
      </p:sp>
      <p:sp>
        <p:nvSpPr>
          <p:cNvPr id="5" name="Huomautusten paikkamerkki 4"/>
          <p:cNvSpPr>
            <a:spLocks noGrp="1"/>
          </p:cNvSpPr>
          <p:nvPr>
            <p:ph type="body" sz="quarter" idx="3"/>
          </p:nvPr>
        </p:nvSpPr>
        <p:spPr>
          <a:xfrm>
            <a:off x="685801" y="4715156"/>
            <a:ext cx="5486400" cy="4466987"/>
          </a:xfrm>
          <a:prstGeom prst="rect">
            <a:avLst/>
          </a:prstGeom>
        </p:spPr>
        <p:txBody>
          <a:bodyPr vert="horz" lIns="91671" tIns="45835" rIns="91671" bIns="45835"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8585"/>
            <a:ext cx="2971800" cy="496332"/>
          </a:xfrm>
          <a:prstGeom prst="rect">
            <a:avLst/>
          </a:prstGeom>
        </p:spPr>
        <p:txBody>
          <a:bodyPr vert="horz" lIns="91671" tIns="45835" rIns="91671" bIns="45835" rtlCol="0" anchor="b"/>
          <a:lstStyle>
            <a:lvl1pPr algn="l">
              <a:defRPr sz="1200"/>
            </a:lvl1pPr>
          </a:lstStyle>
          <a:p>
            <a:endParaRPr lang="fi-FI"/>
          </a:p>
        </p:txBody>
      </p:sp>
      <p:sp>
        <p:nvSpPr>
          <p:cNvPr id="7" name="Dian numeron paikkamerkki 6"/>
          <p:cNvSpPr>
            <a:spLocks noGrp="1"/>
          </p:cNvSpPr>
          <p:nvPr>
            <p:ph type="sldNum" sz="quarter" idx="5"/>
          </p:nvPr>
        </p:nvSpPr>
        <p:spPr>
          <a:xfrm>
            <a:off x="3884614" y="9428585"/>
            <a:ext cx="2971800" cy="496332"/>
          </a:xfrm>
          <a:prstGeom prst="rect">
            <a:avLst/>
          </a:prstGeom>
        </p:spPr>
        <p:txBody>
          <a:bodyPr vert="horz" lIns="91671" tIns="45835" rIns="91671" bIns="45835" rtlCol="0" anchor="b"/>
          <a:lstStyle>
            <a:lvl1pPr algn="r">
              <a:defRPr sz="1200"/>
            </a:lvl1pPr>
          </a:lstStyle>
          <a:p>
            <a:fld id="{0433CE14-C27A-42FB-A7CF-16D08FB8F53C}" type="slidenum">
              <a:rPr lang="fi-FI" smtClean="0"/>
              <a:pPr/>
              <a:t>‹#›</a:t>
            </a:fld>
            <a:endParaRPr lang="fi-FI"/>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p:spTree>
      <p:nvGrpSpPr>
        <p:cNvPr id="1" name=""/>
        <p:cNvGrpSpPr/>
        <p:nvPr/>
      </p:nvGrpSpPr>
      <p:grpSpPr>
        <a:xfrm>
          <a:off x="0" y="0"/>
          <a:ext cx="0" cy="0"/>
          <a:chOff x="0" y="0"/>
          <a:chExt cx="0" cy="0"/>
        </a:xfrm>
      </p:grpSpPr>
      <p:pic>
        <p:nvPicPr>
          <p:cNvPr id="51" name="Kuva 50">
            <a:extLst>
              <a:ext uri="{FF2B5EF4-FFF2-40B4-BE49-F238E27FC236}">
                <a16:creationId xmlns:a16="http://schemas.microsoft.com/office/drawing/2014/main" id="{674E1DF1-D745-334E-A202-ECAD9A3D8CC7}"/>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0" name="Otsikko 1"/>
          <p:cNvSpPr>
            <a:spLocks noGrp="1"/>
          </p:cNvSpPr>
          <p:nvPr userDrawn="1">
            <p:ph type="ctrTitle"/>
          </p:nvPr>
        </p:nvSpPr>
        <p:spPr>
          <a:xfrm>
            <a:off x="683568" y="1851670"/>
            <a:ext cx="5832648" cy="2095528"/>
          </a:xfrm>
        </p:spPr>
        <p:txBody>
          <a:bodyPr anchor="b" anchorCtr="0">
            <a:noAutofit/>
          </a:bodyPr>
          <a:lstStyle>
            <a:lvl1pPr algn="l">
              <a:defRPr sz="4000">
                <a:solidFill>
                  <a:srgbClr val="FFFFFF"/>
                </a:solidFill>
              </a:defRPr>
            </a:lvl1pPr>
          </a:lstStyle>
          <a:p>
            <a:r>
              <a:rPr lang="fi-FI" smtClean="0"/>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pic>
        <p:nvPicPr>
          <p:cNvPr id="2" name="Kuva 1" descr="OKM tunnu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3568" y="483518"/>
            <a:ext cx="4225960" cy="658800"/>
          </a:xfrm>
          <a:prstGeom prst="rect">
            <a:avLst/>
          </a:prstGeom>
        </p:spPr>
      </p:pic>
    </p:spTree>
    <p:extLst>
      <p:ext uri="{BB962C8B-B14F-4D97-AF65-F5344CB8AC3E}">
        <p14:creationId xmlns:p14="http://schemas.microsoft.com/office/powerpoint/2010/main" val="133674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0_Väliotsikko ja kuva 1/3">
    <p:bg>
      <p:bgRef idx="1001">
        <a:schemeClr val="bg2"/>
      </p:bgRef>
    </p:bg>
    <p:spTree>
      <p:nvGrpSpPr>
        <p:cNvPr id="1" name=""/>
        <p:cNvGrpSpPr/>
        <p:nvPr/>
      </p:nvGrpSpPr>
      <p:grpSpPr>
        <a:xfrm>
          <a:off x="0" y="0"/>
          <a:ext cx="0" cy="0"/>
          <a:chOff x="0" y="0"/>
          <a:chExt cx="0" cy="0"/>
        </a:xfrm>
      </p:grpSpPr>
      <p:sp>
        <p:nvSpPr>
          <p:cNvPr id="7" name="Kuvan paikkamerkki 13">
            <a:extLst>
              <a:ext uri="{FF2B5EF4-FFF2-40B4-BE49-F238E27FC236}">
                <a16:creationId xmlns:a16="http://schemas.microsoft.com/office/drawing/2014/main" id="{5602F7D5-9303-9C46-A40B-89792C6EDCF4}"/>
              </a:ext>
            </a:extLst>
          </p:cNvPr>
          <p:cNvSpPr>
            <a:spLocks noGrp="1"/>
          </p:cNvSpPr>
          <p:nvPr>
            <p:ph type="pic" sz="quarter" idx="13"/>
          </p:nvPr>
        </p:nvSpPr>
        <p:spPr>
          <a:xfrm>
            <a:off x="5801010" y="0"/>
            <a:ext cx="3342278" cy="5144389"/>
          </a:xfrm>
          <a:custGeom>
            <a:avLst/>
            <a:gdLst>
              <a:gd name="connsiteX0" fmla="*/ 770354 w 3342278"/>
              <a:gd name="connsiteY0" fmla="*/ 0 h 5144389"/>
              <a:gd name="connsiteX1" fmla="*/ 3342278 w 3342278"/>
              <a:gd name="connsiteY1" fmla="*/ 0 h 5144389"/>
              <a:gd name="connsiteX2" fmla="*/ 3342278 w 3342278"/>
              <a:gd name="connsiteY2" fmla="*/ 5144389 h 5144389"/>
              <a:gd name="connsiteX3" fmla="*/ 770608 w 3342278"/>
              <a:gd name="connsiteY3" fmla="*/ 5144389 h 5144389"/>
              <a:gd name="connsiteX4" fmla="*/ 228682 w 3342278"/>
              <a:gd name="connsiteY4" fmla="*/ 4017011 h 5144389"/>
              <a:gd name="connsiteX5" fmla="*/ 228682 w 3342278"/>
              <a:gd name="connsiteY5" fmla="*/ 4017010 h 5144389"/>
              <a:gd name="connsiteX6" fmla="*/ 770354 w 334227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2278" h="5144389">
                <a:moveTo>
                  <a:pt x="770354" y="0"/>
                </a:moveTo>
                <a:lnTo>
                  <a:pt x="3342278" y="0"/>
                </a:lnTo>
                <a:lnTo>
                  <a:pt x="3342278" y="5144389"/>
                </a:lnTo>
                <a:lnTo>
                  <a:pt x="770608" y="5144389"/>
                </a:lnTo>
                <a:cubicBezTo>
                  <a:pt x="540216" y="4794542"/>
                  <a:pt x="357942" y="4415355"/>
                  <a:pt x="228682" y="4017011"/>
                </a:cubicBezTo>
                <a:lnTo>
                  <a:pt x="228682" y="4017010"/>
                </a:lnTo>
                <a:cubicBezTo>
                  <a:pt x="-210148" y="2665259"/>
                  <a:pt x="-10897" y="1187625"/>
                  <a:pt x="770354" y="0"/>
                </a:cubicBezTo>
                <a:close/>
              </a:path>
            </a:pathLst>
          </a:custGeom>
        </p:spPr>
        <p:txBody>
          <a:bodyPr wrap="square">
            <a:noAutofit/>
          </a:bodyPr>
          <a:lstStyle/>
          <a:p>
            <a:r>
              <a:rPr lang="fi-FI" smtClean="0"/>
              <a:t>Lisää kuva napsauttamalla kuvaketta</a:t>
            </a:r>
            <a:endParaRPr lang="fi-FI"/>
          </a:p>
        </p:txBody>
      </p:sp>
      <p:sp>
        <p:nvSpPr>
          <p:cNvPr id="10" name="Otsikko 1"/>
          <p:cNvSpPr>
            <a:spLocks noGrp="1"/>
          </p:cNvSpPr>
          <p:nvPr userDrawn="1">
            <p:ph type="ctrTitle"/>
          </p:nvPr>
        </p:nvSpPr>
        <p:spPr>
          <a:xfrm>
            <a:off x="431999" y="411510"/>
            <a:ext cx="5220000" cy="2967062"/>
          </a:xfrm>
        </p:spPr>
        <p:txBody>
          <a:bodyPr anchor="b" anchorCtr="0">
            <a:noAutofit/>
          </a:bodyPr>
          <a:lstStyle>
            <a:lvl1pPr algn="l">
              <a:defRPr sz="4000">
                <a:solidFill>
                  <a:schemeClr val="tx1"/>
                </a:solidFill>
              </a:defRPr>
            </a:lvl1pPr>
          </a:lstStyle>
          <a:p>
            <a:r>
              <a:rPr lang="fi-FI" smtClean="0"/>
              <a:t>Muokkaa perustyyl. napsautt.</a:t>
            </a:r>
            <a:endParaRPr lang="fi-FI" dirty="0"/>
          </a:p>
        </p:txBody>
      </p:sp>
      <p:sp>
        <p:nvSpPr>
          <p:cNvPr id="11" name="Alaotsikko 2"/>
          <p:cNvSpPr>
            <a:spLocks noGrp="1"/>
          </p:cNvSpPr>
          <p:nvPr userDrawn="1">
            <p:ph type="subTitle" idx="1"/>
          </p:nvPr>
        </p:nvSpPr>
        <p:spPr>
          <a:xfrm>
            <a:off x="432000" y="3507854"/>
            <a:ext cx="522000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Tree>
    <p:extLst>
      <p:ext uri="{BB962C8B-B14F-4D97-AF65-F5344CB8AC3E}">
        <p14:creationId xmlns:p14="http://schemas.microsoft.com/office/powerpoint/2010/main" val="2566203383"/>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1_Väliotsikko ja kuva 2/3">
    <p:bg>
      <p:bgRef idx="1001">
        <a:schemeClr val="bg2"/>
      </p:bgRef>
    </p:bg>
    <p:spTree>
      <p:nvGrpSpPr>
        <p:cNvPr id="1" name=""/>
        <p:cNvGrpSpPr/>
        <p:nvPr/>
      </p:nvGrpSpPr>
      <p:grpSpPr>
        <a:xfrm>
          <a:off x="0" y="0"/>
          <a:ext cx="0" cy="0"/>
          <a:chOff x="0" y="0"/>
          <a:chExt cx="0" cy="0"/>
        </a:xfrm>
      </p:grpSpPr>
      <p:sp>
        <p:nvSpPr>
          <p:cNvPr id="7" name="Kuvan paikkamerkki 13">
            <a:extLst>
              <a:ext uri="{FF2B5EF4-FFF2-40B4-BE49-F238E27FC236}">
                <a16:creationId xmlns:a16="http://schemas.microsoft.com/office/drawing/2014/main" id="{0B938A23-8DC8-504B-8946-832E4E2D79DC}"/>
              </a:ext>
            </a:extLst>
          </p:cNvPr>
          <p:cNvSpPr>
            <a:spLocks noGrp="1"/>
          </p:cNvSpPr>
          <p:nvPr>
            <p:ph type="pic" sz="quarter" idx="13"/>
          </p:nvPr>
        </p:nvSpPr>
        <p:spPr>
          <a:xfrm>
            <a:off x="2979892" y="0"/>
            <a:ext cx="6164108" cy="5144389"/>
          </a:xfrm>
          <a:custGeom>
            <a:avLst/>
            <a:gdLst>
              <a:gd name="connsiteX0" fmla="*/ 769741 w 6164108"/>
              <a:gd name="connsiteY0" fmla="*/ 0 h 5144389"/>
              <a:gd name="connsiteX1" fmla="*/ 6164108 w 6164108"/>
              <a:gd name="connsiteY1" fmla="*/ 0 h 5144389"/>
              <a:gd name="connsiteX2" fmla="*/ 6164108 w 6164108"/>
              <a:gd name="connsiteY2" fmla="*/ 5144389 h 5144389"/>
              <a:gd name="connsiteX3" fmla="*/ 769995 w 6164108"/>
              <a:gd name="connsiteY3" fmla="*/ 5144389 h 5144389"/>
              <a:gd name="connsiteX4" fmla="*/ 228500 w 6164108"/>
              <a:gd name="connsiteY4" fmla="*/ 4017011 h 5144389"/>
              <a:gd name="connsiteX5" fmla="*/ 228500 w 6164108"/>
              <a:gd name="connsiteY5" fmla="*/ 4017010 h 5144389"/>
              <a:gd name="connsiteX6" fmla="*/ 769741 w 616410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64108" h="5144389">
                <a:moveTo>
                  <a:pt x="769741" y="0"/>
                </a:moveTo>
                <a:lnTo>
                  <a:pt x="6164108" y="0"/>
                </a:lnTo>
                <a:lnTo>
                  <a:pt x="6164108" y="5144389"/>
                </a:lnTo>
                <a:lnTo>
                  <a:pt x="769995" y="5144389"/>
                </a:lnTo>
                <a:cubicBezTo>
                  <a:pt x="539785" y="4794542"/>
                  <a:pt x="357657" y="4415355"/>
                  <a:pt x="228500" y="4017011"/>
                </a:cubicBezTo>
                <a:lnTo>
                  <a:pt x="228500" y="4017010"/>
                </a:lnTo>
                <a:cubicBezTo>
                  <a:pt x="-209981" y="2665259"/>
                  <a:pt x="-10889" y="1187625"/>
                  <a:pt x="769741" y="0"/>
                </a:cubicBezTo>
                <a:close/>
              </a:path>
            </a:pathLst>
          </a:custGeom>
        </p:spPr>
        <p:txBody>
          <a:bodyPr wrap="square">
            <a:noAutofit/>
          </a:bodyPr>
          <a:lstStyle/>
          <a:p>
            <a:r>
              <a:rPr lang="fi-FI" smtClean="0"/>
              <a:t>Lisää kuva napsauttamalla kuvaketta</a:t>
            </a:r>
            <a:endParaRPr lang="fi-FI"/>
          </a:p>
        </p:txBody>
      </p:sp>
      <p:sp>
        <p:nvSpPr>
          <p:cNvPr id="10" name="Otsikko 1"/>
          <p:cNvSpPr>
            <a:spLocks noGrp="1"/>
          </p:cNvSpPr>
          <p:nvPr userDrawn="1">
            <p:ph type="ctrTitle"/>
          </p:nvPr>
        </p:nvSpPr>
        <p:spPr>
          <a:xfrm>
            <a:off x="431999" y="411510"/>
            <a:ext cx="2520000" cy="2967062"/>
          </a:xfrm>
        </p:spPr>
        <p:txBody>
          <a:bodyPr anchor="b" anchorCtr="0">
            <a:noAutofit/>
          </a:bodyPr>
          <a:lstStyle>
            <a:lvl1pPr algn="l">
              <a:defRPr sz="4000">
                <a:solidFill>
                  <a:schemeClr val="tx1"/>
                </a:solidFill>
              </a:defRPr>
            </a:lvl1pPr>
          </a:lstStyle>
          <a:p>
            <a:r>
              <a:rPr lang="fi-FI" smtClean="0"/>
              <a:t>Muokkaa perustyyl. napsautt.</a:t>
            </a:r>
            <a:endParaRPr lang="fi-FI" dirty="0"/>
          </a:p>
        </p:txBody>
      </p:sp>
      <p:sp>
        <p:nvSpPr>
          <p:cNvPr id="11" name="Alaotsikko 2"/>
          <p:cNvSpPr>
            <a:spLocks noGrp="1"/>
          </p:cNvSpPr>
          <p:nvPr userDrawn="1">
            <p:ph type="subTitle" idx="1"/>
          </p:nvPr>
        </p:nvSpPr>
        <p:spPr>
          <a:xfrm>
            <a:off x="432000" y="3507854"/>
            <a:ext cx="252000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Tree>
    <p:extLst>
      <p:ext uri="{BB962C8B-B14F-4D97-AF65-F5344CB8AC3E}">
        <p14:creationId xmlns:p14="http://schemas.microsoft.com/office/powerpoint/2010/main" val="1666937177"/>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Tyhjä">
    <p:spTree>
      <p:nvGrpSpPr>
        <p:cNvPr id="1" name=""/>
        <p:cNvGrpSpPr/>
        <p:nvPr/>
      </p:nvGrpSpPr>
      <p:grpSpPr>
        <a:xfrm>
          <a:off x="0" y="0"/>
          <a:ext cx="0" cy="0"/>
          <a:chOff x="0" y="0"/>
          <a:chExt cx="0" cy="0"/>
        </a:xfrm>
      </p:grpSpPr>
      <p:sp>
        <p:nvSpPr>
          <p:cNvPr id="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E931ADD7-83EA-0241-B06B-D43CB2F96A7E}" type="datetime1">
              <a:rPr lang="fi-FI" smtClean="0"/>
              <a:t>3.11.2023</a:t>
            </a:fld>
            <a:endParaRPr lang="fi-FI" dirty="0"/>
          </a:p>
        </p:txBody>
      </p:sp>
      <p:sp>
        <p:nvSpPr>
          <p:cNvPr id="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3556277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3_Lopetus">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65CA1CE7-8F4F-5B49-958F-CF6687638329}"/>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95" name="Otsikko 1"/>
          <p:cNvSpPr>
            <a:spLocks noGrp="1"/>
          </p:cNvSpPr>
          <p:nvPr userDrawn="1">
            <p:ph type="ctrTitle" hasCustomPrompt="1"/>
          </p:nvPr>
        </p:nvSpPr>
        <p:spPr>
          <a:xfrm>
            <a:off x="4251079" y="1755757"/>
            <a:ext cx="4634027" cy="1400175"/>
          </a:xfrm>
        </p:spPr>
        <p:txBody>
          <a:bodyPr anchor="b" anchorCtr="0">
            <a:noAutofit/>
          </a:bodyPr>
          <a:lstStyle>
            <a:lvl1pPr algn="l">
              <a:defRPr sz="4000">
                <a:solidFill>
                  <a:srgbClr val="FFFFFF"/>
                </a:solidFill>
              </a:defRPr>
            </a:lvl1pPr>
          </a:lstStyle>
          <a:p>
            <a:r>
              <a:rPr lang="fi-FI" dirty="0"/>
              <a:t>Esityksen päättävä teksti</a:t>
            </a:r>
          </a:p>
        </p:txBody>
      </p:sp>
      <p:sp>
        <p:nvSpPr>
          <p:cNvPr id="96" name="Alaotsikko 2"/>
          <p:cNvSpPr>
            <a:spLocks noGrp="1"/>
          </p:cNvSpPr>
          <p:nvPr userDrawn="1">
            <p:ph type="subTitle" idx="1"/>
          </p:nvPr>
        </p:nvSpPr>
        <p:spPr>
          <a:xfrm>
            <a:off x="4251079" y="3413108"/>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996" y="4866636"/>
            <a:ext cx="4102448" cy="239326"/>
          </a:xfrm>
          <a:prstGeom prst="rect">
            <a:avLst/>
          </a:prstGeom>
        </p:spPr>
      </p:pic>
    </p:spTree>
    <p:extLst>
      <p:ext uri="{BB962C8B-B14F-4D97-AF65-F5344CB8AC3E}">
        <p14:creationId xmlns:p14="http://schemas.microsoft.com/office/powerpoint/2010/main" val="2858176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Pääotsikko">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B6EEA18D-8E5C-DF42-9F29-35C93C90FBD9}"/>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0" name="Otsikko 1"/>
          <p:cNvSpPr>
            <a:spLocks noGrp="1"/>
          </p:cNvSpPr>
          <p:nvPr userDrawn="1">
            <p:ph type="ctrTitle"/>
          </p:nvPr>
        </p:nvSpPr>
        <p:spPr>
          <a:xfrm>
            <a:off x="683568" y="1851670"/>
            <a:ext cx="5832648" cy="2095528"/>
          </a:xfrm>
        </p:spPr>
        <p:txBody>
          <a:bodyPr anchor="b" anchorCtr="0">
            <a:noAutofit/>
          </a:bodyPr>
          <a:lstStyle>
            <a:lvl1pPr algn="l">
              <a:defRPr sz="4000">
                <a:solidFill>
                  <a:srgbClr val="FFFFFF"/>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6" name="Kuva 5" descr="OKM tunnu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3568" y="483518"/>
            <a:ext cx="4225960" cy="658800"/>
          </a:xfrm>
          <a:prstGeom prst="rect">
            <a:avLst/>
          </a:prstGeom>
        </p:spPr>
      </p:pic>
    </p:spTree>
    <p:extLst>
      <p:ext uri="{BB962C8B-B14F-4D97-AF65-F5344CB8AC3E}">
        <p14:creationId xmlns:p14="http://schemas.microsoft.com/office/powerpoint/2010/main" val="2898213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Pääotsikko valkoinen">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D78FCBA2-DE0D-2247-9A77-306498564567}"/>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6070600" y="0"/>
            <a:ext cx="3073400" cy="5143500"/>
          </a:xfrm>
          <a:prstGeom prst="rect">
            <a:avLst/>
          </a:prstGeom>
        </p:spPr>
      </p:pic>
      <p:sp>
        <p:nvSpPr>
          <p:cNvPr id="10" name="Otsikko 1"/>
          <p:cNvSpPr>
            <a:spLocks noGrp="1"/>
          </p:cNvSpPr>
          <p:nvPr userDrawn="1">
            <p:ph type="ctrTitle"/>
          </p:nvPr>
        </p:nvSpPr>
        <p:spPr>
          <a:xfrm>
            <a:off x="683568" y="1851670"/>
            <a:ext cx="5832648" cy="2095528"/>
          </a:xfrm>
        </p:spPr>
        <p:txBody>
          <a:bodyPr anchor="b" anchorCtr="0">
            <a:noAutofit/>
          </a:bodyPr>
          <a:lstStyle>
            <a:lvl1pPr algn="l">
              <a:defRPr sz="4000">
                <a:solidFill>
                  <a:schemeClr val="tx2"/>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7" name="Kuva 6" descr="OKM tunnu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9451" y="411510"/>
            <a:ext cx="4228255" cy="658800"/>
          </a:xfrm>
          <a:prstGeom prst="rect">
            <a:avLst/>
          </a:prstGeom>
        </p:spPr>
      </p:pic>
    </p:spTree>
    <p:extLst>
      <p:ext uri="{BB962C8B-B14F-4D97-AF65-F5344CB8AC3E}">
        <p14:creationId xmlns:p14="http://schemas.microsoft.com/office/powerpoint/2010/main" val="2444381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3_Otsikko ja sisältö">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7C533C68-251E-E644-B3E6-CDE0C3002EBE}"/>
              </a:ext>
            </a:extLst>
          </p:cNvPr>
          <p:cNvPicPr>
            <a:picLocks noChangeAspect="1"/>
          </p:cNvPicPr>
          <p:nvPr userDrawn="1"/>
        </p:nvPicPr>
        <p:blipFill>
          <a:blip r:embed="rId2"/>
          <a:stretch>
            <a:fillRect/>
          </a:stretch>
        </p:blipFill>
        <p:spPr>
          <a:xfrm>
            <a:off x="6159500" y="0"/>
            <a:ext cx="2984500" cy="5143500"/>
          </a:xfrm>
          <a:prstGeom prst="rect">
            <a:avLst/>
          </a:prstGeom>
        </p:spPr>
      </p:pic>
      <p:sp>
        <p:nvSpPr>
          <p:cNvPr id="8" name="Otsikko 7"/>
          <p:cNvSpPr>
            <a:spLocks noGrp="1"/>
          </p:cNvSpPr>
          <p:nvPr userDrawn="1">
            <p:ph type="title"/>
          </p:nvPr>
        </p:nvSpPr>
        <p:spPr>
          <a:xfrm>
            <a:off x="432785" y="235340"/>
            <a:ext cx="7739615" cy="974270"/>
          </a:xfrm>
        </p:spPr>
        <p:txBody>
          <a:bodyPr/>
          <a:lstStyle>
            <a:lvl1pPr>
              <a:defRPr>
                <a:solidFill>
                  <a:schemeClr val="tx2"/>
                </a:solidFill>
              </a:defRPr>
            </a:lvl1pPr>
          </a:lstStyle>
          <a:p>
            <a:r>
              <a:rPr lang="fi-FI"/>
              <a:t>Muokkaa ots. perustyyl. napsautt.</a:t>
            </a:r>
            <a:endParaRPr lang="fi-FI" dirty="0"/>
          </a:p>
        </p:txBody>
      </p:sp>
      <p:sp>
        <p:nvSpPr>
          <p:cNvPr id="3" name="Sisällön paikkamerkki 2">
            <a:extLst>
              <a:ext uri="{C183D7F6-B498-43B3-948B-1728B52AA6E4}">
                <adec:decorative xmlns="" xmlns:adec="http://schemas.microsoft.com/office/drawing/2017/decorative" val="1"/>
              </a:ext>
            </a:extLst>
          </p:cNvPr>
          <p:cNvSpPr>
            <a:spLocks noGrp="1"/>
          </p:cNvSpPr>
          <p:nvPr userDrawn="1">
            <p:ph idx="1"/>
          </p:nvPr>
        </p:nvSpPr>
        <p:spPr>
          <a:xfrm>
            <a:off x="432785" y="1410997"/>
            <a:ext cx="7739615" cy="339300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23F2CBD4-DFD8-5A41-8E32-433BE3A53EED}"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pic>
        <p:nvPicPr>
          <p:cNvPr id="14" name="Kuva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1061335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Otsikko ja sisältö tyhjä">
    <p:spTree>
      <p:nvGrpSpPr>
        <p:cNvPr id="1" name=""/>
        <p:cNvGrpSpPr/>
        <p:nvPr/>
      </p:nvGrpSpPr>
      <p:grpSpPr>
        <a:xfrm>
          <a:off x="0" y="0"/>
          <a:ext cx="0" cy="0"/>
          <a:chOff x="0" y="0"/>
          <a:chExt cx="0" cy="0"/>
        </a:xfrm>
      </p:grpSpPr>
      <p:sp>
        <p:nvSpPr>
          <p:cNvPr id="8" name="Otsikko 7"/>
          <p:cNvSpPr>
            <a:spLocks noGrp="1"/>
          </p:cNvSpPr>
          <p:nvPr>
            <p:ph type="title"/>
          </p:nvPr>
        </p:nvSpPr>
        <p:spPr>
          <a:xfrm>
            <a:off x="432785" y="235340"/>
            <a:ext cx="8224354" cy="974270"/>
          </a:xfrm>
        </p:spPr>
        <p:txBody>
          <a:bodyPr/>
          <a:lstStyle>
            <a:lvl1pPr>
              <a:defRPr>
                <a:solidFill>
                  <a:schemeClr val="tx2"/>
                </a:solidFill>
              </a:defRPr>
            </a:lvl1pPr>
          </a:lstStyle>
          <a:p>
            <a:r>
              <a:rPr lang="fi-FI"/>
              <a:t>Muokkaa ots. perustyyl. napsautt.</a:t>
            </a:r>
            <a:endParaRPr lang="fi-FI" dirty="0"/>
          </a:p>
        </p:txBody>
      </p:sp>
      <p:sp>
        <p:nvSpPr>
          <p:cNvPr id="3" name="Sisällön paikkamerkki 2"/>
          <p:cNvSpPr>
            <a:spLocks noGrp="1"/>
          </p:cNvSpPr>
          <p:nvPr>
            <p:ph idx="1"/>
          </p:nvPr>
        </p:nvSpPr>
        <p:spPr>
          <a:xfrm>
            <a:off x="432785" y="1410997"/>
            <a:ext cx="8224354" cy="339300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9"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DE55D46C-FFDD-D244-BC09-59C228F6F1B8}" type="datetime1">
              <a:rPr lang="fi-FI" smtClean="0"/>
              <a:t>3.11.2023</a:t>
            </a:fld>
            <a:endParaRPr lang="fi-FI" dirty="0"/>
          </a:p>
        </p:txBody>
      </p:sp>
      <p:sp>
        <p:nvSpPr>
          <p:cNvPr id="13"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pic>
        <p:nvPicPr>
          <p:cNvPr id="12" name="Kuva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33692081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5_Otsikko ja sisältö 2 palstaa">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6E0330A5-0DA1-C444-9FE6-FC75D0C6758F}"/>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6159500" y="0"/>
            <a:ext cx="2984500" cy="5143500"/>
          </a:xfrm>
          <a:prstGeom prst="rect">
            <a:avLst/>
          </a:prstGeom>
        </p:spPr>
      </p:pic>
      <p:sp>
        <p:nvSpPr>
          <p:cNvPr id="8" name="Otsikko 7"/>
          <p:cNvSpPr>
            <a:spLocks noGrp="1"/>
          </p:cNvSpPr>
          <p:nvPr userDrawn="1">
            <p:ph type="title"/>
          </p:nvPr>
        </p:nvSpPr>
        <p:spPr>
          <a:xfrm>
            <a:off x="432785" y="235340"/>
            <a:ext cx="7739615" cy="974270"/>
          </a:xfrm>
        </p:spPr>
        <p:txBody>
          <a:bodyPr/>
          <a:lstStyle>
            <a:lvl1pPr>
              <a:defRPr>
                <a:solidFill>
                  <a:schemeClr val="tx2"/>
                </a:solidFill>
              </a:defRPr>
            </a:lvl1pPr>
          </a:lstStyle>
          <a:p>
            <a:r>
              <a:rPr lang="fi-FI"/>
              <a:t>Muokkaa ots. perustyyl. napsautt.</a:t>
            </a:r>
            <a:endParaRPr lang="fi-FI" dirty="0"/>
          </a:p>
        </p:txBody>
      </p:sp>
      <p:sp>
        <p:nvSpPr>
          <p:cNvPr id="3" name="Sisällön paikkamerkki 2"/>
          <p:cNvSpPr>
            <a:spLocks noGrp="1"/>
          </p:cNvSpPr>
          <p:nvPr userDrawn="1">
            <p:ph idx="1"/>
          </p:nvPr>
        </p:nvSpPr>
        <p:spPr>
          <a:xfrm>
            <a:off x="432785" y="1410997"/>
            <a:ext cx="7739615" cy="3393001"/>
          </a:xfrm>
        </p:spPr>
        <p:txBody>
          <a:bodyPr numCol="2" spcCol="21600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A6B51CB7-8F1B-444E-B8D3-CD39903DB0C1}"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cxnSp>
        <p:nvCxnSpPr>
          <p:cNvPr id="11" name="Suora yhdysviiva 10">
            <a:extLst>
              <a:ext uri="{FF2B5EF4-FFF2-40B4-BE49-F238E27FC236}">
                <a16:creationId xmlns:a16="http://schemas.microsoft.com/office/drawing/2014/main" id="{68B4D6E2-689A-1F4F-9976-BA0517E5E5F3}"/>
              </a:ext>
              <a:ext uri="{C183D7F6-B498-43B3-948B-1728B52AA6E4}">
                <adec:decorative xmlns="" xmlns:adec="http://schemas.microsoft.com/office/drawing/2017/decorative" val="1"/>
              </a:ext>
            </a:extLst>
          </p:cNvPr>
          <p:cNvCxnSpPr>
            <a:cxnSpLocks/>
          </p:cNvCxnSpPr>
          <p:nvPr userDrawn="1"/>
        </p:nvCxnSpPr>
        <p:spPr>
          <a:xfrm>
            <a:off x="4302592" y="1487497"/>
            <a:ext cx="0" cy="3240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6" name="Kuva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1000821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Otsikko ja sisältö 2 palstaa tyhjä">
    <p:spTree>
      <p:nvGrpSpPr>
        <p:cNvPr id="1" name=""/>
        <p:cNvGrpSpPr/>
        <p:nvPr/>
      </p:nvGrpSpPr>
      <p:grpSpPr>
        <a:xfrm>
          <a:off x="0" y="0"/>
          <a:ext cx="0" cy="0"/>
          <a:chOff x="0" y="0"/>
          <a:chExt cx="0" cy="0"/>
        </a:xfrm>
      </p:grpSpPr>
      <p:sp>
        <p:nvSpPr>
          <p:cNvPr id="8" name="Otsikko 7"/>
          <p:cNvSpPr>
            <a:spLocks noGrp="1"/>
          </p:cNvSpPr>
          <p:nvPr>
            <p:ph type="title"/>
          </p:nvPr>
        </p:nvSpPr>
        <p:spPr>
          <a:xfrm>
            <a:off x="432785" y="235340"/>
            <a:ext cx="8224354" cy="974270"/>
          </a:xfrm>
        </p:spPr>
        <p:txBody>
          <a:bodyPr/>
          <a:lstStyle>
            <a:lvl1pPr>
              <a:defRPr>
                <a:solidFill>
                  <a:schemeClr val="tx2"/>
                </a:solidFill>
              </a:defRPr>
            </a:lvl1pPr>
          </a:lstStyle>
          <a:p>
            <a:r>
              <a:rPr lang="fi-FI"/>
              <a:t>Muokkaa ots. perustyyl. napsautt.</a:t>
            </a:r>
            <a:endParaRPr lang="fi-FI" dirty="0"/>
          </a:p>
        </p:txBody>
      </p:sp>
      <p:sp>
        <p:nvSpPr>
          <p:cNvPr id="3" name="Sisällön paikkamerkki 2"/>
          <p:cNvSpPr>
            <a:spLocks noGrp="1"/>
          </p:cNvSpPr>
          <p:nvPr>
            <p:ph idx="1"/>
          </p:nvPr>
        </p:nvSpPr>
        <p:spPr>
          <a:xfrm>
            <a:off x="432785" y="1410997"/>
            <a:ext cx="8224354" cy="3393001"/>
          </a:xfrm>
        </p:spPr>
        <p:txBody>
          <a:bodyPr numCol="2" spcCol="28800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9"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B0946121-9641-4246-86F5-98C73DC6AF7E}" type="datetime1">
              <a:rPr lang="fi-FI" smtClean="0"/>
              <a:t>3.11.2023</a:t>
            </a:fld>
            <a:endParaRPr lang="fi-FI" dirty="0"/>
          </a:p>
        </p:txBody>
      </p:sp>
      <p:sp>
        <p:nvSpPr>
          <p:cNvPr id="13"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cxnSp>
        <p:nvCxnSpPr>
          <p:cNvPr id="11" name="Suora yhdysviiva 10">
            <a:extLst>
              <a:ext uri="{FF2B5EF4-FFF2-40B4-BE49-F238E27FC236}">
                <a16:creationId xmlns:a16="http://schemas.microsoft.com/office/drawing/2014/main" id="{3C899878-C8EA-C64E-8729-F9BF18C785E0}"/>
              </a:ext>
              <a:ext uri="{C183D7F6-B498-43B3-948B-1728B52AA6E4}">
                <adec:decorative xmlns="" xmlns:adec="http://schemas.microsoft.com/office/drawing/2017/decorative" val="1"/>
              </a:ext>
            </a:extLst>
          </p:cNvPr>
          <p:cNvCxnSpPr>
            <a:cxnSpLocks/>
          </p:cNvCxnSpPr>
          <p:nvPr userDrawn="1"/>
        </p:nvCxnSpPr>
        <p:spPr>
          <a:xfrm>
            <a:off x="4544962" y="1487497"/>
            <a:ext cx="0" cy="3240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Kuva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15574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Pääotsikko valkoinen">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3E4E785B-7BD3-7642-81F7-57558DC95999}"/>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6070600" y="0"/>
            <a:ext cx="3073400" cy="5143500"/>
          </a:xfrm>
          <a:prstGeom prst="rect">
            <a:avLst/>
          </a:prstGeom>
        </p:spPr>
      </p:pic>
      <p:sp>
        <p:nvSpPr>
          <p:cNvPr id="10" name="Otsikko 1"/>
          <p:cNvSpPr>
            <a:spLocks noGrp="1"/>
          </p:cNvSpPr>
          <p:nvPr userDrawn="1">
            <p:ph type="ctrTitle"/>
          </p:nvPr>
        </p:nvSpPr>
        <p:spPr>
          <a:xfrm>
            <a:off x="683568" y="1851670"/>
            <a:ext cx="5832648" cy="2095528"/>
          </a:xfrm>
        </p:spPr>
        <p:txBody>
          <a:bodyPr anchor="b" anchorCtr="0">
            <a:noAutofit/>
          </a:bodyPr>
          <a:lstStyle>
            <a:lvl1pPr algn="l">
              <a:defRPr sz="4000">
                <a:solidFill>
                  <a:schemeClr val="tx2"/>
                </a:solidFill>
              </a:defRPr>
            </a:lvl1pPr>
          </a:lstStyle>
          <a:p>
            <a:r>
              <a:rPr lang="fi-FI" smtClean="0"/>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pic>
        <p:nvPicPr>
          <p:cNvPr id="4" name="Kuva 3" descr="OKM tunnu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3568" y="483518"/>
            <a:ext cx="4228255" cy="658800"/>
          </a:xfrm>
          <a:prstGeom prst="rect">
            <a:avLst/>
          </a:prstGeom>
        </p:spPr>
      </p:pic>
    </p:spTree>
    <p:extLst>
      <p:ext uri="{BB962C8B-B14F-4D97-AF65-F5344CB8AC3E}">
        <p14:creationId xmlns:p14="http://schemas.microsoft.com/office/powerpoint/2010/main" val="941198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Otsikko ja sisältö kuva 1/3">
    <p:spTree>
      <p:nvGrpSpPr>
        <p:cNvPr id="1" name=""/>
        <p:cNvGrpSpPr/>
        <p:nvPr/>
      </p:nvGrpSpPr>
      <p:grpSpPr>
        <a:xfrm>
          <a:off x="0" y="0"/>
          <a:ext cx="0" cy="0"/>
          <a:chOff x="0" y="0"/>
          <a:chExt cx="0" cy="0"/>
        </a:xfrm>
      </p:grpSpPr>
      <p:sp>
        <p:nvSpPr>
          <p:cNvPr id="11" name="Kuvan paikkamerkki 10">
            <a:extLst>
              <a:ext uri="{FF2B5EF4-FFF2-40B4-BE49-F238E27FC236}">
                <a16:creationId xmlns:a16="http://schemas.microsoft.com/office/drawing/2014/main" id="{A36FD62D-621F-DC42-A6F4-A2F7114204F7}"/>
              </a:ext>
            </a:extLst>
          </p:cNvPr>
          <p:cNvSpPr>
            <a:spLocks noGrp="1"/>
          </p:cNvSpPr>
          <p:nvPr>
            <p:ph type="pic" sz="quarter" idx="13"/>
          </p:nvPr>
        </p:nvSpPr>
        <p:spPr>
          <a:xfrm>
            <a:off x="5801010" y="0"/>
            <a:ext cx="3342278" cy="5144389"/>
          </a:xfrm>
          <a:custGeom>
            <a:avLst/>
            <a:gdLst>
              <a:gd name="connsiteX0" fmla="*/ 770354 w 3342278"/>
              <a:gd name="connsiteY0" fmla="*/ 0 h 5144389"/>
              <a:gd name="connsiteX1" fmla="*/ 3342278 w 3342278"/>
              <a:gd name="connsiteY1" fmla="*/ 0 h 5144389"/>
              <a:gd name="connsiteX2" fmla="*/ 3342278 w 3342278"/>
              <a:gd name="connsiteY2" fmla="*/ 5144389 h 5144389"/>
              <a:gd name="connsiteX3" fmla="*/ 770608 w 3342278"/>
              <a:gd name="connsiteY3" fmla="*/ 5144389 h 5144389"/>
              <a:gd name="connsiteX4" fmla="*/ 228682 w 3342278"/>
              <a:gd name="connsiteY4" fmla="*/ 4017011 h 5144389"/>
              <a:gd name="connsiteX5" fmla="*/ 228682 w 3342278"/>
              <a:gd name="connsiteY5" fmla="*/ 4017010 h 5144389"/>
              <a:gd name="connsiteX6" fmla="*/ 770354 w 334227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2278" h="5144389">
                <a:moveTo>
                  <a:pt x="770354" y="0"/>
                </a:moveTo>
                <a:lnTo>
                  <a:pt x="3342278" y="0"/>
                </a:lnTo>
                <a:lnTo>
                  <a:pt x="3342278" y="5144389"/>
                </a:lnTo>
                <a:lnTo>
                  <a:pt x="770608" y="5144389"/>
                </a:lnTo>
                <a:cubicBezTo>
                  <a:pt x="540216" y="4794542"/>
                  <a:pt x="357942" y="4415355"/>
                  <a:pt x="228682" y="4017011"/>
                </a:cubicBezTo>
                <a:lnTo>
                  <a:pt x="228682" y="4017010"/>
                </a:lnTo>
                <a:cubicBezTo>
                  <a:pt x="-210148" y="2665259"/>
                  <a:pt x="-10897" y="1187625"/>
                  <a:pt x="770354" y="0"/>
                </a:cubicBezTo>
                <a:close/>
              </a:path>
            </a:pathLst>
          </a:custGeom>
        </p:spPr>
        <p:txBody>
          <a:bodyPr wrap="square">
            <a:noAutofit/>
          </a:bodyPr>
          <a:lstStyle/>
          <a:p>
            <a:endParaRPr lang="fi-FI"/>
          </a:p>
        </p:txBody>
      </p:sp>
      <p:sp>
        <p:nvSpPr>
          <p:cNvPr id="8" name="Otsikko 7"/>
          <p:cNvSpPr>
            <a:spLocks noGrp="1"/>
          </p:cNvSpPr>
          <p:nvPr userDrawn="1">
            <p:ph type="title"/>
          </p:nvPr>
        </p:nvSpPr>
        <p:spPr>
          <a:xfrm>
            <a:off x="432785" y="235340"/>
            <a:ext cx="5400000" cy="974270"/>
          </a:xfrm>
        </p:spPr>
        <p:txBody>
          <a:bodyPr/>
          <a:lstStyle>
            <a:lvl1pPr>
              <a:defRPr>
                <a:solidFill>
                  <a:schemeClr val="tx2"/>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p:cNvSpPr>
            <a:spLocks noGrp="1"/>
          </p:cNvSpPr>
          <p:nvPr userDrawn="1">
            <p:ph idx="1"/>
          </p:nvPr>
        </p:nvSpPr>
        <p:spPr>
          <a:xfrm>
            <a:off x="432785" y="1410997"/>
            <a:ext cx="5220000" cy="3393001"/>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23F2CBD4-DFD8-5A41-8E32-433BE3A53EED}"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spTree>
    <p:extLst>
      <p:ext uri="{BB962C8B-B14F-4D97-AF65-F5344CB8AC3E}">
        <p14:creationId xmlns:p14="http://schemas.microsoft.com/office/powerpoint/2010/main" val="2616997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8_Otsikko ja sisältö kuva 2/3">
    <p:spTree>
      <p:nvGrpSpPr>
        <p:cNvPr id="1" name=""/>
        <p:cNvGrpSpPr/>
        <p:nvPr/>
      </p:nvGrpSpPr>
      <p:grpSpPr>
        <a:xfrm>
          <a:off x="0" y="0"/>
          <a:ext cx="0" cy="0"/>
          <a:chOff x="0" y="0"/>
          <a:chExt cx="0" cy="0"/>
        </a:xfrm>
      </p:grpSpPr>
      <p:sp>
        <p:nvSpPr>
          <p:cNvPr id="10" name="Kuvan paikkamerkki 9">
            <a:extLst>
              <a:ext uri="{FF2B5EF4-FFF2-40B4-BE49-F238E27FC236}">
                <a16:creationId xmlns:a16="http://schemas.microsoft.com/office/drawing/2014/main" id="{1F852BFB-9DA0-0442-959E-69FBAB5E3F98}"/>
              </a:ext>
            </a:extLst>
          </p:cNvPr>
          <p:cNvSpPr>
            <a:spLocks noGrp="1"/>
          </p:cNvSpPr>
          <p:nvPr>
            <p:ph type="pic" sz="quarter" idx="13"/>
          </p:nvPr>
        </p:nvSpPr>
        <p:spPr>
          <a:xfrm>
            <a:off x="2979892" y="0"/>
            <a:ext cx="6164108" cy="5144389"/>
          </a:xfrm>
          <a:custGeom>
            <a:avLst/>
            <a:gdLst>
              <a:gd name="connsiteX0" fmla="*/ 769741 w 6164108"/>
              <a:gd name="connsiteY0" fmla="*/ 0 h 5144389"/>
              <a:gd name="connsiteX1" fmla="*/ 6164108 w 6164108"/>
              <a:gd name="connsiteY1" fmla="*/ 0 h 5144389"/>
              <a:gd name="connsiteX2" fmla="*/ 6164108 w 6164108"/>
              <a:gd name="connsiteY2" fmla="*/ 5144389 h 5144389"/>
              <a:gd name="connsiteX3" fmla="*/ 769995 w 6164108"/>
              <a:gd name="connsiteY3" fmla="*/ 5144389 h 5144389"/>
              <a:gd name="connsiteX4" fmla="*/ 228500 w 6164108"/>
              <a:gd name="connsiteY4" fmla="*/ 4017011 h 5144389"/>
              <a:gd name="connsiteX5" fmla="*/ 228500 w 6164108"/>
              <a:gd name="connsiteY5" fmla="*/ 4017010 h 5144389"/>
              <a:gd name="connsiteX6" fmla="*/ 769741 w 616410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64108" h="5144389">
                <a:moveTo>
                  <a:pt x="769741" y="0"/>
                </a:moveTo>
                <a:lnTo>
                  <a:pt x="6164108" y="0"/>
                </a:lnTo>
                <a:lnTo>
                  <a:pt x="6164108" y="5144389"/>
                </a:lnTo>
                <a:lnTo>
                  <a:pt x="769995" y="5144389"/>
                </a:lnTo>
                <a:cubicBezTo>
                  <a:pt x="539785" y="4794542"/>
                  <a:pt x="357657" y="4415355"/>
                  <a:pt x="228500" y="4017011"/>
                </a:cubicBezTo>
                <a:lnTo>
                  <a:pt x="228500" y="4017010"/>
                </a:lnTo>
                <a:cubicBezTo>
                  <a:pt x="-209981" y="2665259"/>
                  <a:pt x="-10889" y="1187625"/>
                  <a:pt x="769741" y="0"/>
                </a:cubicBezTo>
                <a:close/>
              </a:path>
            </a:pathLst>
          </a:custGeom>
        </p:spPr>
        <p:txBody>
          <a:bodyPr wrap="square">
            <a:noAutofit/>
          </a:bodyPr>
          <a:lstStyle/>
          <a:p>
            <a:endParaRPr lang="fi-FI"/>
          </a:p>
        </p:txBody>
      </p:sp>
      <p:sp>
        <p:nvSpPr>
          <p:cNvPr id="8" name="Otsikko 7"/>
          <p:cNvSpPr>
            <a:spLocks noGrp="1"/>
          </p:cNvSpPr>
          <p:nvPr userDrawn="1">
            <p:ph type="title"/>
          </p:nvPr>
        </p:nvSpPr>
        <p:spPr>
          <a:xfrm>
            <a:off x="432784" y="235340"/>
            <a:ext cx="2700000" cy="1472314"/>
          </a:xfrm>
        </p:spPr>
        <p:txBody>
          <a:bodyPr/>
          <a:lstStyle>
            <a:lvl1pPr>
              <a:defRPr>
                <a:solidFill>
                  <a:schemeClr val="tx2"/>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p:cNvSpPr>
            <a:spLocks noGrp="1"/>
          </p:cNvSpPr>
          <p:nvPr userDrawn="1">
            <p:ph idx="1"/>
          </p:nvPr>
        </p:nvSpPr>
        <p:spPr>
          <a:xfrm>
            <a:off x="432785" y="1923678"/>
            <a:ext cx="2520000" cy="288032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23F2CBD4-DFD8-5A41-8E32-433BE3A53EED}"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spTree>
    <p:extLst>
      <p:ext uri="{BB962C8B-B14F-4D97-AF65-F5344CB8AC3E}">
        <p14:creationId xmlns:p14="http://schemas.microsoft.com/office/powerpoint/2010/main" val="275556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9_Väliotsikko">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CF540042-77BC-B146-A22F-6FF3D87A8CB1}"/>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0" name="Otsikko 1"/>
          <p:cNvSpPr>
            <a:spLocks noGrp="1"/>
          </p:cNvSpPr>
          <p:nvPr userDrawn="1">
            <p:ph type="ctrTitle"/>
          </p:nvPr>
        </p:nvSpPr>
        <p:spPr>
          <a:xfrm>
            <a:off x="431999" y="411510"/>
            <a:ext cx="5220000" cy="2967062"/>
          </a:xfrm>
        </p:spPr>
        <p:txBody>
          <a:bodyPr anchor="b" anchorCtr="0">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432000" y="3507854"/>
            <a:ext cx="5220000" cy="1512168"/>
          </a:xfrm>
        </p:spPr>
        <p:txBody>
          <a:bodyPr>
            <a:normAutofit/>
          </a:bodyPr>
          <a:lstStyle>
            <a:lvl1pPr marL="0" indent="0" algn="l">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996" y="4866636"/>
            <a:ext cx="4102448" cy="239326"/>
          </a:xfrm>
          <a:prstGeom prst="rect">
            <a:avLst/>
          </a:prstGeom>
        </p:spPr>
      </p:pic>
    </p:spTree>
    <p:extLst>
      <p:ext uri="{BB962C8B-B14F-4D97-AF65-F5344CB8AC3E}">
        <p14:creationId xmlns:p14="http://schemas.microsoft.com/office/powerpoint/2010/main" val="3863323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0_Väliotsikko ja kuva 1/3">
    <p:bg>
      <p:bgRef idx="1001">
        <a:schemeClr val="bg2"/>
      </p:bgRef>
    </p:bg>
    <p:spTree>
      <p:nvGrpSpPr>
        <p:cNvPr id="1" name=""/>
        <p:cNvGrpSpPr/>
        <p:nvPr/>
      </p:nvGrpSpPr>
      <p:grpSpPr>
        <a:xfrm>
          <a:off x="0" y="0"/>
          <a:ext cx="0" cy="0"/>
          <a:chOff x="0" y="0"/>
          <a:chExt cx="0" cy="0"/>
        </a:xfrm>
      </p:grpSpPr>
      <p:sp>
        <p:nvSpPr>
          <p:cNvPr id="8" name="Kuvan paikkamerkki 10">
            <a:extLst>
              <a:ext uri="{FF2B5EF4-FFF2-40B4-BE49-F238E27FC236}">
                <a16:creationId xmlns:a16="http://schemas.microsoft.com/office/drawing/2014/main" id="{3A823399-DEEE-AB4F-B377-FBA61A09AAC7}"/>
              </a:ext>
            </a:extLst>
          </p:cNvPr>
          <p:cNvSpPr>
            <a:spLocks noGrp="1"/>
          </p:cNvSpPr>
          <p:nvPr>
            <p:ph type="pic" sz="quarter" idx="13"/>
          </p:nvPr>
        </p:nvSpPr>
        <p:spPr>
          <a:xfrm>
            <a:off x="5801010" y="0"/>
            <a:ext cx="3342278" cy="5144389"/>
          </a:xfrm>
          <a:custGeom>
            <a:avLst/>
            <a:gdLst>
              <a:gd name="connsiteX0" fmla="*/ 770354 w 3342278"/>
              <a:gd name="connsiteY0" fmla="*/ 0 h 5144389"/>
              <a:gd name="connsiteX1" fmla="*/ 3342278 w 3342278"/>
              <a:gd name="connsiteY1" fmla="*/ 0 h 5144389"/>
              <a:gd name="connsiteX2" fmla="*/ 3342278 w 3342278"/>
              <a:gd name="connsiteY2" fmla="*/ 5144389 h 5144389"/>
              <a:gd name="connsiteX3" fmla="*/ 770608 w 3342278"/>
              <a:gd name="connsiteY3" fmla="*/ 5144389 h 5144389"/>
              <a:gd name="connsiteX4" fmla="*/ 228682 w 3342278"/>
              <a:gd name="connsiteY4" fmla="*/ 4017011 h 5144389"/>
              <a:gd name="connsiteX5" fmla="*/ 228682 w 3342278"/>
              <a:gd name="connsiteY5" fmla="*/ 4017010 h 5144389"/>
              <a:gd name="connsiteX6" fmla="*/ 770354 w 334227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2278" h="5144389">
                <a:moveTo>
                  <a:pt x="770354" y="0"/>
                </a:moveTo>
                <a:lnTo>
                  <a:pt x="3342278" y="0"/>
                </a:lnTo>
                <a:lnTo>
                  <a:pt x="3342278" y="5144389"/>
                </a:lnTo>
                <a:lnTo>
                  <a:pt x="770608" y="5144389"/>
                </a:lnTo>
                <a:cubicBezTo>
                  <a:pt x="540216" y="4794542"/>
                  <a:pt x="357942" y="4415355"/>
                  <a:pt x="228682" y="4017011"/>
                </a:cubicBezTo>
                <a:lnTo>
                  <a:pt x="228682" y="4017010"/>
                </a:lnTo>
                <a:cubicBezTo>
                  <a:pt x="-210148" y="2665259"/>
                  <a:pt x="-10897" y="1187625"/>
                  <a:pt x="770354" y="0"/>
                </a:cubicBezTo>
                <a:close/>
              </a:path>
            </a:pathLst>
          </a:custGeom>
        </p:spPr>
        <p:txBody>
          <a:bodyPr wrap="square">
            <a:noAutofit/>
          </a:bodyPr>
          <a:lstStyle/>
          <a:p>
            <a:endParaRPr lang="fi-FI"/>
          </a:p>
        </p:txBody>
      </p:sp>
      <p:sp>
        <p:nvSpPr>
          <p:cNvPr id="10" name="Otsikko 1"/>
          <p:cNvSpPr>
            <a:spLocks noGrp="1"/>
          </p:cNvSpPr>
          <p:nvPr>
            <p:ph type="ctrTitle"/>
          </p:nvPr>
        </p:nvSpPr>
        <p:spPr>
          <a:xfrm>
            <a:off x="431999" y="411510"/>
            <a:ext cx="5220000" cy="2967062"/>
          </a:xfrm>
        </p:spPr>
        <p:txBody>
          <a:bodyPr anchor="b" anchorCtr="0">
            <a:noAutofit/>
          </a:bodyPr>
          <a:lstStyle>
            <a:lvl1pPr algn="l">
              <a:defRPr sz="40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432000" y="3507854"/>
            <a:ext cx="522000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Tree>
    <p:extLst>
      <p:ext uri="{BB962C8B-B14F-4D97-AF65-F5344CB8AC3E}">
        <p14:creationId xmlns:p14="http://schemas.microsoft.com/office/powerpoint/2010/main" val="1804204944"/>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1_Väliotsikko ja kuva 2/3">
    <p:bg>
      <p:bgRef idx="1001">
        <a:schemeClr val="bg2"/>
      </p:bgRef>
    </p:bg>
    <p:spTree>
      <p:nvGrpSpPr>
        <p:cNvPr id="1" name=""/>
        <p:cNvGrpSpPr/>
        <p:nvPr/>
      </p:nvGrpSpPr>
      <p:grpSpPr>
        <a:xfrm>
          <a:off x="0" y="0"/>
          <a:ext cx="0" cy="0"/>
          <a:chOff x="0" y="0"/>
          <a:chExt cx="0" cy="0"/>
        </a:xfrm>
      </p:grpSpPr>
      <p:sp>
        <p:nvSpPr>
          <p:cNvPr id="7" name="Kuvan paikkamerkki 9">
            <a:extLst>
              <a:ext uri="{FF2B5EF4-FFF2-40B4-BE49-F238E27FC236}">
                <a16:creationId xmlns:a16="http://schemas.microsoft.com/office/drawing/2014/main" id="{B4104795-B654-374D-AA44-D3D604ED23CD}"/>
              </a:ext>
            </a:extLst>
          </p:cNvPr>
          <p:cNvSpPr>
            <a:spLocks noGrp="1"/>
          </p:cNvSpPr>
          <p:nvPr>
            <p:ph type="pic" sz="quarter" idx="13"/>
          </p:nvPr>
        </p:nvSpPr>
        <p:spPr>
          <a:xfrm>
            <a:off x="2979892" y="0"/>
            <a:ext cx="6164108" cy="5144389"/>
          </a:xfrm>
          <a:custGeom>
            <a:avLst/>
            <a:gdLst>
              <a:gd name="connsiteX0" fmla="*/ 769741 w 6164108"/>
              <a:gd name="connsiteY0" fmla="*/ 0 h 5144389"/>
              <a:gd name="connsiteX1" fmla="*/ 6164108 w 6164108"/>
              <a:gd name="connsiteY1" fmla="*/ 0 h 5144389"/>
              <a:gd name="connsiteX2" fmla="*/ 6164108 w 6164108"/>
              <a:gd name="connsiteY2" fmla="*/ 5144389 h 5144389"/>
              <a:gd name="connsiteX3" fmla="*/ 769995 w 6164108"/>
              <a:gd name="connsiteY3" fmla="*/ 5144389 h 5144389"/>
              <a:gd name="connsiteX4" fmla="*/ 228500 w 6164108"/>
              <a:gd name="connsiteY4" fmla="*/ 4017011 h 5144389"/>
              <a:gd name="connsiteX5" fmla="*/ 228500 w 6164108"/>
              <a:gd name="connsiteY5" fmla="*/ 4017010 h 5144389"/>
              <a:gd name="connsiteX6" fmla="*/ 769741 w 616410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64108" h="5144389">
                <a:moveTo>
                  <a:pt x="769741" y="0"/>
                </a:moveTo>
                <a:lnTo>
                  <a:pt x="6164108" y="0"/>
                </a:lnTo>
                <a:lnTo>
                  <a:pt x="6164108" y="5144389"/>
                </a:lnTo>
                <a:lnTo>
                  <a:pt x="769995" y="5144389"/>
                </a:lnTo>
                <a:cubicBezTo>
                  <a:pt x="539785" y="4794542"/>
                  <a:pt x="357657" y="4415355"/>
                  <a:pt x="228500" y="4017011"/>
                </a:cubicBezTo>
                <a:lnTo>
                  <a:pt x="228500" y="4017010"/>
                </a:lnTo>
                <a:cubicBezTo>
                  <a:pt x="-209981" y="2665259"/>
                  <a:pt x="-10889" y="1187625"/>
                  <a:pt x="769741" y="0"/>
                </a:cubicBezTo>
                <a:close/>
              </a:path>
            </a:pathLst>
          </a:custGeom>
        </p:spPr>
        <p:txBody>
          <a:bodyPr wrap="square">
            <a:noAutofit/>
          </a:bodyPr>
          <a:lstStyle/>
          <a:p>
            <a:endParaRPr lang="fi-FI"/>
          </a:p>
        </p:txBody>
      </p:sp>
      <p:sp>
        <p:nvSpPr>
          <p:cNvPr id="10" name="Otsikko 1"/>
          <p:cNvSpPr>
            <a:spLocks noGrp="1"/>
          </p:cNvSpPr>
          <p:nvPr userDrawn="1">
            <p:ph type="ctrTitle"/>
          </p:nvPr>
        </p:nvSpPr>
        <p:spPr>
          <a:xfrm>
            <a:off x="431999" y="411510"/>
            <a:ext cx="2520000" cy="2967062"/>
          </a:xfrm>
        </p:spPr>
        <p:txBody>
          <a:bodyPr anchor="b" anchorCtr="0">
            <a:noAutofit/>
          </a:bodyPr>
          <a:lstStyle>
            <a:lvl1pPr algn="l">
              <a:defRPr sz="40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432000" y="3507854"/>
            <a:ext cx="252000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Tree>
    <p:extLst>
      <p:ext uri="{BB962C8B-B14F-4D97-AF65-F5344CB8AC3E}">
        <p14:creationId xmlns:p14="http://schemas.microsoft.com/office/powerpoint/2010/main" val="3949757395"/>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2_Tyhjä">
    <p:spTree>
      <p:nvGrpSpPr>
        <p:cNvPr id="1" name=""/>
        <p:cNvGrpSpPr/>
        <p:nvPr/>
      </p:nvGrpSpPr>
      <p:grpSpPr>
        <a:xfrm>
          <a:off x="0" y="0"/>
          <a:ext cx="0" cy="0"/>
          <a:chOff x="0" y="0"/>
          <a:chExt cx="0" cy="0"/>
        </a:xfrm>
      </p:grpSpPr>
      <p:sp>
        <p:nvSpPr>
          <p:cNvPr id="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E931ADD7-83EA-0241-B06B-D43CB2F96A7E}" type="datetime1">
              <a:rPr lang="fi-FI" smtClean="0"/>
              <a:t>3.11.2023</a:t>
            </a:fld>
            <a:endParaRPr lang="fi-FI" dirty="0"/>
          </a:p>
        </p:txBody>
      </p:sp>
      <p:sp>
        <p:nvSpPr>
          <p:cNvPr id="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pic>
        <p:nvPicPr>
          <p:cNvPr id="11" name="Kuv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1549565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3_Lopetus">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47C6964E-0786-FF40-B4BA-E755C8993CD5}"/>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95" name="Otsikko 1"/>
          <p:cNvSpPr>
            <a:spLocks noGrp="1"/>
          </p:cNvSpPr>
          <p:nvPr userDrawn="1">
            <p:ph type="ctrTitle" hasCustomPrompt="1"/>
          </p:nvPr>
        </p:nvSpPr>
        <p:spPr>
          <a:xfrm>
            <a:off x="4251079" y="1755757"/>
            <a:ext cx="4634027" cy="1400175"/>
          </a:xfrm>
        </p:spPr>
        <p:txBody>
          <a:bodyPr anchor="b" anchorCtr="0">
            <a:noAutofit/>
          </a:bodyPr>
          <a:lstStyle>
            <a:lvl1pPr algn="l">
              <a:defRPr sz="4000">
                <a:solidFill>
                  <a:srgbClr val="FFFFFF"/>
                </a:solidFill>
              </a:defRPr>
            </a:lvl1pPr>
          </a:lstStyle>
          <a:p>
            <a:r>
              <a:rPr lang="fi-FI" dirty="0"/>
              <a:t>Esityksen päättävä teksti</a:t>
            </a:r>
          </a:p>
        </p:txBody>
      </p:sp>
      <p:sp>
        <p:nvSpPr>
          <p:cNvPr id="96" name="Alaotsikko 2"/>
          <p:cNvSpPr>
            <a:spLocks noGrp="1"/>
          </p:cNvSpPr>
          <p:nvPr userDrawn="1">
            <p:ph type="subTitle" idx="1"/>
          </p:nvPr>
        </p:nvSpPr>
        <p:spPr>
          <a:xfrm>
            <a:off x="4251079" y="3413108"/>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996" y="4866636"/>
            <a:ext cx="4102448" cy="239326"/>
          </a:xfrm>
          <a:prstGeom prst="rect">
            <a:avLst/>
          </a:prstGeom>
        </p:spPr>
      </p:pic>
    </p:spTree>
    <p:extLst>
      <p:ext uri="{BB962C8B-B14F-4D97-AF65-F5344CB8AC3E}">
        <p14:creationId xmlns:p14="http://schemas.microsoft.com/office/powerpoint/2010/main" val="189528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Otsikko ja sisältö">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FD4202D0-A146-3E4A-B757-AE655FD3E2DF}"/>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6159500" y="0"/>
            <a:ext cx="2984500" cy="5143500"/>
          </a:xfrm>
          <a:prstGeom prst="rect">
            <a:avLst/>
          </a:prstGeom>
        </p:spPr>
      </p:pic>
      <p:sp>
        <p:nvSpPr>
          <p:cNvPr id="8" name="Otsikko 7"/>
          <p:cNvSpPr>
            <a:spLocks noGrp="1"/>
          </p:cNvSpPr>
          <p:nvPr userDrawn="1">
            <p:ph type="title"/>
          </p:nvPr>
        </p:nvSpPr>
        <p:spPr>
          <a:xfrm>
            <a:off x="432785" y="235340"/>
            <a:ext cx="7739615" cy="974270"/>
          </a:xfrm>
        </p:spPr>
        <p:txBody>
          <a:bodyPr/>
          <a:lstStyle>
            <a:lvl1pPr>
              <a:defRPr>
                <a:solidFill>
                  <a:schemeClr val="tx2"/>
                </a:solidFill>
              </a:defRPr>
            </a:lvl1pPr>
          </a:lstStyle>
          <a:p>
            <a:r>
              <a:rPr lang="fi-FI" smtClean="0"/>
              <a:t>Muokkaa perustyyl. napsautt.</a:t>
            </a:r>
            <a:endParaRPr lang="fi-FI" dirty="0"/>
          </a:p>
        </p:txBody>
      </p:sp>
      <p:sp>
        <p:nvSpPr>
          <p:cNvPr id="3" name="Sisällön paikkamerkki 2"/>
          <p:cNvSpPr>
            <a:spLocks noGrp="1"/>
          </p:cNvSpPr>
          <p:nvPr userDrawn="1">
            <p:ph idx="1"/>
          </p:nvPr>
        </p:nvSpPr>
        <p:spPr>
          <a:xfrm>
            <a:off x="432785" y="1410997"/>
            <a:ext cx="7739615"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23F2CBD4-DFD8-5A41-8E32-433BE3A53EED}"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99331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tsikko ja sisältö tyhjä">
    <p:spTree>
      <p:nvGrpSpPr>
        <p:cNvPr id="1" name=""/>
        <p:cNvGrpSpPr/>
        <p:nvPr/>
      </p:nvGrpSpPr>
      <p:grpSpPr>
        <a:xfrm>
          <a:off x="0" y="0"/>
          <a:ext cx="0" cy="0"/>
          <a:chOff x="0" y="0"/>
          <a:chExt cx="0" cy="0"/>
        </a:xfrm>
      </p:grpSpPr>
      <p:sp>
        <p:nvSpPr>
          <p:cNvPr id="8" name="Otsikko 7"/>
          <p:cNvSpPr>
            <a:spLocks noGrp="1"/>
          </p:cNvSpPr>
          <p:nvPr>
            <p:ph type="title"/>
          </p:nvPr>
        </p:nvSpPr>
        <p:spPr>
          <a:xfrm>
            <a:off x="432785" y="235340"/>
            <a:ext cx="8224354" cy="974270"/>
          </a:xfrm>
        </p:spPr>
        <p:txBody>
          <a:bodyPr/>
          <a:lstStyle>
            <a:lvl1pPr>
              <a:defRPr>
                <a:solidFill>
                  <a:schemeClr val="tx2"/>
                </a:solidFill>
              </a:defRPr>
            </a:lvl1pPr>
          </a:lstStyle>
          <a:p>
            <a:r>
              <a:rPr lang="fi-FI" smtClean="0"/>
              <a:t>Muokkaa perustyyl. napsautt.</a:t>
            </a:r>
            <a:endParaRPr lang="fi-FI" dirty="0"/>
          </a:p>
        </p:txBody>
      </p:sp>
      <p:sp>
        <p:nvSpPr>
          <p:cNvPr id="3" name="Sisällön paikkamerkki 2"/>
          <p:cNvSpPr>
            <a:spLocks noGrp="1"/>
          </p:cNvSpPr>
          <p:nvPr>
            <p:ph idx="1"/>
          </p:nvPr>
        </p:nvSpPr>
        <p:spPr>
          <a:xfrm>
            <a:off x="432785" y="1410997"/>
            <a:ext cx="8224354"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0"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9"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DE55D46C-FFDD-D244-BC09-59C228F6F1B8}" type="datetime1">
              <a:rPr lang="fi-FI" smtClean="0"/>
              <a:t>3.11.2023</a:t>
            </a:fld>
            <a:endParaRPr lang="fi-FI" dirty="0"/>
          </a:p>
        </p:txBody>
      </p:sp>
      <p:sp>
        <p:nvSpPr>
          <p:cNvPr id="13"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pic>
        <p:nvPicPr>
          <p:cNvPr id="16" name="Kuva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41205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Otsikko ja sisältö 2 palstaa">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FD4202D0-A146-3E4A-B757-AE655FD3E2DF}"/>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6159500" y="0"/>
            <a:ext cx="2984500" cy="5143500"/>
          </a:xfrm>
          <a:prstGeom prst="rect">
            <a:avLst/>
          </a:prstGeom>
        </p:spPr>
      </p:pic>
      <p:sp>
        <p:nvSpPr>
          <p:cNvPr id="8" name="Otsikko 7"/>
          <p:cNvSpPr>
            <a:spLocks noGrp="1"/>
          </p:cNvSpPr>
          <p:nvPr userDrawn="1">
            <p:ph type="title"/>
          </p:nvPr>
        </p:nvSpPr>
        <p:spPr>
          <a:xfrm>
            <a:off x="432785" y="235340"/>
            <a:ext cx="7739615" cy="974270"/>
          </a:xfrm>
        </p:spPr>
        <p:txBody>
          <a:bodyPr/>
          <a:lstStyle>
            <a:lvl1pPr>
              <a:defRPr>
                <a:solidFill>
                  <a:schemeClr val="tx2"/>
                </a:solidFill>
              </a:defRPr>
            </a:lvl1pPr>
          </a:lstStyle>
          <a:p>
            <a:r>
              <a:rPr lang="fi-FI" smtClean="0"/>
              <a:t>Muokkaa perustyyl. napsautt.</a:t>
            </a:r>
            <a:endParaRPr lang="fi-FI" dirty="0"/>
          </a:p>
        </p:txBody>
      </p:sp>
      <p:sp>
        <p:nvSpPr>
          <p:cNvPr id="3" name="Sisällön paikkamerkki 2"/>
          <p:cNvSpPr>
            <a:spLocks noGrp="1"/>
          </p:cNvSpPr>
          <p:nvPr userDrawn="1">
            <p:ph idx="1"/>
          </p:nvPr>
        </p:nvSpPr>
        <p:spPr>
          <a:xfrm>
            <a:off x="432785" y="1410997"/>
            <a:ext cx="7739615" cy="3393001"/>
          </a:xfrm>
        </p:spPr>
        <p:txBody>
          <a:bodyPr numCol="2" spcCol="21600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A6B51CB7-8F1B-444E-B8D3-CD39903DB0C1}"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cxnSp>
        <p:nvCxnSpPr>
          <p:cNvPr id="10" name="Suora yhdysviiva 9">
            <a:extLst>
              <a:ext uri="{FF2B5EF4-FFF2-40B4-BE49-F238E27FC236}">
                <a16:creationId xmlns:a16="http://schemas.microsoft.com/office/drawing/2014/main" id="{F831D89F-469F-C24E-98F9-99A30767CC31}"/>
              </a:ext>
              <a:ext uri="{C183D7F6-B498-43B3-948B-1728B52AA6E4}">
                <adec:decorative xmlns="" xmlns:adec="http://schemas.microsoft.com/office/drawing/2017/decorative" val="1"/>
              </a:ext>
            </a:extLst>
          </p:cNvPr>
          <p:cNvCxnSpPr>
            <a:cxnSpLocks/>
          </p:cNvCxnSpPr>
          <p:nvPr userDrawn="1"/>
        </p:nvCxnSpPr>
        <p:spPr>
          <a:xfrm>
            <a:off x="4302592" y="1487497"/>
            <a:ext cx="0" cy="3240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5" name="Kuva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2244989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Otsikko ja sisältö 2 palstaa tyhjä">
    <p:spTree>
      <p:nvGrpSpPr>
        <p:cNvPr id="1" name=""/>
        <p:cNvGrpSpPr/>
        <p:nvPr/>
      </p:nvGrpSpPr>
      <p:grpSpPr>
        <a:xfrm>
          <a:off x="0" y="0"/>
          <a:ext cx="0" cy="0"/>
          <a:chOff x="0" y="0"/>
          <a:chExt cx="0" cy="0"/>
        </a:xfrm>
      </p:grpSpPr>
      <p:sp>
        <p:nvSpPr>
          <p:cNvPr id="8" name="Otsikko 7"/>
          <p:cNvSpPr>
            <a:spLocks noGrp="1"/>
          </p:cNvSpPr>
          <p:nvPr>
            <p:ph type="title"/>
          </p:nvPr>
        </p:nvSpPr>
        <p:spPr>
          <a:xfrm>
            <a:off x="432785" y="235340"/>
            <a:ext cx="8224354" cy="974270"/>
          </a:xfrm>
        </p:spPr>
        <p:txBody>
          <a:bodyPr/>
          <a:lstStyle>
            <a:lvl1pPr>
              <a:defRPr>
                <a:solidFill>
                  <a:schemeClr val="tx2"/>
                </a:solidFill>
              </a:defRPr>
            </a:lvl1pPr>
          </a:lstStyle>
          <a:p>
            <a:r>
              <a:rPr lang="fi-FI" smtClean="0"/>
              <a:t>Muokkaa perustyyl. napsautt.</a:t>
            </a:r>
            <a:endParaRPr lang="fi-FI" dirty="0"/>
          </a:p>
        </p:txBody>
      </p:sp>
      <p:sp>
        <p:nvSpPr>
          <p:cNvPr id="3" name="Sisällön paikkamerkki 2"/>
          <p:cNvSpPr>
            <a:spLocks noGrp="1"/>
          </p:cNvSpPr>
          <p:nvPr>
            <p:ph idx="1"/>
          </p:nvPr>
        </p:nvSpPr>
        <p:spPr>
          <a:xfrm>
            <a:off x="432785" y="1410997"/>
            <a:ext cx="8224354" cy="3393001"/>
          </a:xfrm>
        </p:spPr>
        <p:txBody>
          <a:bodyPr numCol="2" spcCol="28800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0"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9"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B0946121-9641-4246-86F5-98C73DC6AF7E}" type="datetime1">
              <a:rPr lang="fi-FI" smtClean="0"/>
              <a:t>3.11.2023</a:t>
            </a:fld>
            <a:endParaRPr lang="fi-FI" dirty="0"/>
          </a:p>
        </p:txBody>
      </p:sp>
      <p:sp>
        <p:nvSpPr>
          <p:cNvPr id="13"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cxnSp>
        <p:nvCxnSpPr>
          <p:cNvPr id="12" name="Suora yhdysviiva 11">
            <a:extLst>
              <a:ext uri="{FF2B5EF4-FFF2-40B4-BE49-F238E27FC236}">
                <a16:creationId xmlns:a16="http://schemas.microsoft.com/office/drawing/2014/main" id="{CD4829C8-F060-7646-922A-C2AA787EA2F1}"/>
              </a:ext>
              <a:ext uri="{C183D7F6-B498-43B3-948B-1728B52AA6E4}">
                <adec:decorative xmlns="" xmlns:adec="http://schemas.microsoft.com/office/drawing/2017/decorative" val="1"/>
              </a:ext>
            </a:extLst>
          </p:cNvPr>
          <p:cNvCxnSpPr>
            <a:cxnSpLocks/>
          </p:cNvCxnSpPr>
          <p:nvPr userDrawn="1"/>
        </p:nvCxnSpPr>
        <p:spPr>
          <a:xfrm>
            <a:off x="4544962" y="1487497"/>
            <a:ext cx="0" cy="3240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Kuv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0000" y="4866636"/>
            <a:ext cx="4104440" cy="239326"/>
          </a:xfrm>
          <a:prstGeom prst="rect">
            <a:avLst/>
          </a:prstGeom>
        </p:spPr>
      </p:pic>
    </p:spTree>
    <p:extLst>
      <p:ext uri="{BB962C8B-B14F-4D97-AF65-F5344CB8AC3E}">
        <p14:creationId xmlns:p14="http://schemas.microsoft.com/office/powerpoint/2010/main" val="330671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Otsikko ja sisältö kuva 1/3">
    <p:spTree>
      <p:nvGrpSpPr>
        <p:cNvPr id="1" name=""/>
        <p:cNvGrpSpPr/>
        <p:nvPr/>
      </p:nvGrpSpPr>
      <p:grpSpPr>
        <a:xfrm>
          <a:off x="0" y="0"/>
          <a:ext cx="0" cy="0"/>
          <a:chOff x="0" y="0"/>
          <a:chExt cx="0" cy="0"/>
        </a:xfrm>
      </p:grpSpPr>
      <p:sp>
        <p:nvSpPr>
          <p:cNvPr id="14" name="Kuvan paikkamerkki 13">
            <a:extLst>
              <a:ext uri="{FF2B5EF4-FFF2-40B4-BE49-F238E27FC236}">
                <a16:creationId xmlns:a16="http://schemas.microsoft.com/office/drawing/2014/main" id="{65B97F5B-1B58-664F-B3D8-559D5761AF10}"/>
              </a:ext>
            </a:extLst>
          </p:cNvPr>
          <p:cNvSpPr>
            <a:spLocks noGrp="1"/>
          </p:cNvSpPr>
          <p:nvPr>
            <p:ph type="pic" sz="quarter" idx="13"/>
          </p:nvPr>
        </p:nvSpPr>
        <p:spPr>
          <a:xfrm>
            <a:off x="5801010" y="0"/>
            <a:ext cx="3342278" cy="5144389"/>
          </a:xfrm>
          <a:custGeom>
            <a:avLst/>
            <a:gdLst>
              <a:gd name="connsiteX0" fmla="*/ 770354 w 3342278"/>
              <a:gd name="connsiteY0" fmla="*/ 0 h 5144389"/>
              <a:gd name="connsiteX1" fmla="*/ 3342278 w 3342278"/>
              <a:gd name="connsiteY1" fmla="*/ 0 h 5144389"/>
              <a:gd name="connsiteX2" fmla="*/ 3342278 w 3342278"/>
              <a:gd name="connsiteY2" fmla="*/ 5144389 h 5144389"/>
              <a:gd name="connsiteX3" fmla="*/ 770608 w 3342278"/>
              <a:gd name="connsiteY3" fmla="*/ 5144389 h 5144389"/>
              <a:gd name="connsiteX4" fmla="*/ 228682 w 3342278"/>
              <a:gd name="connsiteY4" fmla="*/ 4017011 h 5144389"/>
              <a:gd name="connsiteX5" fmla="*/ 228682 w 3342278"/>
              <a:gd name="connsiteY5" fmla="*/ 4017010 h 5144389"/>
              <a:gd name="connsiteX6" fmla="*/ 770354 w 334227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2278" h="5144389">
                <a:moveTo>
                  <a:pt x="770354" y="0"/>
                </a:moveTo>
                <a:lnTo>
                  <a:pt x="3342278" y="0"/>
                </a:lnTo>
                <a:lnTo>
                  <a:pt x="3342278" y="5144389"/>
                </a:lnTo>
                <a:lnTo>
                  <a:pt x="770608" y="5144389"/>
                </a:lnTo>
                <a:cubicBezTo>
                  <a:pt x="540216" y="4794542"/>
                  <a:pt x="357942" y="4415355"/>
                  <a:pt x="228682" y="4017011"/>
                </a:cubicBezTo>
                <a:lnTo>
                  <a:pt x="228682" y="4017010"/>
                </a:lnTo>
                <a:cubicBezTo>
                  <a:pt x="-210148" y="2665259"/>
                  <a:pt x="-10897" y="1187625"/>
                  <a:pt x="770354" y="0"/>
                </a:cubicBezTo>
                <a:close/>
              </a:path>
            </a:pathLst>
          </a:custGeom>
        </p:spPr>
        <p:txBody>
          <a:bodyPr wrap="square">
            <a:noAutofit/>
          </a:bodyPr>
          <a:lstStyle/>
          <a:p>
            <a:r>
              <a:rPr lang="fi-FI" smtClean="0"/>
              <a:t>Lisää kuva napsauttamalla kuvaketta</a:t>
            </a:r>
            <a:endParaRPr lang="fi-FI"/>
          </a:p>
        </p:txBody>
      </p:sp>
      <p:sp>
        <p:nvSpPr>
          <p:cNvPr id="8" name="Otsikko 7"/>
          <p:cNvSpPr>
            <a:spLocks noGrp="1"/>
          </p:cNvSpPr>
          <p:nvPr userDrawn="1">
            <p:ph type="title"/>
          </p:nvPr>
        </p:nvSpPr>
        <p:spPr>
          <a:xfrm>
            <a:off x="432785" y="235340"/>
            <a:ext cx="5400000" cy="974270"/>
          </a:xfrm>
        </p:spPr>
        <p:txBody>
          <a:bodyPr/>
          <a:lstStyle>
            <a:lvl1pPr>
              <a:defRPr>
                <a:solidFill>
                  <a:schemeClr val="tx2"/>
                </a:solidFill>
              </a:defRPr>
            </a:lvl1pPr>
          </a:lstStyle>
          <a:p>
            <a:r>
              <a:rPr lang="fi-FI" smtClean="0"/>
              <a:t>Muokkaa perustyyl. napsautt.</a:t>
            </a:r>
            <a:endParaRPr lang="fi-FI" dirty="0"/>
          </a:p>
        </p:txBody>
      </p:sp>
      <p:sp>
        <p:nvSpPr>
          <p:cNvPr id="3" name="Sisällön paikkamerkki 2"/>
          <p:cNvSpPr>
            <a:spLocks noGrp="1"/>
          </p:cNvSpPr>
          <p:nvPr userDrawn="1">
            <p:ph idx="1"/>
          </p:nvPr>
        </p:nvSpPr>
        <p:spPr>
          <a:xfrm>
            <a:off x="432785" y="1410997"/>
            <a:ext cx="5220000" cy="3393001"/>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23F2CBD4-DFD8-5A41-8E32-433BE3A53EED}"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spTree>
    <p:extLst>
      <p:ext uri="{BB962C8B-B14F-4D97-AF65-F5344CB8AC3E}">
        <p14:creationId xmlns:p14="http://schemas.microsoft.com/office/powerpoint/2010/main" val="381714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Otsikko ja sisältö kuva 2/3">
    <p:spTree>
      <p:nvGrpSpPr>
        <p:cNvPr id="1" name=""/>
        <p:cNvGrpSpPr/>
        <p:nvPr/>
      </p:nvGrpSpPr>
      <p:grpSpPr>
        <a:xfrm>
          <a:off x="0" y="0"/>
          <a:ext cx="0" cy="0"/>
          <a:chOff x="0" y="0"/>
          <a:chExt cx="0" cy="0"/>
        </a:xfrm>
      </p:grpSpPr>
      <p:sp>
        <p:nvSpPr>
          <p:cNvPr id="14" name="Kuvan paikkamerkki 13">
            <a:extLst>
              <a:ext uri="{FF2B5EF4-FFF2-40B4-BE49-F238E27FC236}">
                <a16:creationId xmlns:a16="http://schemas.microsoft.com/office/drawing/2014/main" id="{64BC40CB-B021-DB4D-9726-7923D412A493}"/>
              </a:ext>
            </a:extLst>
          </p:cNvPr>
          <p:cNvSpPr>
            <a:spLocks noGrp="1"/>
          </p:cNvSpPr>
          <p:nvPr>
            <p:ph type="pic" sz="quarter" idx="13"/>
          </p:nvPr>
        </p:nvSpPr>
        <p:spPr>
          <a:xfrm>
            <a:off x="2979892" y="0"/>
            <a:ext cx="6164108" cy="5144389"/>
          </a:xfrm>
          <a:custGeom>
            <a:avLst/>
            <a:gdLst>
              <a:gd name="connsiteX0" fmla="*/ 769741 w 6164108"/>
              <a:gd name="connsiteY0" fmla="*/ 0 h 5144389"/>
              <a:gd name="connsiteX1" fmla="*/ 6164108 w 6164108"/>
              <a:gd name="connsiteY1" fmla="*/ 0 h 5144389"/>
              <a:gd name="connsiteX2" fmla="*/ 6164108 w 6164108"/>
              <a:gd name="connsiteY2" fmla="*/ 5144389 h 5144389"/>
              <a:gd name="connsiteX3" fmla="*/ 769995 w 6164108"/>
              <a:gd name="connsiteY3" fmla="*/ 5144389 h 5144389"/>
              <a:gd name="connsiteX4" fmla="*/ 228500 w 6164108"/>
              <a:gd name="connsiteY4" fmla="*/ 4017011 h 5144389"/>
              <a:gd name="connsiteX5" fmla="*/ 228500 w 6164108"/>
              <a:gd name="connsiteY5" fmla="*/ 4017010 h 5144389"/>
              <a:gd name="connsiteX6" fmla="*/ 769741 w 6164108"/>
              <a:gd name="connsiteY6" fmla="*/ 0 h 514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64108" h="5144389">
                <a:moveTo>
                  <a:pt x="769741" y="0"/>
                </a:moveTo>
                <a:lnTo>
                  <a:pt x="6164108" y="0"/>
                </a:lnTo>
                <a:lnTo>
                  <a:pt x="6164108" y="5144389"/>
                </a:lnTo>
                <a:lnTo>
                  <a:pt x="769995" y="5144389"/>
                </a:lnTo>
                <a:cubicBezTo>
                  <a:pt x="539785" y="4794542"/>
                  <a:pt x="357657" y="4415355"/>
                  <a:pt x="228500" y="4017011"/>
                </a:cubicBezTo>
                <a:lnTo>
                  <a:pt x="228500" y="4017010"/>
                </a:lnTo>
                <a:cubicBezTo>
                  <a:pt x="-209981" y="2665259"/>
                  <a:pt x="-10889" y="1187625"/>
                  <a:pt x="769741" y="0"/>
                </a:cubicBezTo>
                <a:close/>
              </a:path>
            </a:pathLst>
          </a:custGeom>
        </p:spPr>
        <p:txBody>
          <a:bodyPr wrap="square">
            <a:noAutofit/>
          </a:bodyPr>
          <a:lstStyle/>
          <a:p>
            <a:r>
              <a:rPr lang="fi-FI" smtClean="0"/>
              <a:t>Lisää kuva napsauttamalla kuvaketta</a:t>
            </a:r>
            <a:endParaRPr lang="fi-FI"/>
          </a:p>
        </p:txBody>
      </p:sp>
      <p:sp>
        <p:nvSpPr>
          <p:cNvPr id="8" name="Otsikko 7"/>
          <p:cNvSpPr>
            <a:spLocks noGrp="1"/>
          </p:cNvSpPr>
          <p:nvPr userDrawn="1">
            <p:ph type="title"/>
          </p:nvPr>
        </p:nvSpPr>
        <p:spPr>
          <a:xfrm>
            <a:off x="432784" y="235340"/>
            <a:ext cx="2700000" cy="1472314"/>
          </a:xfrm>
        </p:spPr>
        <p:txBody>
          <a:bodyPr/>
          <a:lstStyle>
            <a:lvl1pPr>
              <a:defRPr>
                <a:solidFill>
                  <a:schemeClr val="tx2"/>
                </a:solidFill>
              </a:defRPr>
            </a:lvl1pPr>
          </a:lstStyle>
          <a:p>
            <a:r>
              <a:rPr lang="fi-FI" smtClean="0"/>
              <a:t>Muokkaa perustyyl. napsautt.</a:t>
            </a:r>
            <a:endParaRPr lang="fi-FI" dirty="0"/>
          </a:p>
        </p:txBody>
      </p:sp>
      <p:sp>
        <p:nvSpPr>
          <p:cNvPr id="3" name="Sisällön paikkamerkki 2"/>
          <p:cNvSpPr>
            <a:spLocks noGrp="1"/>
          </p:cNvSpPr>
          <p:nvPr userDrawn="1">
            <p:ph idx="1"/>
          </p:nvPr>
        </p:nvSpPr>
        <p:spPr>
          <a:xfrm>
            <a:off x="432785" y="1923678"/>
            <a:ext cx="2520000" cy="288032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9" name="Dian numeron paikkamerkki 8">
            <a:extLst>
              <a:ext uri="{FF2B5EF4-FFF2-40B4-BE49-F238E27FC236}">
                <a16:creationId xmlns:a16="http://schemas.microsoft.com/office/drawing/2014/main" id="{310A027F-9FF5-CB4C-940B-4F58B54F6A32}"/>
              </a:ext>
            </a:extLst>
          </p:cNvPr>
          <p:cNvSpPr>
            <a:spLocks noGrp="1"/>
          </p:cNvSpPr>
          <p:nvPr>
            <p:ph type="sldNum" sz="quarter" idx="12"/>
          </p:nvPr>
        </p:nvSpPr>
        <p:spPr/>
        <p:txBody>
          <a:bodyPr/>
          <a:lstStyle/>
          <a:p>
            <a:fld id="{1EA1DD0D-7089-48C5-B116-A19F892CF1D9}" type="slidenum">
              <a:rPr lang="fi-FI" smtClean="0"/>
              <a:pPr/>
              <a:t>‹#›</a:t>
            </a:fld>
            <a:r>
              <a:rPr lang="fi-FI"/>
              <a:t>  </a:t>
            </a:r>
            <a:r>
              <a:rPr lang="fi-FI" b="0">
                <a:solidFill>
                  <a:schemeClr val="bg1">
                    <a:lumMod val="65000"/>
                  </a:schemeClr>
                </a:solidFill>
              </a:rPr>
              <a:t>|</a:t>
            </a:r>
            <a:endParaRPr lang="fi-FI" sz="600" b="0" dirty="0">
              <a:solidFill>
                <a:schemeClr val="bg1">
                  <a:lumMod val="65000"/>
                </a:schemeClr>
              </a:solidFill>
            </a:endParaRPr>
          </a:p>
        </p:txBody>
      </p:sp>
      <p:sp>
        <p:nvSpPr>
          <p:cNvPr id="6" name="Päivämäärän paikkamerkki 5">
            <a:extLst>
              <a:ext uri="{FF2B5EF4-FFF2-40B4-BE49-F238E27FC236}">
                <a16:creationId xmlns:a16="http://schemas.microsoft.com/office/drawing/2014/main" id="{57BCCC73-BADC-C646-99CD-5C980D5385E3}"/>
              </a:ext>
            </a:extLst>
          </p:cNvPr>
          <p:cNvSpPr>
            <a:spLocks noGrp="1"/>
          </p:cNvSpPr>
          <p:nvPr>
            <p:ph type="dt" sz="half" idx="10"/>
          </p:nvPr>
        </p:nvSpPr>
        <p:spPr/>
        <p:txBody>
          <a:bodyPr/>
          <a:lstStyle/>
          <a:p>
            <a:fld id="{23F2CBD4-DFD8-5A41-8E32-433BE3A53EED}" type="datetime1">
              <a:rPr lang="fi-FI" smtClean="0"/>
              <a:t>3.11.2023</a:t>
            </a:fld>
            <a:endParaRPr lang="fi-FI" dirty="0"/>
          </a:p>
        </p:txBody>
      </p:sp>
      <p:sp>
        <p:nvSpPr>
          <p:cNvPr id="7" name="Alatunnisteen paikkamerkki 6">
            <a:extLst>
              <a:ext uri="{FF2B5EF4-FFF2-40B4-BE49-F238E27FC236}">
                <a16:creationId xmlns:a16="http://schemas.microsoft.com/office/drawing/2014/main" id="{49C94B79-370D-774F-AC35-1F262D9B51FB}"/>
              </a:ext>
            </a:extLst>
          </p:cNvPr>
          <p:cNvSpPr>
            <a:spLocks noGrp="1"/>
          </p:cNvSpPr>
          <p:nvPr>
            <p:ph type="ftr" sz="quarter" idx="11"/>
          </p:nvPr>
        </p:nvSpPr>
        <p:spPr/>
        <p:txBody>
          <a:bodyPr/>
          <a:lstStyle/>
          <a:p>
            <a:r>
              <a:rPr lang="fi-FI"/>
              <a:t>Lorem ipsum</a:t>
            </a:r>
            <a:endParaRPr lang="fi-FI" dirty="0"/>
          </a:p>
        </p:txBody>
      </p:sp>
    </p:spTree>
    <p:extLst>
      <p:ext uri="{BB962C8B-B14F-4D97-AF65-F5344CB8AC3E}">
        <p14:creationId xmlns:p14="http://schemas.microsoft.com/office/powerpoint/2010/main" val="135953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9_Väliotsikko">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F1BBE0F1-831B-C54F-9352-AE500835A43C}"/>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Kuva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0996" y="4866636"/>
            <a:ext cx="4102448" cy="239326"/>
          </a:xfrm>
          <a:prstGeom prst="rect">
            <a:avLst/>
          </a:prstGeom>
        </p:spPr>
      </p:pic>
      <p:sp>
        <p:nvSpPr>
          <p:cNvPr id="10" name="Otsikko 1"/>
          <p:cNvSpPr>
            <a:spLocks noGrp="1"/>
          </p:cNvSpPr>
          <p:nvPr userDrawn="1">
            <p:ph type="ctrTitle"/>
          </p:nvPr>
        </p:nvSpPr>
        <p:spPr>
          <a:xfrm>
            <a:off x="431999" y="411510"/>
            <a:ext cx="5220000" cy="2967062"/>
          </a:xfrm>
        </p:spPr>
        <p:txBody>
          <a:bodyPr anchor="b" anchorCtr="0">
            <a:noAutofit/>
          </a:bodyPr>
          <a:lstStyle>
            <a:lvl1pPr algn="l">
              <a:defRPr sz="4000">
                <a:solidFill>
                  <a:schemeClr val="bg1"/>
                </a:solidFill>
              </a:defRPr>
            </a:lvl1pPr>
          </a:lstStyle>
          <a:p>
            <a:r>
              <a:rPr lang="fi-FI" smtClean="0"/>
              <a:t>Muokkaa perustyyl. napsautt.</a:t>
            </a:r>
            <a:endParaRPr lang="fi-FI" dirty="0"/>
          </a:p>
        </p:txBody>
      </p:sp>
      <p:sp>
        <p:nvSpPr>
          <p:cNvPr id="11" name="Alaotsikko 2"/>
          <p:cNvSpPr>
            <a:spLocks noGrp="1"/>
          </p:cNvSpPr>
          <p:nvPr userDrawn="1">
            <p:ph type="subTitle" idx="1"/>
          </p:nvPr>
        </p:nvSpPr>
        <p:spPr>
          <a:xfrm>
            <a:off x="432000" y="3507854"/>
            <a:ext cx="5220000" cy="1512168"/>
          </a:xfrm>
        </p:spPr>
        <p:txBody>
          <a:bodyPr>
            <a:normAutofit/>
          </a:bodyPr>
          <a:lstStyle>
            <a:lvl1pPr marL="0" indent="0" algn="l">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Tree>
    <p:extLst>
      <p:ext uri="{BB962C8B-B14F-4D97-AF65-F5344CB8AC3E}">
        <p14:creationId xmlns:p14="http://schemas.microsoft.com/office/powerpoint/2010/main" val="403804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32000" y="234000"/>
            <a:ext cx="8077198"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320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302805FD-2C99-B24D-A1F0-5CBBF071658C}"/>
              </a:ext>
            </a:extLst>
          </p:cNvPr>
          <p:cNvSpPr>
            <a:spLocks noGrp="1"/>
          </p:cNvSpPr>
          <p:nvPr>
            <p:ph type="sldNum" sz="quarter" idx="4"/>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5" name="Päivämäärän paikkamerkki 3">
            <a:extLst>
              <a:ext uri="{FF2B5EF4-FFF2-40B4-BE49-F238E27FC236}">
                <a16:creationId xmlns:a16="http://schemas.microsoft.com/office/drawing/2014/main" id="{B0B3E321-BF3D-0844-B5E0-C3C7EDBB0FAF}"/>
              </a:ext>
            </a:extLst>
          </p:cNvPr>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7384199F-228D-3B4C-87BF-B841326F3407}" type="datetime1">
              <a:rPr lang="fi-FI" smtClean="0"/>
              <a:t>3.11.2023</a:t>
            </a:fld>
            <a:endParaRPr lang="fi-FI" dirty="0"/>
          </a:p>
        </p:txBody>
      </p:sp>
      <p:sp>
        <p:nvSpPr>
          <p:cNvPr id="4" name="Alatunnisteen paikkamerkki 4">
            <a:extLst>
              <a:ext uri="{FF2B5EF4-FFF2-40B4-BE49-F238E27FC236}">
                <a16:creationId xmlns:a16="http://schemas.microsoft.com/office/drawing/2014/main" id="{1B519091-1A7D-2B4B-B4A5-2F1313E39828}"/>
              </a:ext>
            </a:extLst>
          </p:cNvPr>
          <p:cNvSpPr>
            <a:spLocks noGrp="1"/>
          </p:cNvSpPr>
          <p:nvPr>
            <p:ph type="ftr" sz="quarter" idx="3"/>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690" r:id="rId1"/>
    <p:sldLayoutId id="2147483836" r:id="rId2"/>
    <p:sldLayoutId id="2147483776" r:id="rId3"/>
    <p:sldLayoutId id="2147483747" r:id="rId4"/>
    <p:sldLayoutId id="2147483817" r:id="rId5"/>
    <p:sldLayoutId id="2147483818" r:id="rId6"/>
    <p:sldLayoutId id="2147483819" r:id="rId7"/>
    <p:sldLayoutId id="2147483820" r:id="rId8"/>
    <p:sldLayoutId id="2147483803" r:id="rId9"/>
    <p:sldLayoutId id="2147483821" r:id="rId10"/>
    <p:sldLayoutId id="2147483822" r:id="rId11"/>
    <p:sldLayoutId id="2147483675" r:id="rId12"/>
    <p:sldLayoutId id="2147483691" r:id="rId13"/>
  </p:sldLayoutIdLst>
  <p:hf hdr="0" ftr="0"/>
  <p:txStyles>
    <p:titleStyle>
      <a:lvl1pPr algn="l" defTabSz="914400" rtl="0" eaLnBrk="1" latinLnBrk="0" hangingPunct="1">
        <a:spcBef>
          <a:spcPct val="0"/>
        </a:spcBef>
        <a:buNone/>
        <a:defRPr sz="3200" b="1" kern="1200">
          <a:solidFill>
            <a:schemeClr val="tx2"/>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tx2"/>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tx2"/>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tx2"/>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tx2"/>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32000" y="234000"/>
            <a:ext cx="8077198"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320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302805FD-2C99-B24D-A1F0-5CBBF071658C}"/>
              </a:ext>
            </a:extLst>
          </p:cNvPr>
          <p:cNvSpPr>
            <a:spLocks noGrp="1"/>
          </p:cNvSpPr>
          <p:nvPr>
            <p:ph type="sldNum" sz="quarter" idx="4"/>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
        <p:nvSpPr>
          <p:cNvPr id="5" name="Päivämäärän paikkamerkki 3">
            <a:extLst>
              <a:ext uri="{FF2B5EF4-FFF2-40B4-BE49-F238E27FC236}">
                <a16:creationId xmlns:a16="http://schemas.microsoft.com/office/drawing/2014/main" id="{B0B3E321-BF3D-0844-B5E0-C3C7EDBB0FAF}"/>
              </a:ext>
            </a:extLst>
          </p:cNvPr>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7384199F-228D-3B4C-87BF-B841326F3407}" type="datetime1">
              <a:rPr lang="fi-FI" smtClean="0"/>
              <a:t>3.11.2023</a:t>
            </a:fld>
            <a:endParaRPr lang="fi-FI" dirty="0"/>
          </a:p>
        </p:txBody>
      </p:sp>
      <p:sp>
        <p:nvSpPr>
          <p:cNvPr id="4" name="Alatunnisteen paikkamerkki 4">
            <a:extLst>
              <a:ext uri="{FF2B5EF4-FFF2-40B4-BE49-F238E27FC236}">
                <a16:creationId xmlns:a16="http://schemas.microsoft.com/office/drawing/2014/main" id="{1B519091-1A7D-2B4B-B4A5-2F1313E39828}"/>
              </a:ext>
            </a:extLst>
          </p:cNvPr>
          <p:cNvSpPr>
            <a:spLocks noGrp="1"/>
          </p:cNvSpPr>
          <p:nvPr>
            <p:ph type="ftr" sz="quarter" idx="3"/>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r>
              <a:rPr lang="fi-FI"/>
              <a:t>Lorem ipsum</a:t>
            </a:r>
            <a:endParaRPr lang="fi-FI" dirty="0"/>
          </a:p>
        </p:txBody>
      </p:sp>
    </p:spTree>
    <p:extLst>
      <p:ext uri="{BB962C8B-B14F-4D97-AF65-F5344CB8AC3E}">
        <p14:creationId xmlns:p14="http://schemas.microsoft.com/office/powerpoint/2010/main" val="1187810937"/>
      </p:ext>
    </p:extLst>
  </p:cSld>
  <p:clrMap bg1="lt1" tx1="dk1" bg2="lt2" tx2="dk2" accent1="accent1" accent2="accent2" accent3="accent3" accent4="accent4" accent5="accent5" accent6="accent6" hlink="hlink" folHlink="folHlink"/>
  <p:sldLayoutIdLst>
    <p:sldLayoutId id="2147483824" r:id="rId1"/>
    <p:sldLayoutId id="2147483837"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Lst>
  <p:hf hdr="0" ftr="0"/>
  <p:txStyles>
    <p:titleStyle>
      <a:lvl1pPr algn="l" defTabSz="914400" rtl="0" eaLnBrk="1" latinLnBrk="0" hangingPunct="1">
        <a:spcBef>
          <a:spcPct val="0"/>
        </a:spcBef>
        <a:buNone/>
        <a:defRPr sz="3200" b="1" kern="1200">
          <a:solidFill>
            <a:schemeClr val="tx2"/>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tx2"/>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tx2"/>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tx2"/>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tx2"/>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
            </a:r>
            <a:br>
              <a:rPr lang="fi-FI" dirty="0" smtClean="0"/>
            </a:br>
            <a:r>
              <a:rPr lang="fi-FI" dirty="0" smtClean="0"/>
              <a:t/>
            </a:r>
            <a:br>
              <a:rPr lang="fi-FI" dirty="0" smtClean="0"/>
            </a:br>
            <a:r>
              <a:rPr lang="fi-FI" dirty="0" smtClean="0"/>
              <a:t/>
            </a:r>
            <a:br>
              <a:rPr lang="fi-FI" dirty="0" smtClean="0"/>
            </a:br>
            <a:r>
              <a:rPr lang="fi-FI" dirty="0" smtClean="0"/>
              <a:t>Vahva ja välittävä kirjasto   </a:t>
            </a:r>
            <a:r>
              <a:rPr lang="fi-FI" sz="2400" dirty="0" smtClean="0"/>
              <a:t>Terveiset opetus- ja kulttuuriministeriöstä</a:t>
            </a:r>
            <a:r>
              <a:rPr lang="fi-FI" sz="3200" dirty="0" smtClean="0"/>
              <a:t/>
            </a:r>
            <a:br>
              <a:rPr lang="fi-FI" sz="3200" dirty="0" smtClean="0"/>
            </a:br>
            <a:endParaRPr lang="fi-FI" sz="3200" dirty="0"/>
          </a:p>
        </p:txBody>
      </p:sp>
      <p:sp>
        <p:nvSpPr>
          <p:cNvPr id="3" name="Alaotsikko 2"/>
          <p:cNvSpPr>
            <a:spLocks noGrp="1"/>
          </p:cNvSpPr>
          <p:nvPr>
            <p:ph type="subTitle" idx="1"/>
          </p:nvPr>
        </p:nvSpPr>
        <p:spPr/>
        <p:txBody>
          <a:bodyPr/>
          <a:lstStyle/>
          <a:p>
            <a:r>
              <a:rPr lang="fi-FI" dirty="0" smtClean="0"/>
              <a:t>Yleisten kirjastojen neuvoston kokous</a:t>
            </a:r>
            <a:r>
              <a:rPr lang="fi-FI" dirty="0"/>
              <a:t> </a:t>
            </a:r>
            <a:r>
              <a:rPr lang="fi-FI" dirty="0" smtClean="0"/>
              <a:t>8.11.2023, HML</a:t>
            </a:r>
          </a:p>
          <a:p>
            <a:r>
              <a:rPr lang="fi-FI" dirty="0" smtClean="0"/>
              <a:t>Leena Aaltonen</a:t>
            </a:r>
          </a:p>
          <a:p>
            <a:endParaRPr lang="fi-FI" dirty="0"/>
          </a:p>
          <a:p>
            <a:endParaRPr lang="fi-FI" dirty="0"/>
          </a:p>
        </p:txBody>
      </p:sp>
    </p:spTree>
    <p:extLst>
      <p:ext uri="{BB962C8B-B14F-4D97-AF65-F5344CB8AC3E}">
        <p14:creationId xmlns:p14="http://schemas.microsoft.com/office/powerpoint/2010/main" val="2254832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Scope</a:t>
            </a:r>
            <a:endParaRPr lang="fi-FI" dirty="0"/>
          </a:p>
        </p:txBody>
      </p:sp>
      <p:sp>
        <p:nvSpPr>
          <p:cNvPr id="3" name="Sisällön paikkamerkki 2"/>
          <p:cNvSpPr>
            <a:spLocks noGrp="1"/>
          </p:cNvSpPr>
          <p:nvPr>
            <p:ph idx="1"/>
          </p:nvPr>
        </p:nvSpPr>
        <p:spPr/>
        <p:txBody>
          <a:bodyPr/>
          <a:lstStyle/>
          <a:p>
            <a:r>
              <a:rPr lang="en-US" dirty="0"/>
              <a:t>The OMC Group should </a:t>
            </a:r>
            <a:r>
              <a:rPr lang="en-US" b="1" dirty="0"/>
              <a:t>be composed of experts – policymakers and practitioners (such as librarians) –appointed by Member States from the relevant government entities responsible for public libraries at national, regional or local level. </a:t>
            </a:r>
            <a:r>
              <a:rPr lang="en-US" dirty="0"/>
              <a:t>Experts should have relevant experience and /or current </a:t>
            </a:r>
            <a:r>
              <a:rPr lang="en-US" dirty="0" smtClean="0"/>
              <a:t>functions.</a:t>
            </a:r>
            <a:endParaRPr lang="fi-FI" dirty="0"/>
          </a:p>
          <a:p>
            <a:r>
              <a:rPr lang="en-US" dirty="0"/>
              <a:t>The OMC Group should </a:t>
            </a:r>
            <a:r>
              <a:rPr lang="en-US" b="1" dirty="0"/>
              <a:t>elect a chair and a rapporteur from amongst its members. </a:t>
            </a:r>
            <a:r>
              <a:rPr lang="en-US" dirty="0"/>
              <a:t>The OMC Group may form smaller focus groups and use participatory methods when </a:t>
            </a:r>
            <a:r>
              <a:rPr lang="en-US" dirty="0" smtClean="0"/>
              <a:t>relevant.</a:t>
            </a:r>
            <a:endParaRPr lang="en-US" dirty="0"/>
          </a:p>
          <a:p>
            <a:endParaRPr lang="en-US" dirty="0"/>
          </a:p>
          <a:p>
            <a:endParaRPr lang="fi-FI" dirty="0"/>
          </a:p>
          <a:p>
            <a:endParaRPr lang="fi-FI"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10</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2032927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Scope</a:t>
            </a:r>
            <a:endParaRPr lang="fi-FI" dirty="0"/>
          </a:p>
        </p:txBody>
      </p:sp>
      <p:sp>
        <p:nvSpPr>
          <p:cNvPr id="3" name="Sisällön paikkamerkki 2"/>
          <p:cNvSpPr>
            <a:spLocks noGrp="1"/>
          </p:cNvSpPr>
          <p:nvPr>
            <p:ph idx="1"/>
          </p:nvPr>
        </p:nvSpPr>
        <p:spPr/>
        <p:txBody>
          <a:bodyPr/>
          <a:lstStyle/>
          <a:p>
            <a:r>
              <a:rPr lang="en-US" dirty="0"/>
              <a:t>The OMC Group </a:t>
            </a:r>
            <a:r>
              <a:rPr lang="en-US" b="1" dirty="0"/>
              <a:t>should consult stakeholders that work on democracy-building </a:t>
            </a:r>
            <a:r>
              <a:rPr lang="en-US" dirty="0"/>
              <a:t>from the whole value chain of the book sector and from other relevant sectors to complement its discussions and obtain their views on the topics. </a:t>
            </a:r>
            <a:endParaRPr lang="fi-FI" dirty="0"/>
          </a:p>
          <a:p>
            <a:r>
              <a:rPr lang="en-US" dirty="0"/>
              <a:t>The OMC Group should involve services from the Commission responsible for </a:t>
            </a:r>
            <a:r>
              <a:rPr lang="en-US" dirty="0" err="1"/>
              <a:t>organising</a:t>
            </a:r>
            <a:r>
              <a:rPr lang="en-US" dirty="0"/>
              <a:t> the OMC, hosting meetings and providing logistical support. </a:t>
            </a:r>
          </a:p>
          <a:p>
            <a:endParaRPr lang="fi-FI"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11</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3553358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p:txBody>
          <a:bodyPr/>
          <a:lstStyle/>
          <a:p>
            <a:r>
              <a:rPr lang="fi-FI" sz="2800" dirty="0" smtClean="0"/>
              <a:t>Taide, kulttuuri ja moninainen Suomi (2023). </a:t>
            </a:r>
            <a:endParaRPr lang="fi-FI" sz="2800" dirty="0"/>
          </a:p>
        </p:txBody>
      </p:sp>
      <p:sp>
        <p:nvSpPr>
          <p:cNvPr id="4" name="Sisällön paikkamerkki 3"/>
          <p:cNvSpPr>
            <a:spLocks noGrp="1"/>
          </p:cNvSpPr>
          <p:nvPr>
            <p:ph idx="1"/>
          </p:nvPr>
        </p:nvSpPr>
        <p:spPr/>
        <p:txBody>
          <a:bodyPr>
            <a:normAutofit fontScale="92500" lnSpcReduction="20000"/>
          </a:bodyPr>
          <a:lstStyle/>
          <a:p>
            <a:r>
              <a:rPr lang="fi-FI" dirty="0" smtClean="0"/>
              <a:t>Toimenpiteitä</a:t>
            </a:r>
          </a:p>
          <a:p>
            <a:pPr lvl="1"/>
            <a:r>
              <a:rPr lang="fi-FI" sz="1400" dirty="0" smtClean="0"/>
              <a:t>Kirjastohenkilöstön moninaisuus-osaamista </a:t>
            </a:r>
            <a:r>
              <a:rPr lang="fi-FI" sz="1400" dirty="0"/>
              <a:t>lisäävän täydennyskoulutuksen rahoittaminen osana kirjastotoimen aluehallinnon ja alueellista kehittämistehtävää hoitavien kirjastojen valtionrahoitusta. </a:t>
            </a:r>
            <a:endParaRPr lang="fi-FI" sz="1400" dirty="0" smtClean="0"/>
          </a:p>
          <a:p>
            <a:pPr lvl="1"/>
            <a:r>
              <a:rPr lang="fi-FI" sz="1400" dirty="0"/>
              <a:t>Seurataan kirjastojen asiantuntija- ja johtotehtävissä toimivan henkilöstön kielellisen ja kulttuurisen moninaisuuden edistymistä ja kehitetään yhteistyössä aluehallintoviraston kanssa eri kieli- ja kulttuuritaustoja edustavien asiantuntijoiden ja johtajien määrän seurantaa. (</a:t>
            </a:r>
            <a:r>
              <a:rPr lang="fi-FI" sz="1400" dirty="0" smtClean="0"/>
              <a:t>2023–2027</a:t>
            </a:r>
          </a:p>
          <a:p>
            <a:pPr lvl="1"/>
            <a:r>
              <a:rPr lang="fi-FI" sz="1400" dirty="0"/>
              <a:t>Seurataan kirjastojen ja niiden tilojen käytön muotoutumista ja merkitystä paikkana moninaisille kohtaamisille osana kirjastojen tavoitetta aktiivisen kansalaisuuden, demokratian ja sananvapauden edistämiseksi. (jatkuva)</a:t>
            </a:r>
          </a:p>
          <a:p>
            <a:pPr lvl="1"/>
            <a:endParaRPr lang="fi-FI" sz="1400" dirty="0" smtClean="0"/>
          </a:p>
        </p:txBody>
      </p:sp>
      <p:sp>
        <p:nvSpPr>
          <p:cNvPr id="5" name="Dian numeron paikkamerkki 4"/>
          <p:cNvSpPr>
            <a:spLocks noGrp="1"/>
          </p:cNvSpPr>
          <p:nvPr>
            <p:ph type="sldNum" sz="quarter" idx="12"/>
          </p:nvPr>
        </p:nvSpPr>
        <p:spPr/>
        <p:txBody>
          <a:bodyPr/>
          <a:lstStyle/>
          <a:p>
            <a:fld id="{1EA1DD0D-7089-48C5-B116-A19F892CF1D9}" type="slidenum">
              <a:rPr lang="fi-FI" smtClean="0"/>
              <a:pPr/>
              <a:t>12</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6" name="Päivämäärän paikkamerkki 5"/>
          <p:cNvSpPr>
            <a:spLocks noGrp="1"/>
          </p:cNvSpPr>
          <p:nvPr>
            <p:ph type="dt" sz="half" idx="10"/>
          </p:nvPr>
        </p:nvSpPr>
        <p:spPr/>
        <p:txBody>
          <a:bodyPr/>
          <a:lstStyle/>
          <a:p>
            <a:fld id="{23F2CBD4-DFD8-5A41-8E32-433BE3A53EED}" type="datetime1">
              <a:rPr lang="fi-FI" smtClean="0"/>
              <a:t>3.11.2023</a:t>
            </a:fld>
            <a:endParaRPr lang="fi-FI" dirty="0"/>
          </a:p>
        </p:txBody>
      </p:sp>
      <p:pic>
        <p:nvPicPr>
          <p:cNvPr id="7" name="Picture 2" descr="https://julkaisut.valtioneuvosto.fi/bitstream/handle/10024/165054/OKM_2023_28.pdf.jpg?sequence=3&amp;isAllowed=y"/>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rcRect l="4024" r="4024"/>
          <a:stretch>
            <a:fillRect/>
          </a:stretch>
        </p:blipFill>
        <p:spPr bwMode="auto">
          <a:xfrm>
            <a:off x="5889192" y="339502"/>
            <a:ext cx="2987112" cy="4597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348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235340"/>
            <a:ext cx="7704856" cy="1040266"/>
          </a:xfrm>
        </p:spPr>
        <p:txBody>
          <a:bodyPr/>
          <a:lstStyle/>
          <a:p>
            <a:r>
              <a:rPr lang="fi-FI" sz="2400" dirty="0" smtClean="0"/>
              <a:t>Valtion talousarvioesitys 2024</a:t>
            </a:r>
            <a:br>
              <a:rPr lang="fi-FI" sz="2400" dirty="0" smtClean="0"/>
            </a:br>
            <a:r>
              <a:rPr lang="fi-FI" sz="2400" dirty="0" smtClean="0"/>
              <a:t>Valtionavustukset yleisten kirjastojen toimintaan 29.80.30.</a:t>
            </a:r>
            <a:endParaRPr lang="fi-FI" sz="2400" dirty="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958508740"/>
              </p:ext>
            </p:extLst>
          </p:nvPr>
        </p:nvGraphicFramePr>
        <p:xfrm>
          <a:off x="816135" y="1362278"/>
          <a:ext cx="6973568" cy="3490508"/>
        </p:xfrm>
        <a:graphic>
          <a:graphicData uri="http://schemas.openxmlformats.org/drawingml/2006/table">
            <a:tbl>
              <a:tblPr/>
              <a:tblGrid>
                <a:gridCol w="3486784">
                  <a:extLst>
                    <a:ext uri="{9D8B030D-6E8A-4147-A177-3AD203B41FA5}">
                      <a16:colId xmlns:a16="http://schemas.microsoft.com/office/drawing/2014/main" val="104643092"/>
                    </a:ext>
                  </a:extLst>
                </a:gridCol>
                <a:gridCol w="3486784">
                  <a:extLst>
                    <a:ext uri="{9D8B030D-6E8A-4147-A177-3AD203B41FA5}">
                      <a16:colId xmlns:a16="http://schemas.microsoft.com/office/drawing/2014/main" val="3591247168"/>
                    </a:ext>
                  </a:extLst>
                </a:gridCol>
              </a:tblGrid>
              <a:tr h="247803">
                <a:tc>
                  <a:txBody>
                    <a:bodyPr/>
                    <a:lstStyle/>
                    <a:p>
                      <a:pPr algn="l" fontAlgn="t"/>
                      <a:r>
                        <a:rPr lang="fi-FI" sz="1600" dirty="0">
                          <a:effectLst/>
                          <a:latin typeface="Arial" panose="020B0604020202020204" pitchFamily="34" charset="0"/>
                        </a:rPr>
                        <a:t> </a:t>
                      </a:r>
                      <a:r>
                        <a:rPr kumimoji="0" lang="fi-FI" altLang="fi-FI" sz="16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Määrärahan arvioitu käyttö (euroa)</a:t>
                      </a:r>
                      <a:endParaRPr lang="fi-FI" sz="1600" dirty="0">
                        <a:effectLst/>
                        <a:latin typeface="Arial" panose="020B0604020202020204" pitchFamily="34" charset="0"/>
                      </a:endParaRPr>
                    </a:p>
                  </a:txBody>
                  <a:tcPr marL="5482" marR="5482" marT="5482" marB="5482">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1F1F1"/>
                    </a:solidFill>
                  </a:tcPr>
                </a:tc>
                <a:tc>
                  <a:txBody>
                    <a:bodyPr/>
                    <a:lstStyle/>
                    <a:p>
                      <a:pPr algn="r" fontAlgn="b"/>
                      <a:r>
                        <a:rPr lang="fi-FI" sz="1600">
                          <a:effectLst/>
                          <a:latin typeface="Arial" panose="020B0604020202020204" pitchFamily="34" charset="0"/>
                        </a:rPr>
                        <a:t> </a:t>
                      </a:r>
                    </a:p>
                  </a:txBody>
                  <a:tcPr marL="5482" marR="5482" marT="5482" marB="5482" anchor="b">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1F1F1"/>
                    </a:solidFill>
                  </a:tcPr>
                </a:tc>
                <a:extLst>
                  <a:ext uri="{0D108BD9-81ED-4DB2-BD59-A6C34878D82A}">
                    <a16:rowId xmlns:a16="http://schemas.microsoft.com/office/drawing/2014/main" val="273927368"/>
                  </a:ext>
                </a:extLst>
              </a:tr>
              <a:tr h="484641">
                <a:tc>
                  <a:txBody>
                    <a:bodyPr/>
                    <a:lstStyle/>
                    <a:p>
                      <a:pPr algn="l" fontAlgn="t"/>
                      <a:r>
                        <a:rPr lang="fi-FI" sz="1600">
                          <a:effectLst/>
                          <a:latin typeface="Arial" panose="020B0604020202020204" pitchFamily="34" charset="0"/>
                        </a:rPr>
                        <a:t>Avustukset valtakunnalliseen ja alueellisiin kehittämistehtäviin</a:t>
                      </a:r>
                    </a:p>
                  </a:txBody>
                  <a:tcPr marL="5482" marR="5482" marT="5482" marB="5482">
                    <a:lnL>
                      <a:noFill/>
                    </a:lnL>
                    <a:lnR>
                      <a:noFill/>
                    </a:lnR>
                    <a:lnT w="6350" cap="flat" cmpd="sng" algn="ctr">
                      <a:solidFill>
                        <a:srgbClr val="808080"/>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tc>
                  <a:txBody>
                    <a:bodyPr/>
                    <a:lstStyle/>
                    <a:p>
                      <a:pPr algn="r" fontAlgn="b"/>
                      <a:r>
                        <a:rPr lang="fi-FI" sz="1600">
                          <a:effectLst/>
                          <a:latin typeface="Arial" panose="020B0604020202020204" pitchFamily="34" charset="0"/>
                        </a:rPr>
                        <a:t>2 944 000</a:t>
                      </a:r>
                    </a:p>
                  </a:txBody>
                  <a:tcPr marL="5482" marR="5482" marT="5482" marB="5482" anchor="b">
                    <a:lnL>
                      <a:noFill/>
                    </a:lnL>
                    <a:lnR>
                      <a:noFill/>
                    </a:lnR>
                    <a:lnT w="6350" cap="flat" cmpd="sng" algn="ctr">
                      <a:solidFill>
                        <a:srgbClr val="808080"/>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extLst>
                  <a:ext uri="{0D108BD9-81ED-4DB2-BD59-A6C34878D82A}">
                    <a16:rowId xmlns:a16="http://schemas.microsoft.com/office/drawing/2014/main" val="2732959480"/>
                  </a:ext>
                </a:extLst>
              </a:tr>
              <a:tr h="1195155">
                <a:tc>
                  <a:txBody>
                    <a:bodyPr/>
                    <a:lstStyle/>
                    <a:p>
                      <a:pPr algn="l" fontAlgn="t"/>
                      <a:r>
                        <a:rPr lang="fi-FI" sz="1600">
                          <a:effectLst/>
                          <a:latin typeface="Arial" panose="020B0604020202020204" pitchFamily="34" charset="0"/>
                        </a:rPr>
                        <a:t>Avustukset erityisiin tehtäviin, kirjastojen toiminnan kehittämiseen, yleisille kirjastoille tuotettaviin valtakunnallisiin palveluihin sekä eräille kirjastojärjestöille</a:t>
                      </a:r>
                    </a:p>
                  </a:txBody>
                  <a:tcPr marL="5482" marR="5482" marT="5482" marB="5482">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tc>
                  <a:txBody>
                    <a:bodyPr/>
                    <a:lstStyle/>
                    <a:p>
                      <a:pPr algn="r" fontAlgn="b"/>
                      <a:r>
                        <a:rPr lang="fi-FI" sz="1600">
                          <a:effectLst/>
                          <a:latin typeface="Arial" panose="020B0604020202020204" pitchFamily="34" charset="0"/>
                        </a:rPr>
                        <a:t>5 650 000</a:t>
                      </a:r>
                    </a:p>
                  </a:txBody>
                  <a:tcPr marL="5482" marR="5482" marT="5482" marB="5482" anchor="b">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extLst>
                  <a:ext uri="{0D108BD9-81ED-4DB2-BD59-A6C34878D82A}">
                    <a16:rowId xmlns:a16="http://schemas.microsoft.com/office/drawing/2014/main" val="3681118903"/>
                  </a:ext>
                </a:extLst>
              </a:tr>
              <a:tr h="247803">
                <a:tc>
                  <a:txBody>
                    <a:bodyPr/>
                    <a:lstStyle/>
                    <a:p>
                      <a:pPr algn="l" fontAlgn="t"/>
                      <a:r>
                        <a:rPr lang="fi-FI" sz="1600">
                          <a:effectLst/>
                          <a:latin typeface="Arial" panose="020B0604020202020204" pitchFamily="34" charset="0"/>
                        </a:rPr>
                        <a:t>Kulttuurilehtien tilaustuki kirjastoille</a:t>
                      </a:r>
                    </a:p>
                  </a:txBody>
                  <a:tcPr marL="5482" marR="5482" marT="5482" marB="5482">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tc>
                  <a:txBody>
                    <a:bodyPr/>
                    <a:lstStyle/>
                    <a:p>
                      <a:pPr algn="r" fontAlgn="b"/>
                      <a:r>
                        <a:rPr lang="fi-FI" sz="1600">
                          <a:effectLst/>
                          <a:latin typeface="Arial" panose="020B0604020202020204" pitchFamily="34" charset="0"/>
                        </a:rPr>
                        <a:t>116 000</a:t>
                      </a:r>
                    </a:p>
                  </a:txBody>
                  <a:tcPr marL="5482" marR="5482" marT="5482" marB="5482" anchor="b">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extLst>
                  <a:ext uri="{0D108BD9-81ED-4DB2-BD59-A6C34878D82A}">
                    <a16:rowId xmlns:a16="http://schemas.microsoft.com/office/drawing/2014/main" val="685112434"/>
                  </a:ext>
                </a:extLst>
              </a:tr>
              <a:tr h="484641">
                <a:tc>
                  <a:txBody>
                    <a:bodyPr/>
                    <a:lstStyle/>
                    <a:p>
                      <a:pPr algn="l" fontAlgn="t"/>
                      <a:r>
                        <a:rPr lang="fi-FI" sz="1600">
                          <a:effectLst/>
                          <a:latin typeface="Arial" panose="020B0604020202020204" pitchFamily="34" charset="0"/>
                        </a:rPr>
                        <a:t>Valtionavustus vangeille järjestettäviin kirjastopalveluihin</a:t>
                      </a:r>
                    </a:p>
                  </a:txBody>
                  <a:tcPr marL="5482" marR="5482" marT="5482" marB="5482">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tc>
                  <a:txBody>
                    <a:bodyPr/>
                    <a:lstStyle/>
                    <a:p>
                      <a:pPr algn="r" fontAlgn="b"/>
                      <a:r>
                        <a:rPr lang="fi-FI" sz="1600">
                          <a:effectLst/>
                          <a:latin typeface="Arial" panose="020B0604020202020204" pitchFamily="34" charset="0"/>
                        </a:rPr>
                        <a:t>200 000</a:t>
                      </a:r>
                    </a:p>
                  </a:txBody>
                  <a:tcPr marL="5482" marR="5482" marT="5482" marB="5482" anchor="b">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extLst>
                  <a:ext uri="{0D108BD9-81ED-4DB2-BD59-A6C34878D82A}">
                    <a16:rowId xmlns:a16="http://schemas.microsoft.com/office/drawing/2014/main" val="2796967707"/>
                  </a:ext>
                </a:extLst>
              </a:tr>
              <a:tr h="484641">
                <a:tc>
                  <a:txBody>
                    <a:bodyPr/>
                    <a:lstStyle/>
                    <a:p>
                      <a:pPr algn="l" fontAlgn="t"/>
                      <a:r>
                        <a:rPr lang="fi-FI" sz="1600">
                          <a:effectLst/>
                          <a:latin typeface="Arial" panose="020B0604020202020204" pitchFamily="34" charset="0"/>
                        </a:rPr>
                        <a:t>Avustus viittomakielisen kirjaston toimintaan</a:t>
                      </a:r>
                    </a:p>
                  </a:txBody>
                  <a:tcPr marL="5482" marR="5482" marT="5482" marB="5482">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tc>
                  <a:txBody>
                    <a:bodyPr/>
                    <a:lstStyle/>
                    <a:p>
                      <a:pPr algn="r" fontAlgn="b"/>
                      <a:r>
                        <a:rPr lang="fi-FI" sz="1600">
                          <a:effectLst/>
                          <a:latin typeface="Arial" panose="020B0604020202020204" pitchFamily="34" charset="0"/>
                        </a:rPr>
                        <a:t>220 000</a:t>
                      </a:r>
                    </a:p>
                  </a:txBody>
                  <a:tcPr marL="5482" marR="5482" marT="5482" marB="5482" anchor="b">
                    <a:lnL>
                      <a:noFill/>
                    </a:lnL>
                    <a:lnR>
                      <a:noFill/>
                    </a:lnR>
                    <a:lnT w="6350" cap="flat" cmpd="sng" algn="ctr">
                      <a:solidFill>
                        <a:srgbClr val="D6D6D6"/>
                      </a:solidFill>
                      <a:prstDash val="solid"/>
                      <a:round/>
                      <a:headEnd type="none" w="med" len="med"/>
                      <a:tailEnd type="none" w="med" len="med"/>
                    </a:lnT>
                    <a:lnB w="6350" cap="flat" cmpd="sng" algn="ctr">
                      <a:solidFill>
                        <a:srgbClr val="D6D6D6"/>
                      </a:solidFill>
                      <a:prstDash val="solid"/>
                      <a:round/>
                      <a:headEnd type="none" w="med" len="med"/>
                      <a:tailEnd type="none" w="med" len="med"/>
                    </a:lnB>
                    <a:solidFill>
                      <a:srgbClr val="FFFFFF"/>
                    </a:solidFill>
                  </a:tcPr>
                </a:tc>
                <a:extLst>
                  <a:ext uri="{0D108BD9-81ED-4DB2-BD59-A6C34878D82A}">
                    <a16:rowId xmlns:a16="http://schemas.microsoft.com/office/drawing/2014/main" val="1668769557"/>
                  </a:ext>
                </a:extLst>
              </a:tr>
              <a:tr h="247803">
                <a:tc>
                  <a:txBody>
                    <a:bodyPr/>
                    <a:lstStyle/>
                    <a:p>
                      <a:pPr algn="l" fontAlgn="t"/>
                      <a:r>
                        <a:rPr lang="fi-FI" sz="1600" b="1">
                          <a:effectLst/>
                          <a:latin typeface="Arial" panose="020B0604020202020204" pitchFamily="34" charset="0"/>
                        </a:rPr>
                        <a:t>Yhteensä</a:t>
                      </a:r>
                      <a:endParaRPr lang="fi-FI" sz="1600">
                        <a:effectLst/>
                        <a:latin typeface="Arial" panose="020B0604020202020204" pitchFamily="34" charset="0"/>
                      </a:endParaRPr>
                    </a:p>
                  </a:txBody>
                  <a:tcPr marL="5482" marR="5482" marT="5482" marB="5482">
                    <a:lnL>
                      <a:noFill/>
                    </a:lnL>
                    <a:lnR>
                      <a:noFill/>
                    </a:lnR>
                    <a:lnT w="6350" cap="flat" cmpd="sng" algn="ctr">
                      <a:solidFill>
                        <a:srgbClr val="D6D6D6"/>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r" fontAlgn="b"/>
                      <a:r>
                        <a:rPr lang="fi-FI" sz="1600" dirty="0">
                          <a:effectLst/>
                          <a:latin typeface="Arial" panose="020B0604020202020204" pitchFamily="34" charset="0"/>
                        </a:rPr>
                        <a:t>9 130 000</a:t>
                      </a:r>
                    </a:p>
                  </a:txBody>
                  <a:tcPr marL="5482" marR="5482" marT="5482" marB="5482" anchor="b">
                    <a:lnL>
                      <a:noFill/>
                    </a:lnL>
                    <a:lnR>
                      <a:noFill/>
                    </a:lnR>
                    <a:lnT w="6350" cap="flat" cmpd="sng" algn="ctr">
                      <a:solidFill>
                        <a:srgbClr val="D6D6D6"/>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4290638485"/>
                  </a:ext>
                </a:extLst>
              </a:tr>
            </a:tbl>
          </a:graphicData>
        </a:graphic>
      </p:graphicFrame>
      <p:sp>
        <p:nvSpPr>
          <p:cNvPr id="4" name="Dian numeron paikkamerkki 3"/>
          <p:cNvSpPr>
            <a:spLocks noGrp="1"/>
          </p:cNvSpPr>
          <p:nvPr>
            <p:ph type="sldNum" sz="quarter" idx="12"/>
          </p:nvPr>
        </p:nvSpPr>
        <p:spPr/>
        <p:txBody>
          <a:bodyPr/>
          <a:lstStyle/>
          <a:p>
            <a:fld id="{1EA1DD0D-7089-48C5-B116-A19F892CF1D9}" type="slidenum">
              <a:rPr lang="fi-FI" smtClean="0"/>
              <a:pPr/>
              <a:t>13</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142020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Muuta ajankohtaista</a:t>
            </a:r>
            <a:endParaRPr lang="fi-FI" dirty="0"/>
          </a:p>
        </p:txBody>
      </p:sp>
      <p:sp>
        <p:nvSpPr>
          <p:cNvPr id="3" name="Sisällön paikkamerkki 2"/>
          <p:cNvSpPr>
            <a:spLocks noGrp="1"/>
          </p:cNvSpPr>
          <p:nvPr>
            <p:ph idx="1"/>
          </p:nvPr>
        </p:nvSpPr>
        <p:spPr/>
        <p:txBody>
          <a:bodyPr>
            <a:normAutofit fontScale="55000" lnSpcReduction="20000"/>
          </a:bodyPr>
          <a:lstStyle/>
          <a:p>
            <a:r>
              <a:rPr lang="fi-FI" sz="2200" dirty="0" smtClean="0"/>
              <a:t>Venäjänkielisen kirjaston tulevaisuus pohdinnassa</a:t>
            </a:r>
            <a:endParaRPr lang="fi-FI" sz="2200" dirty="0"/>
          </a:p>
          <a:p>
            <a:pPr lvl="1"/>
            <a:r>
              <a:rPr lang="fi-FI" sz="2200" dirty="0" smtClean="0"/>
              <a:t>Espoo luopumassa tehtävästä</a:t>
            </a:r>
          </a:p>
          <a:p>
            <a:r>
              <a:rPr lang="fi-FI" sz="2200" dirty="0" smtClean="0"/>
              <a:t>Monikielisyyden teemavuosi kirjastoissa 2024 (Monikielinen kirjasto koordinoi)</a:t>
            </a:r>
            <a:endParaRPr lang="fi-FI" sz="2200" dirty="0"/>
          </a:p>
          <a:p>
            <a:r>
              <a:rPr lang="fi-FI" sz="2200" dirty="0"/>
              <a:t>Sivistyshallinto 2030 –uudistushanke</a:t>
            </a:r>
          </a:p>
          <a:p>
            <a:pPr lvl="1"/>
            <a:r>
              <a:rPr lang="fi-FI" sz="2200" dirty="0"/>
              <a:t>Kansalliskirjasto on vastaisuudessakin yliopiston erillislaitos, eikä kirjaston siirtämistä osaksi tulevaa arkisto-kirjastokokonaisuutta enää suunnitella</a:t>
            </a:r>
            <a:r>
              <a:rPr lang="fi-FI" sz="2200" dirty="0" smtClean="0"/>
              <a:t>.</a:t>
            </a:r>
          </a:p>
          <a:p>
            <a:r>
              <a:rPr lang="fi-FI" sz="2200" dirty="0" smtClean="0"/>
              <a:t>Kulttuuritilastojen kokoaminen yhdeksi palveluksi työn alla (OKM) </a:t>
            </a:r>
          </a:p>
          <a:p>
            <a:pPr lvl="1"/>
            <a:r>
              <a:rPr lang="fi-FI" sz="2200" dirty="0" smtClean="0"/>
              <a:t>Kuntien kulttuuritilastojen KULTTI –hanke myös käynnissä</a:t>
            </a:r>
            <a:endParaRPr lang="fi-FI" sz="2200" dirty="0"/>
          </a:p>
          <a:p>
            <a:r>
              <a:rPr lang="fi-FI" sz="2200" dirty="0" smtClean="0"/>
              <a:t>Henkilöstöasiaa</a:t>
            </a:r>
            <a:endParaRPr lang="fi-FI" sz="2200" dirty="0"/>
          </a:p>
          <a:p>
            <a:pPr lvl="1"/>
            <a:r>
              <a:rPr lang="fi-FI" sz="2200" dirty="0" smtClean="0"/>
              <a:t>Minna </a:t>
            </a:r>
            <a:r>
              <a:rPr lang="fi-FI" sz="2200" dirty="0"/>
              <a:t>Karvonen jatkaa taiteen ja kulttuurin vastuualueen </a:t>
            </a:r>
            <a:r>
              <a:rPr lang="fi-FI" sz="2200" dirty="0" smtClean="0"/>
              <a:t>johtajana </a:t>
            </a:r>
            <a:r>
              <a:rPr lang="fi-FI" sz="2200" dirty="0"/>
              <a:t>2023 -2028</a:t>
            </a:r>
          </a:p>
          <a:p>
            <a:pPr lvl="1"/>
            <a:r>
              <a:rPr lang="fi-FI" sz="2200" dirty="0" smtClean="0"/>
              <a:t>Tapani </a:t>
            </a:r>
            <a:r>
              <a:rPr lang="fi-FI" sz="2200" dirty="0"/>
              <a:t>Sainio jatkaa </a:t>
            </a:r>
            <a:r>
              <a:rPr lang="fi-FI" sz="2200" dirty="0" smtClean="0"/>
              <a:t>kulttuuriasiainneuvoksena</a:t>
            </a:r>
            <a:endParaRPr lang="fi-FI" sz="2200" dirty="0"/>
          </a:p>
          <a:p>
            <a:endParaRPr lang="fi-FI" sz="2200" dirty="0"/>
          </a:p>
          <a:p>
            <a:endParaRPr lang="fi-FI"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14</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594106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706FA966-1D72-5F44-BDB0-01D58DAA343C}"/>
              </a:ext>
            </a:extLst>
          </p:cNvPr>
          <p:cNvSpPr>
            <a:spLocks noGrp="1"/>
          </p:cNvSpPr>
          <p:nvPr>
            <p:ph type="ctrTitle"/>
          </p:nvPr>
        </p:nvSpPr>
        <p:spPr/>
        <p:txBody>
          <a:bodyPr/>
          <a:lstStyle/>
          <a:p>
            <a:r>
              <a:rPr lang="fi-FI" dirty="0" smtClean="0"/>
              <a:t>Hyvää loppusyksyä!</a:t>
            </a:r>
            <a:endParaRPr lang="fi-FI" dirty="0"/>
          </a:p>
        </p:txBody>
      </p:sp>
      <p:sp>
        <p:nvSpPr>
          <p:cNvPr id="5" name="Alaotsikko 4">
            <a:extLst>
              <a:ext uri="{FF2B5EF4-FFF2-40B4-BE49-F238E27FC236}">
                <a16:creationId xmlns:a16="http://schemas.microsoft.com/office/drawing/2014/main" id="{243E8BC1-251A-354F-855F-A7CFB7789EAF}"/>
              </a:ext>
            </a:extLst>
          </p:cNvPr>
          <p:cNvSpPr>
            <a:spLocks noGrp="1"/>
          </p:cNvSpPr>
          <p:nvPr>
            <p:ph type="subTitle" idx="1"/>
          </p:nvPr>
        </p:nvSpPr>
        <p:spPr/>
        <p:txBody>
          <a:bodyPr/>
          <a:lstStyle/>
          <a:p>
            <a:r>
              <a:rPr lang="fi-FI" dirty="0"/>
              <a:t>l</a:t>
            </a:r>
            <a:r>
              <a:rPr lang="fi-FI" dirty="0" smtClean="0"/>
              <a:t>eena.aaltonen@gov.fi</a:t>
            </a:r>
            <a:endParaRPr lang="fi-FI" dirty="0"/>
          </a:p>
        </p:txBody>
      </p:sp>
    </p:spTree>
    <p:extLst>
      <p:ext uri="{BB962C8B-B14F-4D97-AF65-F5344CB8AC3E}">
        <p14:creationId xmlns:p14="http://schemas.microsoft.com/office/powerpoint/2010/main" val="50810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Petteri </a:t>
            </a:r>
            <a:r>
              <a:rPr lang="fi-FI" dirty="0" err="1" smtClean="0"/>
              <a:t>Orpon</a:t>
            </a:r>
            <a:r>
              <a:rPr lang="fi-FI" dirty="0" smtClean="0"/>
              <a:t> hallitusohjelma</a:t>
            </a:r>
            <a:endParaRPr lang="fi-FI" dirty="0"/>
          </a:p>
        </p:txBody>
      </p:sp>
      <p:sp>
        <p:nvSpPr>
          <p:cNvPr id="3" name="Sisällön paikkamerkki 2"/>
          <p:cNvSpPr>
            <a:spLocks noGrp="1"/>
          </p:cNvSpPr>
          <p:nvPr>
            <p:ph idx="1"/>
          </p:nvPr>
        </p:nvSpPr>
        <p:spPr/>
        <p:txBody>
          <a:bodyPr>
            <a:normAutofit fontScale="92500" lnSpcReduction="10000"/>
          </a:bodyPr>
          <a:lstStyle/>
          <a:p>
            <a:pPr marL="0" indent="0">
              <a:buNone/>
            </a:pPr>
            <a:r>
              <a:rPr lang="fi-FI" u="sng" dirty="0" smtClean="0"/>
              <a:t>Kulttuuri</a:t>
            </a:r>
            <a:endParaRPr lang="fi-FI" dirty="0" smtClean="0"/>
          </a:p>
          <a:p>
            <a:pPr marL="0" indent="0">
              <a:buNone/>
            </a:pPr>
            <a:r>
              <a:rPr lang="fi-FI" dirty="0"/>
              <a:t>	</a:t>
            </a:r>
            <a:r>
              <a:rPr lang="fi-FI" sz="1800" dirty="0" smtClean="0"/>
              <a:t>Kulttuurilla on </a:t>
            </a:r>
            <a:r>
              <a:rPr lang="fi-FI" sz="1800" b="1" dirty="0" smtClean="0"/>
              <a:t>itseisarvo</a:t>
            </a:r>
            <a:endParaRPr lang="fi-FI" sz="1800" b="1" u="sng" dirty="0" smtClean="0"/>
          </a:p>
          <a:p>
            <a:pPr marL="0" indent="0">
              <a:buNone/>
            </a:pPr>
            <a:r>
              <a:rPr lang="fi-FI" sz="1800" dirty="0"/>
              <a:t>	</a:t>
            </a:r>
            <a:r>
              <a:rPr lang="fi-FI" sz="1800" dirty="0" smtClean="0"/>
              <a:t>Laaditaan </a:t>
            </a:r>
            <a:r>
              <a:rPr lang="fi-FI" sz="1800" b="1" dirty="0" smtClean="0"/>
              <a:t>kulttuuripoliittinen </a:t>
            </a:r>
            <a:r>
              <a:rPr lang="fi-FI" sz="1800" b="1" dirty="0" smtClean="0"/>
              <a:t>selonteko</a:t>
            </a:r>
            <a:endParaRPr lang="fi-FI" sz="1800" dirty="0" smtClean="0"/>
          </a:p>
          <a:p>
            <a:pPr marL="0" indent="0">
              <a:buNone/>
            </a:pPr>
            <a:r>
              <a:rPr lang="fi-FI" sz="1800" dirty="0"/>
              <a:t>	</a:t>
            </a:r>
            <a:r>
              <a:rPr lang="fi-FI" sz="1800" dirty="0" smtClean="0"/>
              <a:t>	</a:t>
            </a:r>
            <a:r>
              <a:rPr lang="fi-FI" sz="1800" dirty="0" smtClean="0"/>
              <a:t>Laaditaan laajapohjaisessa vuorovaikutuksessa alan 			toimijoiden kanssa</a:t>
            </a:r>
            <a:endParaRPr lang="fi-FI" sz="1800" dirty="0" smtClean="0"/>
          </a:p>
          <a:p>
            <a:pPr marL="0" indent="0">
              <a:buNone/>
            </a:pPr>
            <a:r>
              <a:rPr lang="fi-FI" sz="1800" dirty="0"/>
              <a:t>	</a:t>
            </a:r>
            <a:r>
              <a:rPr lang="fi-FI" sz="1800" dirty="0" smtClean="0"/>
              <a:t>	Puheenjohtajana </a:t>
            </a:r>
            <a:r>
              <a:rPr lang="fi-FI" sz="1800" dirty="0" smtClean="0"/>
              <a:t>ministeri Multalan valtiosihteeri </a:t>
            </a:r>
            <a:r>
              <a:rPr lang="fi-FI" sz="1800" dirty="0" smtClean="0"/>
              <a:t>Elina </a:t>
            </a:r>
            <a:r>
              <a:rPr lang="fi-FI" sz="1800" dirty="0" smtClean="0"/>
              <a:t>			</a:t>
            </a:r>
            <a:r>
              <a:rPr lang="fi-FI" sz="1800" dirty="0" err="1" smtClean="0"/>
              <a:t>Laavi</a:t>
            </a:r>
            <a:endParaRPr lang="fi-FI" sz="1800" dirty="0" smtClean="0"/>
          </a:p>
          <a:p>
            <a:pPr marL="0" indent="0">
              <a:buNone/>
            </a:pPr>
            <a:r>
              <a:rPr lang="fi-FI" sz="1800" dirty="0"/>
              <a:t>	</a:t>
            </a:r>
            <a:r>
              <a:rPr lang="fi-FI" sz="1800" dirty="0" smtClean="0"/>
              <a:t>Jatketaan </a:t>
            </a:r>
            <a:r>
              <a:rPr lang="fi-FI" sz="1800" dirty="0"/>
              <a:t>lukutaitostrategian toimeenpanoa ja </a:t>
            </a:r>
            <a:r>
              <a:rPr lang="fi-FI" sz="1800" dirty="0" smtClean="0"/>
              <a:t>			laajennetaan Lukuliikettä</a:t>
            </a:r>
            <a:r>
              <a:rPr lang="fi-FI" sz="1800" dirty="0"/>
              <a:t>, </a:t>
            </a:r>
            <a:r>
              <a:rPr lang="fi-FI" sz="1800" dirty="0" smtClean="0"/>
              <a:t>jonka </a:t>
            </a:r>
            <a:r>
              <a:rPr lang="fi-FI" sz="1800" dirty="0"/>
              <a:t>tavoitteena on </a:t>
            </a:r>
            <a:r>
              <a:rPr lang="fi-FI" sz="1800" dirty="0" smtClean="0"/>
              <a:t>			</a:t>
            </a:r>
            <a:r>
              <a:rPr lang="fi-FI" sz="1800" b="1" dirty="0" smtClean="0"/>
              <a:t>kaikenikäisten </a:t>
            </a:r>
            <a:r>
              <a:rPr lang="fi-FI" sz="1800" b="1" dirty="0"/>
              <a:t>lukutaidon </a:t>
            </a:r>
            <a:r>
              <a:rPr lang="fi-FI" sz="1800" b="1" dirty="0" smtClean="0"/>
              <a:t>edistäminen</a:t>
            </a:r>
            <a:r>
              <a:rPr lang="fi-FI" sz="1800" b="1" dirty="0"/>
              <a:t>. </a:t>
            </a:r>
          </a:p>
          <a:p>
            <a:pPr lvl="2"/>
            <a:endParaRPr lang="fi-FI" sz="1800"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2</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3945519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L</a:t>
            </a:r>
            <a:r>
              <a:rPr lang="fi-FI" dirty="0" smtClean="0"/>
              <a:t>ukemisen edistäminen vankiloissa –valtionavustushaku 2.10.-30.10.2023</a:t>
            </a:r>
            <a:endParaRPr lang="fi-FI" dirty="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1196589740"/>
              </p:ext>
            </p:extLst>
          </p:nvPr>
        </p:nvGraphicFramePr>
        <p:xfrm>
          <a:off x="433388" y="1347619"/>
          <a:ext cx="8387083" cy="3312364"/>
        </p:xfrm>
        <a:graphic>
          <a:graphicData uri="http://schemas.openxmlformats.org/drawingml/2006/table">
            <a:tbl>
              <a:tblPr/>
              <a:tblGrid>
                <a:gridCol w="341389">
                  <a:extLst>
                    <a:ext uri="{9D8B030D-6E8A-4147-A177-3AD203B41FA5}">
                      <a16:colId xmlns:a16="http://schemas.microsoft.com/office/drawing/2014/main" val="213812208"/>
                    </a:ext>
                  </a:extLst>
                </a:gridCol>
                <a:gridCol w="756590">
                  <a:extLst>
                    <a:ext uri="{9D8B030D-6E8A-4147-A177-3AD203B41FA5}">
                      <a16:colId xmlns:a16="http://schemas.microsoft.com/office/drawing/2014/main" val="1858412510"/>
                    </a:ext>
                  </a:extLst>
                </a:gridCol>
                <a:gridCol w="996485">
                  <a:extLst>
                    <a:ext uri="{9D8B030D-6E8A-4147-A177-3AD203B41FA5}">
                      <a16:colId xmlns:a16="http://schemas.microsoft.com/office/drawing/2014/main" val="516504257"/>
                    </a:ext>
                  </a:extLst>
                </a:gridCol>
                <a:gridCol w="2168278">
                  <a:extLst>
                    <a:ext uri="{9D8B030D-6E8A-4147-A177-3AD203B41FA5}">
                      <a16:colId xmlns:a16="http://schemas.microsoft.com/office/drawing/2014/main" val="2059787476"/>
                    </a:ext>
                  </a:extLst>
                </a:gridCol>
                <a:gridCol w="2168278">
                  <a:extLst>
                    <a:ext uri="{9D8B030D-6E8A-4147-A177-3AD203B41FA5}">
                      <a16:colId xmlns:a16="http://schemas.microsoft.com/office/drawing/2014/main" val="1468157755"/>
                    </a:ext>
                  </a:extLst>
                </a:gridCol>
                <a:gridCol w="747364">
                  <a:extLst>
                    <a:ext uri="{9D8B030D-6E8A-4147-A177-3AD203B41FA5}">
                      <a16:colId xmlns:a16="http://schemas.microsoft.com/office/drawing/2014/main" val="3562428445"/>
                    </a:ext>
                  </a:extLst>
                </a:gridCol>
                <a:gridCol w="996485">
                  <a:extLst>
                    <a:ext uri="{9D8B030D-6E8A-4147-A177-3AD203B41FA5}">
                      <a16:colId xmlns:a16="http://schemas.microsoft.com/office/drawing/2014/main" val="3695382192"/>
                    </a:ext>
                  </a:extLst>
                </a:gridCol>
                <a:gridCol w="212214">
                  <a:extLst>
                    <a:ext uri="{9D8B030D-6E8A-4147-A177-3AD203B41FA5}">
                      <a16:colId xmlns:a16="http://schemas.microsoft.com/office/drawing/2014/main" val="4240758948"/>
                    </a:ext>
                  </a:extLst>
                </a:gridCol>
              </a:tblGrid>
              <a:tr h="301124">
                <a:tc>
                  <a:txBody>
                    <a:bodyPr/>
                    <a:lstStyle/>
                    <a:p>
                      <a:pPr algn="l" fontAlgn="b"/>
                      <a:r>
                        <a:rPr lang="fi-FI" sz="800" b="0" i="0" u="none" strike="noStrike">
                          <a:solidFill>
                            <a:srgbClr val="000000"/>
                          </a:solidFill>
                          <a:effectLst/>
                          <a:latin typeface="Calibri" panose="020F0502020204030204" pitchFamily="34" charset="0"/>
                        </a:rPr>
                        <a:t>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Diaarinumero</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Asiakas</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Avustuksen käyttötarkoitus (haettu)</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Käyttötarkoitus (päätös)</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Haettu summa (€)</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Myönnettävä summa (€)</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fi-FI" sz="700" b="1" i="0" u="none" strike="noStrike">
                          <a:solidFill>
                            <a:srgbClr val="000000"/>
                          </a:solidFill>
                          <a:effectLst/>
                          <a:latin typeface="Calibri" panose="020F0502020204030204" pitchFamily="34" charset="0"/>
                        </a:rPr>
                        <a:t>Kieli</a:t>
                      </a:r>
                    </a:p>
                  </a:txBody>
                  <a:tcPr marL="4523" marR="4523" marT="4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315058537"/>
                  </a:ext>
                </a:extLst>
              </a:tr>
              <a:tr h="301124">
                <a:tc>
                  <a:txBody>
                    <a:bodyPr/>
                    <a:lstStyle/>
                    <a:p>
                      <a:pPr algn="ctr" fontAlgn="b"/>
                      <a:r>
                        <a:rPr lang="fi-FI" sz="800" b="0" i="0" u="none" strike="noStrike">
                          <a:solidFill>
                            <a:srgbClr val="000000"/>
                          </a:solidFill>
                          <a:effectLst/>
                          <a:latin typeface="Calibri" panose="020F0502020204030204" pitchFamily="34" charset="0"/>
                        </a:rPr>
                        <a:t>1</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OKM/6/623/2023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Helsingin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Helsingin ja Vantaan kaupunginkirjastojen lukemisen edistämishanke vankiloille</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Helsingin ja Vantaan kaupunginkirjastojen lukemisen edistämishanke vankiloille</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23 400,00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5025123"/>
                  </a:ext>
                </a:extLst>
              </a:tr>
              <a:tr h="301124">
                <a:tc>
                  <a:txBody>
                    <a:bodyPr/>
                    <a:lstStyle/>
                    <a:p>
                      <a:pPr algn="ctr" fontAlgn="b"/>
                      <a:r>
                        <a:rPr lang="fi-FI" sz="800" b="0" i="0" u="none" strike="noStrike">
                          <a:solidFill>
                            <a:srgbClr val="000000"/>
                          </a:solidFill>
                          <a:effectLst/>
                          <a:latin typeface="Calibri" panose="020F0502020204030204" pitchFamily="34" charset="0"/>
                        </a:rPr>
                        <a:t>2</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OKM/10/623/2023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Hämeenlinnan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Lukutaidon ja lukemisen edistäminen Hämeenlinnan, Jokelan, Kylmäkosken ja Riihimäen vankiloissa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Lukutaidon ja lukemisen edistäminen Hämeenlinnan, Jokelan, Kylmäkosken ja Riihimäen vankiloissa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50 000,00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0995317"/>
                  </a:ext>
                </a:extLst>
              </a:tr>
              <a:tr h="301124">
                <a:tc>
                  <a:txBody>
                    <a:bodyPr/>
                    <a:lstStyle/>
                    <a:p>
                      <a:pPr algn="ctr" fontAlgn="b"/>
                      <a:r>
                        <a:rPr lang="fi-FI" sz="800" b="0" i="0" u="none" strike="noStrike">
                          <a:solidFill>
                            <a:srgbClr val="000000"/>
                          </a:solidFill>
                          <a:effectLst/>
                          <a:latin typeface="Calibri" panose="020F0502020204030204" pitchFamily="34" charset="0"/>
                        </a:rPr>
                        <a:t>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OKM/9/623/2023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Joensuun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Lukemisen ja lukutaidon edistäminen Pyhäselän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Lukemisen ja lukutaidon edistäminen Pyhäselän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11 310,00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837006"/>
                  </a:ext>
                </a:extLst>
              </a:tr>
              <a:tr h="301124">
                <a:tc>
                  <a:txBody>
                    <a:bodyPr/>
                    <a:lstStyle/>
                    <a:p>
                      <a:pPr algn="ctr" fontAlgn="b"/>
                      <a:r>
                        <a:rPr lang="fi-FI" sz="800" b="0" i="0" u="none" strike="noStrike">
                          <a:solidFill>
                            <a:srgbClr val="000000"/>
                          </a:solidFill>
                          <a:effectLst/>
                          <a:latin typeface="Calibri" panose="020F0502020204030204" pitchFamily="34" charset="0"/>
                        </a:rPr>
                        <a:t>4</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OKM/4/623/2023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700" b="0" i="0" u="none" strike="noStrike">
                          <a:solidFill>
                            <a:srgbClr val="000000"/>
                          </a:solidFill>
                          <a:effectLst/>
                          <a:latin typeface="Calibri" panose="020F0502020204030204" pitchFamily="34" charset="0"/>
                        </a:rPr>
                        <a:t>Kuopion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700" b="0" i="0" u="none" strike="noStrike">
                          <a:solidFill>
                            <a:srgbClr val="000000"/>
                          </a:solidFill>
                          <a:effectLst/>
                          <a:latin typeface="Calibri" panose="020F0502020204030204" pitchFamily="34" charset="0"/>
                        </a:rPr>
                        <a:t>Lukemisen edistäminen Kuopion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700" b="0" i="0" u="none" strike="noStrike">
                          <a:solidFill>
                            <a:srgbClr val="000000"/>
                          </a:solidFill>
                          <a:effectLst/>
                          <a:latin typeface="Calibri" panose="020F0502020204030204" pitchFamily="34" charset="0"/>
                        </a:rPr>
                        <a:t>Lukemisen edistäminen Kuopion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700" b="0" i="0" u="none" strike="noStrike">
                          <a:solidFill>
                            <a:srgbClr val="000000"/>
                          </a:solidFill>
                          <a:effectLst/>
                          <a:latin typeface="Calibri" panose="020F0502020204030204" pitchFamily="34" charset="0"/>
                        </a:rPr>
                        <a:t>               7 500,00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7266565"/>
                  </a:ext>
                </a:extLst>
              </a:tr>
              <a:tr h="301124">
                <a:tc>
                  <a:txBody>
                    <a:bodyPr/>
                    <a:lstStyle/>
                    <a:p>
                      <a:pPr algn="ctr" fontAlgn="b"/>
                      <a:r>
                        <a:rPr lang="fi-FI" sz="800" b="0" i="0" u="none" strike="noStrike">
                          <a:solidFill>
                            <a:srgbClr val="000000"/>
                          </a:solidFill>
                          <a:effectLst/>
                          <a:latin typeface="Calibri" panose="020F0502020204030204" pitchFamily="34" charset="0"/>
                        </a:rPr>
                        <a:t>5</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OKM/7/623/2023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Mikkelin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LUKEVA - Lukemisen ja kirjoittamisen edistäminen vangeille</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LUKEVA - Lukemisen ja kirjoittamisen edistäminen vangeille</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13 000,00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5164681"/>
                  </a:ext>
                </a:extLst>
              </a:tr>
              <a:tr h="301124">
                <a:tc>
                  <a:txBody>
                    <a:bodyPr/>
                    <a:lstStyle/>
                    <a:p>
                      <a:pPr algn="ctr" fontAlgn="b"/>
                      <a:r>
                        <a:rPr lang="fi-FI" sz="800" b="0" i="0" u="none" strike="noStrike">
                          <a:solidFill>
                            <a:srgbClr val="000000"/>
                          </a:solidFill>
                          <a:effectLst/>
                          <a:latin typeface="Calibri" panose="020F0502020204030204" pitchFamily="34" charset="0"/>
                        </a:rPr>
                        <a:t>6</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OKM/11/623/2023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Oulun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Lukuintoa ja lukutaitoa vangeille - lukuharrastuksen ja lukutaidon edistäminen Oulun ja Pelson vankiloissa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Lukuintoa ja lukutaitoa vangeille - lukuharrastuksen ja lukutaidon edistäminen Oulun ja Pelson vankiloissa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12 850,00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3686427"/>
                  </a:ext>
                </a:extLst>
              </a:tr>
              <a:tr h="301124">
                <a:tc>
                  <a:txBody>
                    <a:bodyPr/>
                    <a:lstStyle/>
                    <a:p>
                      <a:pPr algn="ctr" fontAlgn="b"/>
                      <a:r>
                        <a:rPr lang="fi-FI" sz="800" b="0" i="0" u="none" strike="noStrike">
                          <a:solidFill>
                            <a:srgbClr val="000000"/>
                          </a:solidFill>
                          <a:effectLst/>
                          <a:latin typeface="Calibri" panose="020F0502020204030204" pitchFamily="34" charset="0"/>
                        </a:rPr>
                        <a:t>7</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OKM/12/623/2023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Sonkajärven kunta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Lukemisen ja lukutaidon edistäminen Sukevan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Lukemisen ja lukutaidon edistäminen Sukevan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11 000,00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2831234"/>
                  </a:ext>
                </a:extLst>
              </a:tr>
              <a:tr h="301124">
                <a:tc>
                  <a:txBody>
                    <a:bodyPr/>
                    <a:lstStyle/>
                    <a:p>
                      <a:pPr algn="ctr" fontAlgn="b"/>
                      <a:r>
                        <a:rPr lang="fi-FI" sz="800" b="0" i="0" u="none" strike="noStrike">
                          <a:solidFill>
                            <a:srgbClr val="000000"/>
                          </a:solidFill>
                          <a:effectLst/>
                          <a:latin typeface="Calibri" panose="020F0502020204030204" pitchFamily="34" charset="0"/>
                        </a:rPr>
                        <a:t>8</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OKM/8/623/2023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Turun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Lukemisen ja lukutaidon edistäminen Lounais-Suomen vankiloissa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Lukemisen ja lukutaidon edistäminen Lounais-Suomen vankiloissa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43 000,00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9661413"/>
                  </a:ext>
                </a:extLst>
              </a:tr>
              <a:tr h="301124">
                <a:tc>
                  <a:txBody>
                    <a:bodyPr/>
                    <a:lstStyle/>
                    <a:p>
                      <a:pPr algn="ctr" fontAlgn="b"/>
                      <a:r>
                        <a:rPr lang="fi-FI" sz="800" b="0" i="0" u="none" strike="noStrike">
                          <a:solidFill>
                            <a:srgbClr val="000000"/>
                          </a:solidFill>
                          <a:effectLst/>
                          <a:latin typeface="Calibri" panose="020F0502020204030204" pitchFamily="34" charset="0"/>
                        </a:rPr>
                        <a:t>9</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OKM/5/623/2023</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Vaasan kaupunki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Vankilakirjastotyö Vaasan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Vankilakirjastotyö Vaasan vankilassa</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             10 000,00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7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i-FI" sz="700" b="0" i="0" u="none" strike="noStrike">
                          <a:solidFill>
                            <a:srgbClr val="000000"/>
                          </a:solidFill>
                          <a:effectLst/>
                          <a:latin typeface="Calibri" panose="020F0502020204030204" pitchFamily="34" charset="0"/>
                        </a:rPr>
                        <a:t>fi</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351375"/>
                  </a:ext>
                </a:extLst>
              </a:tr>
              <a:tr h="301124">
                <a:tc>
                  <a:txBody>
                    <a:bodyPr/>
                    <a:lstStyle/>
                    <a:p>
                      <a:pPr algn="l" fontAlgn="b"/>
                      <a:endParaRPr lang="fi-FI" sz="800" b="0" i="0" u="none" strike="noStrike">
                        <a:solidFill>
                          <a:srgbClr val="000000"/>
                        </a:solidFill>
                        <a:effectLst/>
                        <a:latin typeface="Calibri" panose="020F0502020204030204" pitchFamily="34" charset="0"/>
                      </a:endParaRPr>
                    </a:p>
                  </a:txBody>
                  <a:tcPr marL="4523" marR="4523" marT="452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523" marR="4523" marT="452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523" marR="4523" marT="452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i-FI" sz="800" b="0" i="0" u="none" strike="noStrike">
                        <a:solidFill>
                          <a:srgbClr val="000000"/>
                        </a:solidFill>
                        <a:effectLst/>
                        <a:latin typeface="Calibri" panose="020F0502020204030204" pitchFamily="34" charset="0"/>
                      </a:endParaRPr>
                    </a:p>
                  </a:txBody>
                  <a:tcPr marL="4523" marR="4523" marT="452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fi-FI" sz="800" b="0" i="0" u="none" strike="noStrike">
                          <a:solidFill>
                            <a:srgbClr val="000000"/>
                          </a:solidFill>
                          <a:effectLst/>
                          <a:latin typeface="Calibri" panose="020F0502020204030204" pitchFamily="34" charset="0"/>
                        </a:rPr>
                        <a:t>Yhteensä</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fi-FI" sz="800" b="0" i="0" u="none" strike="noStrike">
                          <a:solidFill>
                            <a:srgbClr val="000000"/>
                          </a:solidFill>
                          <a:effectLst/>
                          <a:latin typeface="Calibri" panose="020F0502020204030204" pitchFamily="34" charset="0"/>
                        </a:rPr>
                        <a:t>          182 060,00 </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fi-FI" sz="800" b="0" i="0" u="none" strike="noStrike">
                          <a:solidFill>
                            <a:srgbClr val="000000"/>
                          </a:solidFill>
                          <a:effectLst/>
                          <a:latin typeface="Calibri" panose="020F0502020204030204" pitchFamily="34" charset="0"/>
                        </a:rPr>
                        <a:t>0,00</a:t>
                      </a:r>
                    </a:p>
                  </a:txBody>
                  <a:tcPr marL="4523" marR="4523" marT="4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endParaRPr lang="fi-FI" sz="800" b="0" i="0" u="none" strike="noStrike" dirty="0">
                        <a:solidFill>
                          <a:srgbClr val="000000"/>
                        </a:solidFill>
                        <a:effectLst/>
                        <a:latin typeface="Calibri" panose="020F0502020204030204" pitchFamily="34" charset="0"/>
                      </a:endParaRPr>
                    </a:p>
                  </a:txBody>
                  <a:tcPr marL="4523" marR="4523" marT="452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84158598"/>
                  </a:ext>
                </a:extLst>
              </a:tr>
            </a:tbl>
          </a:graphicData>
        </a:graphic>
      </p:graphicFrame>
      <p:sp>
        <p:nvSpPr>
          <p:cNvPr id="4" name="Dian numeron paikkamerkki 3"/>
          <p:cNvSpPr>
            <a:spLocks noGrp="1"/>
          </p:cNvSpPr>
          <p:nvPr>
            <p:ph type="sldNum" sz="quarter" idx="12"/>
          </p:nvPr>
        </p:nvSpPr>
        <p:spPr/>
        <p:txBody>
          <a:bodyPr/>
          <a:lstStyle/>
          <a:p>
            <a:fld id="{1EA1DD0D-7089-48C5-B116-A19F892CF1D9}" type="slidenum">
              <a:rPr lang="fi-FI" smtClean="0"/>
              <a:pPr/>
              <a:t>3</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2"/>
          </p:nvPr>
        </p:nvSpPr>
        <p:spPr/>
        <p:txBody>
          <a:bodyPr/>
          <a:lstStyle/>
          <a:p>
            <a:fld id="{DE55D46C-FFDD-D244-BC09-59C228F6F1B8}" type="datetime1">
              <a:rPr lang="fi-FI" smtClean="0"/>
              <a:t>3.11.2023</a:t>
            </a:fld>
            <a:endParaRPr lang="fi-FI" dirty="0"/>
          </a:p>
        </p:txBody>
      </p:sp>
    </p:spTree>
    <p:extLst>
      <p:ext uri="{BB962C8B-B14F-4D97-AF65-F5344CB8AC3E}">
        <p14:creationId xmlns:p14="http://schemas.microsoft.com/office/powerpoint/2010/main" val="142186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Petteri </a:t>
            </a:r>
            <a:r>
              <a:rPr lang="fi-FI" dirty="0" err="1"/>
              <a:t>O</a:t>
            </a:r>
            <a:r>
              <a:rPr lang="fi-FI" dirty="0" err="1" smtClean="0"/>
              <a:t>rpon</a:t>
            </a:r>
            <a:r>
              <a:rPr lang="fi-FI" dirty="0" smtClean="0"/>
              <a:t> hallitusohjelma</a:t>
            </a:r>
            <a:endParaRPr lang="fi-FI" dirty="0"/>
          </a:p>
        </p:txBody>
      </p:sp>
      <p:sp>
        <p:nvSpPr>
          <p:cNvPr id="3" name="Sisällön paikkamerkki 2"/>
          <p:cNvSpPr>
            <a:spLocks noGrp="1"/>
          </p:cNvSpPr>
          <p:nvPr>
            <p:ph idx="1"/>
          </p:nvPr>
        </p:nvSpPr>
        <p:spPr/>
        <p:txBody>
          <a:bodyPr>
            <a:normAutofit/>
          </a:bodyPr>
          <a:lstStyle/>
          <a:p>
            <a:pPr marL="0" indent="0">
              <a:buNone/>
            </a:pPr>
            <a:r>
              <a:rPr lang="fi-FI" u="sng" dirty="0"/>
              <a:t>Kirjastot</a:t>
            </a:r>
          </a:p>
          <a:p>
            <a:pPr marL="0" indent="0">
              <a:buNone/>
            </a:pPr>
            <a:r>
              <a:rPr lang="fi-FI" dirty="0"/>
              <a:t>	</a:t>
            </a:r>
            <a:r>
              <a:rPr lang="fi-FI" b="1" dirty="0" smtClean="0"/>
              <a:t>Toteutetaan</a:t>
            </a:r>
            <a:r>
              <a:rPr lang="fi-FI" dirty="0" smtClean="0"/>
              <a:t> </a:t>
            </a:r>
            <a:r>
              <a:rPr lang="fi-FI" b="1" dirty="0"/>
              <a:t>e-kirjojen </a:t>
            </a:r>
            <a:r>
              <a:rPr lang="fi-FI" dirty="0"/>
              <a:t>lainaus</a:t>
            </a:r>
            <a:r>
              <a:rPr lang="fi-FI" b="1" dirty="0"/>
              <a:t>korvaus</a:t>
            </a:r>
            <a:r>
              <a:rPr lang="fi-FI" dirty="0"/>
              <a:t> sekä </a:t>
            </a:r>
            <a:r>
              <a:rPr lang="fi-FI" dirty="0" smtClean="0"/>
              <a:t>	</a:t>
            </a:r>
            <a:r>
              <a:rPr lang="fi-FI" b="1" dirty="0" smtClean="0"/>
              <a:t>edistetään</a:t>
            </a:r>
            <a:r>
              <a:rPr lang="fi-FI" dirty="0" smtClean="0"/>
              <a:t> kansallisen </a:t>
            </a:r>
            <a:r>
              <a:rPr lang="fi-FI" b="1" dirty="0" smtClean="0"/>
              <a:t>e-Kirjaston perustamista</a:t>
            </a:r>
            <a:r>
              <a:rPr lang="fi-FI" dirty="0" smtClean="0"/>
              <a:t>.</a:t>
            </a:r>
          </a:p>
          <a:p>
            <a:pPr marL="0" indent="0">
              <a:buNone/>
            </a:pPr>
            <a:r>
              <a:rPr lang="fi-FI" dirty="0"/>
              <a:t>	</a:t>
            </a:r>
            <a:r>
              <a:rPr lang="fi-FI" dirty="0" smtClean="0"/>
              <a:t>		HE OKM/2023/62 (Laki tekijänoikeuslain 			muuttamisesta) annettu 9.10.2023.</a:t>
            </a:r>
          </a:p>
          <a:p>
            <a:pPr marL="0" indent="0">
              <a:buNone/>
            </a:pPr>
            <a:r>
              <a:rPr lang="fi-FI" dirty="0"/>
              <a:t>	</a:t>
            </a:r>
            <a:r>
              <a:rPr lang="fi-FI" dirty="0" smtClean="0"/>
              <a:t>		Kuntien yhteinen e-kirjasto avataan 				23.4.2024.</a:t>
            </a:r>
            <a:endParaRPr lang="fi-FI"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4</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1678609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tsikko 22">
            <a:extLst>
              <a:ext uri="{FF2B5EF4-FFF2-40B4-BE49-F238E27FC236}">
                <a16:creationId xmlns:a16="http://schemas.microsoft.com/office/drawing/2014/main" id="{6E799E72-669B-6C41-A274-FE1B1A0154C9}"/>
              </a:ext>
            </a:extLst>
          </p:cNvPr>
          <p:cNvSpPr>
            <a:spLocks noGrp="1"/>
          </p:cNvSpPr>
          <p:nvPr>
            <p:ph type="title"/>
          </p:nvPr>
        </p:nvSpPr>
        <p:spPr/>
        <p:txBody>
          <a:bodyPr/>
          <a:lstStyle/>
          <a:p>
            <a:r>
              <a:rPr lang="fi-FI" dirty="0" smtClean="0"/>
              <a:t>Petteri </a:t>
            </a:r>
            <a:r>
              <a:rPr lang="fi-FI" dirty="0" err="1" smtClean="0"/>
              <a:t>Orpon</a:t>
            </a:r>
            <a:r>
              <a:rPr lang="fi-FI" dirty="0" smtClean="0"/>
              <a:t> hallitusohjelma</a:t>
            </a:r>
            <a:endParaRPr lang="fi-FI" dirty="0"/>
          </a:p>
        </p:txBody>
      </p:sp>
      <p:sp>
        <p:nvSpPr>
          <p:cNvPr id="2" name="Sisällön paikkamerkki 1">
            <a:extLst>
              <a:ext uri="{FF2B5EF4-FFF2-40B4-BE49-F238E27FC236}">
                <a16:creationId xmlns:a16="http://schemas.microsoft.com/office/drawing/2014/main" id="{92B1E174-4D97-084D-8468-E5E7D16C98C2}"/>
              </a:ext>
            </a:extLst>
          </p:cNvPr>
          <p:cNvSpPr>
            <a:spLocks noGrp="1"/>
          </p:cNvSpPr>
          <p:nvPr>
            <p:ph idx="1"/>
          </p:nvPr>
        </p:nvSpPr>
        <p:spPr>
          <a:xfrm>
            <a:off x="539552" y="1457428"/>
            <a:ext cx="8224354" cy="3393001"/>
          </a:xfrm>
        </p:spPr>
        <p:txBody>
          <a:bodyPr>
            <a:normAutofit fontScale="25000" lnSpcReduction="20000"/>
          </a:bodyPr>
          <a:lstStyle/>
          <a:p>
            <a:pPr marL="0" indent="0">
              <a:buNone/>
            </a:pPr>
            <a:r>
              <a:rPr lang="fi-FI" sz="6400" u="sng" dirty="0" smtClean="0"/>
              <a:t>Kuntapolitiikka </a:t>
            </a:r>
            <a:r>
              <a:rPr lang="fi-FI" sz="6400" dirty="0" smtClean="0"/>
              <a:t> (VM)</a:t>
            </a:r>
          </a:p>
          <a:p>
            <a:pPr marL="0" indent="0">
              <a:buNone/>
            </a:pPr>
            <a:r>
              <a:rPr lang="fi-FI" sz="6400" dirty="0"/>
              <a:t>	</a:t>
            </a:r>
            <a:r>
              <a:rPr lang="fi-FI" sz="6400" b="1" dirty="0"/>
              <a:t>Kuntien normien keventämisen ja kokeilujen </a:t>
            </a:r>
            <a:r>
              <a:rPr lang="fi-FI" sz="6400" b="1" dirty="0" smtClean="0"/>
              <a:t>ohjelma 2023 -2027</a:t>
            </a:r>
            <a:r>
              <a:rPr lang="fi-FI" sz="6400" dirty="0"/>
              <a:t>	</a:t>
            </a:r>
            <a:endParaRPr lang="fi-FI" sz="6400" dirty="0" smtClean="0"/>
          </a:p>
          <a:p>
            <a:pPr marL="0" indent="0">
              <a:buNone/>
            </a:pPr>
            <a:r>
              <a:rPr lang="fi-FI" sz="6400" dirty="0"/>
              <a:t>	</a:t>
            </a:r>
            <a:r>
              <a:rPr lang="fi-FI" sz="6400" dirty="0" smtClean="0"/>
              <a:t>Työryhmä asetettu 26.10.2023</a:t>
            </a:r>
          </a:p>
          <a:p>
            <a:pPr marL="0" indent="0">
              <a:buNone/>
            </a:pPr>
            <a:r>
              <a:rPr lang="fi-FI" sz="6400" dirty="0" smtClean="0"/>
              <a:t>	Tavoitteena on vahvistaa kuntien toimintaedellytyksiä sekä edistää 		kuntien uudistumista ja kuntien erilaisuuden huomioimista. Samalla 		varmistetaan perusoikeuksien yhdenvertainen toteutuminen ja 		kehitetään valtion kuntiin kohdistamaa ohjausta.</a:t>
            </a:r>
            <a:endParaRPr lang="fi-FI" sz="6400" u="sng" dirty="0" smtClean="0"/>
          </a:p>
          <a:p>
            <a:pPr marL="0" indent="0">
              <a:buNone/>
            </a:pPr>
            <a:r>
              <a:rPr lang="fi-FI" sz="6400" u="sng" dirty="0" smtClean="0"/>
              <a:t>Valtion aluehallinto (VM)</a:t>
            </a:r>
          </a:p>
          <a:p>
            <a:pPr marL="0" indent="0">
              <a:buNone/>
            </a:pPr>
            <a:r>
              <a:rPr lang="fi-FI" sz="6400" dirty="0"/>
              <a:t>	</a:t>
            </a:r>
            <a:r>
              <a:rPr lang="fi-FI" sz="6400" dirty="0" smtClean="0"/>
              <a:t>Monialaisen viraston (</a:t>
            </a:r>
            <a:r>
              <a:rPr lang="fi-FI" sz="6400" dirty="0" err="1" smtClean="0"/>
              <a:t>AVI:t</a:t>
            </a:r>
            <a:r>
              <a:rPr lang="fi-FI" sz="6400" dirty="0" smtClean="0"/>
              <a:t>, Valvira, </a:t>
            </a:r>
            <a:r>
              <a:rPr lang="fi-FI" sz="6400" dirty="0" err="1" smtClean="0"/>
              <a:t>Ely-keskusten</a:t>
            </a:r>
            <a:r>
              <a:rPr lang="fi-FI" sz="6400" dirty="0" smtClean="0"/>
              <a:t> y-vastuualueen 		tehtäviä)	valmistelu käynnissä</a:t>
            </a:r>
          </a:p>
          <a:p>
            <a:pPr marL="0" indent="0">
              <a:buNone/>
            </a:pPr>
            <a:r>
              <a:rPr lang="fi-FI" sz="6400"/>
              <a:t>	</a:t>
            </a:r>
            <a:r>
              <a:rPr lang="fi-FI" sz="6400" smtClean="0"/>
              <a:t>Uusi </a:t>
            </a:r>
            <a:r>
              <a:rPr lang="fi-FI" sz="6400" dirty="0" smtClean="0"/>
              <a:t>virasto käynnistää toimintansa </a:t>
            </a:r>
            <a:r>
              <a:rPr lang="fi-FI" sz="6400" b="1" dirty="0" smtClean="0"/>
              <a:t>viimeistään 2026 alussa</a:t>
            </a:r>
          </a:p>
          <a:p>
            <a:pPr marL="0" indent="0">
              <a:buNone/>
            </a:pPr>
            <a:r>
              <a:rPr lang="fi-FI" sz="6600" dirty="0" smtClean="0"/>
              <a:t>	</a:t>
            </a:r>
            <a:r>
              <a:rPr lang="fi-FI" sz="6400" dirty="0" smtClean="0"/>
              <a:t>		</a:t>
            </a:r>
            <a:r>
              <a:rPr lang="fi-FI" sz="5600" dirty="0" smtClean="0"/>
              <a:t>				</a:t>
            </a:r>
          </a:p>
          <a:p>
            <a:pPr marL="0" indent="0">
              <a:buNone/>
            </a:pPr>
            <a:endParaRPr lang="fi-FI" sz="5600" b="1" dirty="0" smtClean="0"/>
          </a:p>
          <a:p>
            <a:pPr marL="0" indent="0">
              <a:buNone/>
            </a:pPr>
            <a:endParaRPr lang="fi-FI" sz="5600" b="1" dirty="0" smtClean="0"/>
          </a:p>
          <a:p>
            <a:pPr marL="450850" lvl="1" indent="0">
              <a:buNone/>
            </a:pPr>
            <a:r>
              <a:rPr lang="fi-FI" sz="6400" dirty="0" smtClean="0"/>
              <a:t>	</a:t>
            </a:r>
          </a:p>
          <a:p>
            <a:pPr marL="0" indent="0">
              <a:buNone/>
            </a:pPr>
            <a:endParaRPr lang="fi-FI" sz="6600" dirty="0" smtClean="0"/>
          </a:p>
          <a:p>
            <a:pPr marL="0" indent="0">
              <a:buNone/>
            </a:pPr>
            <a:endParaRPr lang="fi-FI" sz="6600" dirty="0"/>
          </a:p>
          <a:p>
            <a:pPr marL="0" indent="0">
              <a:buNone/>
            </a:pPr>
            <a:endParaRPr lang="fi-FI" sz="6600" dirty="0"/>
          </a:p>
          <a:p>
            <a:pPr marL="0" indent="0">
              <a:buNone/>
            </a:pPr>
            <a:endParaRPr lang="fi-FI" sz="6400" dirty="0">
              <a:latin typeface="+mj-lt"/>
            </a:endParaRPr>
          </a:p>
          <a:p>
            <a:pPr marL="0" indent="0">
              <a:buNone/>
            </a:pPr>
            <a:endParaRPr lang="fi-FI" dirty="0"/>
          </a:p>
          <a:p>
            <a:pPr marL="0" indent="0">
              <a:buNone/>
            </a:pPr>
            <a:endParaRPr lang="fi-FI" dirty="0"/>
          </a:p>
          <a:p>
            <a:pPr marL="0" indent="0">
              <a:buNone/>
            </a:pPr>
            <a:r>
              <a:rPr lang="fi-FI" dirty="0"/>
              <a:t>	</a:t>
            </a:r>
          </a:p>
          <a:p>
            <a:endParaRPr lang="fi-FI" dirty="0"/>
          </a:p>
        </p:txBody>
      </p:sp>
      <p:sp>
        <p:nvSpPr>
          <p:cNvPr id="5" name="Dian numeron paikkamerkki 4">
            <a:extLst>
              <a:ext uri="{FF2B5EF4-FFF2-40B4-BE49-F238E27FC236}">
                <a16:creationId xmlns:a16="http://schemas.microsoft.com/office/drawing/2014/main" id="{21BFC602-E183-5C4E-8A91-7E3199B050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A1DD0D-7089-48C5-B116-A19F892CF1D9}" type="slidenum">
              <a:rPr kumimoji="0" lang="fi-FI" sz="800" b="1" i="0" u="none" strike="noStrike" kern="1200" cap="none" spc="0" normalizeH="0" baseline="0" noProof="0" smtClean="0">
                <a:ln>
                  <a:noFill/>
                </a:ln>
                <a:solidFill>
                  <a:srgbClr val="000000">
                    <a:lumMod val="50000"/>
                    <a:lumOff val="5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r>
              <a:rPr kumimoji="0" lang="fi-FI" sz="800" b="1" i="0" u="none" strike="noStrike" kern="1200" cap="none" spc="0" normalizeH="0" baseline="0" noProof="0">
                <a:ln>
                  <a:noFill/>
                </a:ln>
                <a:solidFill>
                  <a:srgbClr val="000000">
                    <a:lumMod val="50000"/>
                    <a:lumOff val="50000"/>
                  </a:srgbClr>
                </a:solidFill>
                <a:effectLst/>
                <a:uLnTx/>
                <a:uFillTx/>
                <a:latin typeface="Arial"/>
                <a:ea typeface="+mn-ea"/>
                <a:cs typeface="+mn-cs"/>
              </a:rPr>
              <a:t>  </a:t>
            </a:r>
            <a:r>
              <a:rPr kumimoji="0" lang="fi-FI" sz="800" b="0" i="0" u="none" strike="noStrike" kern="1200" cap="none" spc="0" normalizeH="0" baseline="0" noProof="0">
                <a:ln>
                  <a:noFill/>
                </a:ln>
                <a:solidFill>
                  <a:srgbClr val="FFFFFF">
                    <a:lumMod val="65000"/>
                  </a:srgbClr>
                </a:solidFill>
                <a:effectLst/>
                <a:uLnTx/>
                <a:uFillTx/>
                <a:latin typeface="Arial"/>
                <a:ea typeface="+mn-ea"/>
                <a:cs typeface="+mn-cs"/>
              </a:rPr>
              <a:t>|</a:t>
            </a:r>
            <a:endParaRPr kumimoji="0" lang="fi-FI" sz="600" b="0" i="0" u="none" strike="noStrike" kern="1200" cap="none" spc="0" normalizeH="0" baseline="0" noProof="0" dirty="0">
              <a:ln>
                <a:noFill/>
              </a:ln>
              <a:solidFill>
                <a:srgbClr val="FFFFFF">
                  <a:lumMod val="65000"/>
                </a:srgbClr>
              </a:solidFill>
              <a:effectLst/>
              <a:uLnTx/>
              <a:uFillTx/>
              <a:latin typeface="Arial"/>
              <a:ea typeface="+mn-ea"/>
              <a:cs typeface="+mn-cs"/>
            </a:endParaRPr>
          </a:p>
        </p:txBody>
      </p:sp>
    </p:spTree>
    <p:extLst>
      <p:ext uri="{BB962C8B-B14F-4D97-AF65-F5344CB8AC3E}">
        <p14:creationId xmlns:p14="http://schemas.microsoft.com/office/powerpoint/2010/main" val="1666931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000" dirty="0"/>
              <a:t>Valtioneuvoston tiedonanto yhdenvertaisuuden, tasa-arvon ja syrjimättömyyden edistämisestä suomalaisessa yhteiskunnassa (2023)</a:t>
            </a:r>
          </a:p>
        </p:txBody>
      </p:sp>
      <p:sp>
        <p:nvSpPr>
          <p:cNvPr id="3" name="Sisällön paikkamerkki 2"/>
          <p:cNvSpPr>
            <a:spLocks noGrp="1"/>
          </p:cNvSpPr>
          <p:nvPr>
            <p:ph idx="1"/>
          </p:nvPr>
        </p:nvSpPr>
        <p:spPr/>
        <p:txBody>
          <a:bodyPr/>
          <a:lstStyle/>
          <a:p>
            <a:r>
              <a:rPr lang="fi-FI" dirty="0"/>
              <a:t>Hallitus on ohjelmassaan sitoutunut demokratian, oikeusvaltion ja ihmisoikeuksien kunnioittamiseen. Hallitus on sitoutunut edistämään yhdenvertaisuutta ja syrjimättömyyttä sekä tekemään työtä rasismin vähentämiseksi. Tähän työhön hallitus haluaa sitouttaa koko suomalaisen yhteiskunnan. Kaikki voivat olla mukana rakentamassa Suomea, jossa jokainen voi elää turvassa ja hyväksyttynä.</a:t>
            </a:r>
          </a:p>
          <a:p>
            <a:endParaRPr lang="fi-FI" dirty="0" smtClean="0"/>
          </a:p>
        </p:txBody>
      </p:sp>
      <p:sp>
        <p:nvSpPr>
          <p:cNvPr id="4" name="Dian numeron paikkamerkki 3"/>
          <p:cNvSpPr>
            <a:spLocks noGrp="1"/>
          </p:cNvSpPr>
          <p:nvPr>
            <p:ph type="sldNum" sz="quarter" idx="12"/>
          </p:nvPr>
        </p:nvSpPr>
        <p:spPr/>
        <p:txBody>
          <a:bodyPr/>
          <a:lstStyle/>
          <a:p>
            <a:fld id="{1EA1DD0D-7089-48C5-B116-A19F892CF1D9}" type="slidenum">
              <a:rPr lang="fi-FI" smtClean="0"/>
              <a:pPr/>
              <a:t>6</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16279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EU </a:t>
            </a:r>
            <a:r>
              <a:rPr lang="en-US" dirty="0"/>
              <a:t>Work Plan for Culture 2023-2026 </a:t>
            </a:r>
            <a:endParaRPr lang="fi-FI" dirty="0"/>
          </a:p>
        </p:txBody>
      </p:sp>
      <p:sp>
        <p:nvSpPr>
          <p:cNvPr id="3" name="Sisällön paikkamerkki 2"/>
          <p:cNvSpPr>
            <a:spLocks noGrp="1"/>
          </p:cNvSpPr>
          <p:nvPr>
            <p:ph idx="1"/>
          </p:nvPr>
        </p:nvSpPr>
        <p:spPr/>
        <p:txBody>
          <a:bodyPr>
            <a:normAutofit/>
          </a:bodyPr>
          <a:lstStyle/>
          <a:p>
            <a:pPr marL="0" indent="0">
              <a:buNone/>
            </a:pPr>
            <a:r>
              <a:rPr lang="en-US" b="1" dirty="0" smtClean="0"/>
              <a:t>Priority </a:t>
            </a:r>
            <a:r>
              <a:rPr lang="en-US" b="1" dirty="0"/>
              <a:t>B: Culture for the people: enhancing cultural participation and the role of culture in society</a:t>
            </a:r>
            <a:endParaRPr lang="fi-FI" dirty="0"/>
          </a:p>
          <a:p>
            <a:pPr marL="450850" lvl="1" indent="0">
              <a:buNone/>
            </a:pPr>
            <a:r>
              <a:rPr lang="en-US" b="1" dirty="0" smtClean="0"/>
              <a:t>Open </a:t>
            </a:r>
            <a:r>
              <a:rPr lang="en-US" b="1" dirty="0"/>
              <a:t>Method of Coordination (OMC) Group of Member States’ experts on Building bridges: strengthen the multiple roles of libraries as gateways to and transmitters of cultural works, skills and European values </a:t>
            </a:r>
          </a:p>
          <a:p>
            <a:pPr marL="450850" lvl="1" indent="0">
              <a:buNone/>
            </a:pPr>
            <a:r>
              <a:rPr lang="en-US" b="1" dirty="0" smtClean="0"/>
              <a:t>2/2024 – 6/2025</a:t>
            </a:r>
          </a:p>
          <a:p>
            <a:pPr marL="450850" lvl="1" indent="0">
              <a:buNone/>
            </a:pPr>
            <a:r>
              <a:rPr lang="en-US" b="1" dirty="0" smtClean="0"/>
              <a:t>OKM </a:t>
            </a:r>
            <a:r>
              <a:rPr lang="en-US" b="1" dirty="0" err="1" smtClean="0"/>
              <a:t>nimeää</a:t>
            </a:r>
            <a:r>
              <a:rPr lang="en-US" b="1" dirty="0" smtClean="0"/>
              <a:t> </a:t>
            </a:r>
            <a:r>
              <a:rPr lang="en-US" b="1" dirty="0" err="1" smtClean="0"/>
              <a:t>Suomen</a:t>
            </a:r>
            <a:r>
              <a:rPr lang="en-US" b="1" dirty="0" smtClean="0"/>
              <a:t> </a:t>
            </a:r>
            <a:r>
              <a:rPr lang="en-US" b="1" dirty="0" err="1" smtClean="0"/>
              <a:t>edustajan</a:t>
            </a:r>
            <a:r>
              <a:rPr lang="en-US" b="1" dirty="0" smtClean="0"/>
              <a:t> 30.11.2023 </a:t>
            </a:r>
            <a:r>
              <a:rPr lang="en-US" b="1" dirty="0" err="1" smtClean="0"/>
              <a:t>mennessä</a:t>
            </a:r>
            <a:r>
              <a:rPr lang="en-US" b="1" dirty="0" smtClean="0"/>
              <a:t> </a:t>
            </a:r>
            <a:endParaRPr lang="en-US" b="1"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7</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407878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Scope</a:t>
            </a:r>
            <a:endParaRPr lang="fi-FI" dirty="0"/>
          </a:p>
        </p:txBody>
      </p:sp>
      <p:sp>
        <p:nvSpPr>
          <p:cNvPr id="3" name="Sisällön paikkamerkki 2"/>
          <p:cNvSpPr>
            <a:spLocks noGrp="1"/>
          </p:cNvSpPr>
          <p:nvPr>
            <p:ph idx="1"/>
          </p:nvPr>
        </p:nvSpPr>
        <p:spPr/>
        <p:txBody>
          <a:bodyPr>
            <a:normAutofit fontScale="85000" lnSpcReduction="20000"/>
          </a:bodyPr>
          <a:lstStyle/>
          <a:p>
            <a:r>
              <a:rPr lang="en-US" dirty="0"/>
              <a:t>The OMC Group will focus on </a:t>
            </a:r>
            <a:r>
              <a:rPr lang="en-US" b="1" dirty="0"/>
              <a:t>how to promote and strengthen the multiple role and visibility of libraries as key facilitators for democracy-building and citizen engagement and as access points and transmitters of cultural works, skills and European values, </a:t>
            </a:r>
            <a:r>
              <a:rPr lang="en-US" dirty="0"/>
              <a:t>considering the evolution of those roles in the aftermath of the COVID-19 pandemic and in the face of the energy crisis and the Russian war against Ukraine. </a:t>
            </a:r>
          </a:p>
          <a:p>
            <a:r>
              <a:rPr lang="en-US" dirty="0"/>
              <a:t>The group will </a:t>
            </a:r>
            <a:r>
              <a:rPr lang="en-US" b="1" dirty="0"/>
              <a:t>explore and identify the different dimensions and areas in which public libraries can play a societal role.</a:t>
            </a:r>
            <a:endParaRPr lang="fi-FI" b="1" dirty="0"/>
          </a:p>
          <a:p>
            <a:r>
              <a:rPr lang="en-US" dirty="0"/>
              <a:t>It </a:t>
            </a:r>
            <a:r>
              <a:rPr lang="en-US" dirty="0" smtClean="0"/>
              <a:t>will </a:t>
            </a:r>
            <a:r>
              <a:rPr lang="en-US" b="1" dirty="0" smtClean="0"/>
              <a:t>highlight the good practices implemented by public libraries in Europe and examples of public policies </a:t>
            </a:r>
            <a:r>
              <a:rPr lang="en-US" dirty="0" smtClean="0"/>
              <a:t>– </a:t>
            </a:r>
            <a:r>
              <a:rPr lang="en-US" dirty="0"/>
              <a:t>at local, regional, national and European level - </a:t>
            </a:r>
            <a:r>
              <a:rPr lang="en-US" b="1" dirty="0"/>
              <a:t>which have been put in place to support libraries in their transformations, </a:t>
            </a:r>
            <a:r>
              <a:rPr lang="en-US" b="1" dirty="0" smtClean="0"/>
              <a:t>including </a:t>
            </a:r>
            <a:r>
              <a:rPr lang="en-US" b="1" dirty="0"/>
              <a:t>the transitions brought about by </a:t>
            </a:r>
            <a:r>
              <a:rPr lang="en-US" b="1" dirty="0" err="1"/>
              <a:t>digitalisation</a:t>
            </a:r>
            <a:r>
              <a:rPr lang="en-US" dirty="0"/>
              <a:t>.</a:t>
            </a:r>
            <a:endParaRPr lang="fi-FI" dirty="0" smtClean="0"/>
          </a:p>
        </p:txBody>
      </p:sp>
      <p:sp>
        <p:nvSpPr>
          <p:cNvPr id="4" name="Dian numeron paikkamerkki 3"/>
          <p:cNvSpPr>
            <a:spLocks noGrp="1"/>
          </p:cNvSpPr>
          <p:nvPr>
            <p:ph type="sldNum" sz="quarter" idx="12"/>
          </p:nvPr>
        </p:nvSpPr>
        <p:spPr/>
        <p:txBody>
          <a:bodyPr/>
          <a:lstStyle/>
          <a:p>
            <a:fld id="{1EA1DD0D-7089-48C5-B116-A19F892CF1D9}" type="slidenum">
              <a:rPr lang="fi-FI" smtClean="0"/>
              <a:pPr/>
              <a:t>8</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177546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Scope</a:t>
            </a:r>
            <a:endParaRPr lang="fi-FI" dirty="0"/>
          </a:p>
        </p:txBody>
      </p:sp>
      <p:sp>
        <p:nvSpPr>
          <p:cNvPr id="3" name="Sisällön paikkamerkki 2"/>
          <p:cNvSpPr>
            <a:spLocks noGrp="1"/>
          </p:cNvSpPr>
          <p:nvPr>
            <p:ph idx="1"/>
          </p:nvPr>
        </p:nvSpPr>
        <p:spPr/>
        <p:txBody>
          <a:bodyPr>
            <a:normAutofit fontScale="85000" lnSpcReduction="20000"/>
          </a:bodyPr>
          <a:lstStyle/>
          <a:p>
            <a:r>
              <a:rPr lang="en-US" dirty="0"/>
              <a:t>The OMC Group should </a:t>
            </a:r>
            <a:r>
              <a:rPr lang="en-US" b="1" dirty="0"/>
              <a:t>ensure complementarities and synergies with other relevant initiatives under the EU Work Plan for Culture 2023-2026,</a:t>
            </a:r>
            <a:r>
              <a:rPr lang="en-US" dirty="0"/>
              <a:t> such as the peer-learning activity ‘Culture and promoting democracy: towards a cultural citizenship in Europe’ as well as other relevant Council preparatory bodies, expert groups and fora</a:t>
            </a:r>
            <a:r>
              <a:rPr lang="en-US" dirty="0" smtClean="0"/>
              <a:t>.</a:t>
            </a:r>
          </a:p>
          <a:p>
            <a:r>
              <a:rPr lang="en-US" dirty="0"/>
              <a:t>The OMC Group should </a:t>
            </a:r>
            <a:r>
              <a:rPr lang="en-US" b="1" dirty="0"/>
              <a:t>build where relevant on the results and recommendations from the upcoming European Parliament’s Report on the future of the European book sector, the OMC group on Multilingualism and translation, the OMC Group on Promoting reading in the digital environment and other relevant EU initiatives, and the OMC Group on the Cultural dimension of sustainable development in EU actions</a:t>
            </a:r>
            <a:r>
              <a:rPr lang="en-US" dirty="0"/>
              <a:t>. It should also build on the Report on the role of libraries in the Urban Agenda7 and bear in mind the Recommendations of the Committee of Ministers to Member States of the Council of Europe on library legislation policy in Europe8 and the IFLA-UNESCO Public Library Manifesto </a:t>
            </a:r>
            <a:r>
              <a:rPr lang="en-US" dirty="0" smtClean="0"/>
              <a:t>2022.</a:t>
            </a:r>
            <a:endParaRPr lang="fi-FI" dirty="0"/>
          </a:p>
        </p:txBody>
      </p:sp>
      <p:sp>
        <p:nvSpPr>
          <p:cNvPr id="4" name="Dian numeron paikkamerkki 3"/>
          <p:cNvSpPr>
            <a:spLocks noGrp="1"/>
          </p:cNvSpPr>
          <p:nvPr>
            <p:ph type="sldNum" sz="quarter" idx="12"/>
          </p:nvPr>
        </p:nvSpPr>
        <p:spPr/>
        <p:txBody>
          <a:bodyPr/>
          <a:lstStyle/>
          <a:p>
            <a:fld id="{1EA1DD0D-7089-48C5-B116-A19F892CF1D9}" type="slidenum">
              <a:rPr lang="fi-FI" smtClean="0"/>
              <a:pPr/>
              <a:t>9</a:t>
            </a:fld>
            <a:r>
              <a:rPr lang="fi-FI" smtClean="0"/>
              <a:t>  </a:t>
            </a:r>
            <a:r>
              <a:rPr lang="fi-FI" b="0" smtClean="0">
                <a:solidFill>
                  <a:schemeClr val="bg1">
                    <a:lumMod val="65000"/>
                  </a:schemeClr>
                </a:solidFill>
              </a:rPr>
              <a:t>|</a:t>
            </a:r>
            <a:endParaRPr lang="fi-FI" sz="600" b="0" dirty="0">
              <a:solidFill>
                <a:schemeClr val="bg1">
                  <a:lumMod val="65000"/>
                </a:schemeClr>
              </a:solidFill>
            </a:endParaRPr>
          </a:p>
        </p:txBody>
      </p:sp>
      <p:sp>
        <p:nvSpPr>
          <p:cNvPr id="5" name="Päivämäärän paikkamerkki 4"/>
          <p:cNvSpPr>
            <a:spLocks noGrp="1"/>
          </p:cNvSpPr>
          <p:nvPr>
            <p:ph type="dt" sz="half" idx="10"/>
          </p:nvPr>
        </p:nvSpPr>
        <p:spPr/>
        <p:txBody>
          <a:bodyPr/>
          <a:lstStyle/>
          <a:p>
            <a:fld id="{23F2CBD4-DFD8-5A41-8E32-433BE3A53EED}" type="datetime1">
              <a:rPr lang="fi-FI" smtClean="0"/>
              <a:t>3.11.2023</a:t>
            </a:fld>
            <a:endParaRPr lang="fi-FI" dirty="0"/>
          </a:p>
        </p:txBody>
      </p:sp>
    </p:spTree>
    <p:extLst>
      <p:ext uri="{BB962C8B-B14F-4D97-AF65-F5344CB8AC3E}">
        <p14:creationId xmlns:p14="http://schemas.microsoft.com/office/powerpoint/2010/main" val="2689441826"/>
      </p:ext>
    </p:extLst>
  </p:cSld>
  <p:clrMapOvr>
    <a:masterClrMapping/>
  </p:clrMapOvr>
</p:sld>
</file>

<file path=ppt/theme/theme1.xml><?xml version="1.0" encoding="utf-8"?>
<a:theme xmlns:a="http://schemas.openxmlformats.org/drawingml/2006/main" name="OKM-VIH-FI-05/2021">
  <a:themeElements>
    <a:clrScheme name="Mukautetut 4">
      <a:dk1>
        <a:srgbClr val="000000"/>
      </a:dk1>
      <a:lt1>
        <a:srgbClr val="FFFFFF"/>
      </a:lt1>
      <a:dk2>
        <a:srgbClr val="598D83"/>
      </a:dk2>
      <a:lt2>
        <a:srgbClr val="FFFFFF"/>
      </a:lt2>
      <a:accent1>
        <a:srgbClr val="002F6C"/>
      </a:accent1>
      <a:accent2>
        <a:srgbClr val="8EBEFF"/>
      </a:accent2>
      <a:accent3>
        <a:srgbClr val="3659BD"/>
      </a:accent3>
      <a:accent4>
        <a:srgbClr val="79C699"/>
      </a:accent4>
      <a:accent5>
        <a:srgbClr val="007070"/>
      </a:accent5>
      <a:accent6>
        <a:srgbClr val="66C9C3"/>
      </a:accent6>
      <a:hlink>
        <a:srgbClr val="598D83"/>
      </a:hlink>
      <a:folHlink>
        <a:srgbClr val="889399"/>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sitys1" id="{3B2CA23B-EEDD-4675-88F0-84BF22CE9A38}" vid="{2FBFCE3E-D537-4D13-BEDC-AAC902B07E50}"/>
    </a:ext>
  </a:extLst>
</a:theme>
</file>

<file path=ppt/theme/theme2.xml><?xml version="1.0" encoding="utf-8"?>
<a:theme xmlns:a="http://schemas.openxmlformats.org/drawingml/2006/main" name="OKM-SIN-FI-05/2021">
  <a:themeElements>
    <a:clrScheme name="Mukautetut 6">
      <a:dk1>
        <a:srgbClr val="000000"/>
      </a:dk1>
      <a:lt1>
        <a:srgbClr val="FFFFFF"/>
      </a:lt1>
      <a:dk2>
        <a:srgbClr val="165C7D"/>
      </a:dk2>
      <a:lt2>
        <a:srgbClr val="FFFFFF"/>
      </a:lt2>
      <a:accent1>
        <a:srgbClr val="002F6C"/>
      </a:accent1>
      <a:accent2>
        <a:srgbClr val="8EBEFF"/>
      </a:accent2>
      <a:accent3>
        <a:srgbClr val="3659BD"/>
      </a:accent3>
      <a:accent4>
        <a:srgbClr val="79C699"/>
      </a:accent4>
      <a:accent5>
        <a:srgbClr val="007070"/>
      </a:accent5>
      <a:accent6>
        <a:srgbClr val="66C9C3"/>
      </a:accent6>
      <a:hlink>
        <a:srgbClr val="165C7D"/>
      </a:hlink>
      <a:folHlink>
        <a:srgbClr val="889399"/>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sitys1" id="{3B2CA23B-EEDD-4675-88F0-84BF22CE9A38}" vid="{4A87BCB9-5508-484A-81CD-FC925D8FC336}"/>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ampus asiakirja" ma:contentTypeID="0x010100B5FAB64B6C204DD994D3FAC0C34E2BFF00CE4AFF6FF5F84446A8C6A05A2A9D8EEE" ma:contentTypeVersion="32" ma:contentTypeDescription="Kampus asiakirja" ma:contentTypeScope="" ma:versionID="8229257ae2e085e16910dc8ec38560b8">
  <xsd:schema xmlns:xsd="http://www.w3.org/2001/XMLSchema" xmlns:xs="http://www.w3.org/2001/XMLSchema" xmlns:p="http://schemas.microsoft.com/office/2006/metadata/properties" xmlns:ns2="c138b538-c2fd-4cca-8c26-6e4e32e5a042" targetNamespace="http://schemas.microsoft.com/office/2006/metadata/properties" ma:root="true" ma:fieldsID="f4c5dd8637d8113ac38736fd6c3107a0" ns2:_="">
    <xsd:import namespace="c138b538-c2fd-4cca-8c26-6e4e32e5a042"/>
    <xsd:element name="properties">
      <xsd:complexType>
        <xsd:sequence>
          <xsd:element name="documentManagement">
            <xsd:complexType>
              <xsd:all>
                <xsd:element ref="ns2:KampusOrganizationTaxHTField0" minOccurs="0"/>
                <xsd:element ref="ns2:KampusKeywordsTaxHTField0"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8b538-c2fd-4cca-8c26-6e4e32e5a042" elementFormDefault="qualified">
    <xsd:import namespace="http://schemas.microsoft.com/office/2006/documentManagement/types"/>
    <xsd:import namespace="http://schemas.microsoft.com/office/infopath/2007/PartnerControls"/>
    <xsd:element name="KampusOrganizationTaxHTField0" ma:index="2" nillable="true" ma:taxonomy="true" ma:internalName="KampusOrganizationTaxHTField0" ma:taxonomyFieldName="KampusOrganization" ma:displayName="Organisaatio" ma:readOnly="false" ma:default="" ma:fieldId="{2db0ae7a-6cf0-4985-ba6a-e776373147cc}" ma:taxonomyMulti="true" ma:sspId="acce3c4a-091f-4b07-a6c7-e4a083e8073a" ma:termSetId="96581ae4-b9dd-471b-b644-43b1ab68b7d0" ma:anchorId="00000000-0000-0000-0000-000000000000" ma:open="false" ma:isKeyword="false">
      <xsd:complexType>
        <xsd:sequence>
          <xsd:element ref="pc:Terms" minOccurs="0" maxOccurs="1"/>
        </xsd:sequence>
      </xsd:complexType>
    </xsd:element>
    <xsd:element name="KampusKeywordsTaxHTField0" ma:index="4" nillable="true" ma:taxonomy="true" ma:internalName="KampusKeywordsTaxHTField0" ma:taxonomyFieldName="KampusKeywords" ma:displayName="Asiasanat" ma:default="" ma:fieldId="{1b40a1dd-212b-4729-a26e-8a2bffa86a15}" ma:taxonomyMulti="true" ma:sspId="acce3c4a-091f-4b07-a6c7-e4a083e8073a" ma:termSetId="c57e3b40-808e-4864-abb2-3453a6c26e70" ma:anchorId="00000000-0000-0000-0000-000000000000" ma:open="true" ma:isKeyword="false">
      <xsd:complexType>
        <xsd:sequence>
          <xsd:element ref="pc:Terms" minOccurs="0" maxOccurs="1"/>
        </xsd:sequence>
      </xsd:complexType>
    </xsd:element>
    <xsd:element name="TaxCatchAll" ma:index="9" nillable="true" ma:displayName="Taxonomy Catch All Column" ma:description="" ma:hidden="true" ma:list="{70130656-8a48-49c4-9851-06cd6d2cc5a7}" ma:internalName="TaxCatchAll" ma:showField="CatchAllData" ma:web="38379a60-7531-4de4-83b3-4f5e4640b8f1">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70130656-8a48-49c4-9851-06cd6d2cc5a7}" ma:internalName="TaxCatchAllLabel" ma:readOnly="true" ma:showField="CatchAllDataLabel" ma:web="38379a60-7531-4de4-83b3-4f5e4640b8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Sisältölaji"/>
        <xsd:element ref="dc:title" minOccurs="0" maxOccurs="1" ma:index="0"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ampusOrganizationTaxHTField0 xmlns="c138b538-c2fd-4cca-8c26-6e4e32e5a042">
      <Terms xmlns="http://schemas.microsoft.com/office/infopath/2007/PartnerControls">
        <TermInfo xmlns="http://schemas.microsoft.com/office/infopath/2007/PartnerControls">
          <TermName xmlns="http://schemas.microsoft.com/office/infopath/2007/PartnerControls">Opetus- ja kulttuuriministeriö</TermName>
          <TermId xmlns="http://schemas.microsoft.com/office/infopath/2007/PartnerControls">2ef1e35e-3f47-47f4-a7be-57610f1fc7b4</TermId>
        </TermInfo>
      </Terms>
    </KampusOrganizationTaxHTField0>
    <KampusKeywordsTaxHTField0 xmlns="c138b538-c2fd-4cca-8c26-6e4e32e5a042">
      <Terms xmlns="http://schemas.microsoft.com/office/infopath/2007/PartnerControls">
        <TermInfo xmlns="http://schemas.microsoft.com/office/infopath/2007/PartnerControls">
          <TermName xmlns="http://schemas.microsoft.com/office/infopath/2007/PartnerControls">esityspohjat</TermName>
          <TermId xmlns="http://schemas.microsoft.com/office/infopath/2007/PartnerControls">865debd5-3b03-4887-aeb6-983ee3d25f6a</TermId>
        </TermInfo>
        <TermInfo xmlns="http://schemas.microsoft.com/office/infopath/2007/PartnerControls">
          <TermName xmlns="http://schemas.microsoft.com/office/infopath/2007/PartnerControls">PowerPoint</TermName>
          <TermId xmlns="http://schemas.microsoft.com/office/infopath/2007/PartnerControls">c474c9ee-86da-5111-9bbd-ffc5eb6e322e</TermId>
        </TermInfo>
        <TermInfo xmlns="http://schemas.microsoft.com/office/infopath/2007/PartnerControls">
          <TermName xmlns="http://schemas.microsoft.com/office/infopath/2007/PartnerControls">diaesitys</TermName>
          <TermId xmlns="http://schemas.microsoft.com/office/infopath/2007/PartnerControls">ab6ea33c-a75a-4840-ad48-c39269e043ae</TermId>
        </TermInfo>
        <TermInfo xmlns="http://schemas.microsoft.com/office/infopath/2007/PartnerControls">
          <TermName xmlns="http://schemas.microsoft.com/office/infopath/2007/PartnerControls">kalvopohjat</TermName>
          <TermId xmlns="http://schemas.microsoft.com/office/infopath/2007/PartnerControls">567a8a0a-b35a-4b9c-be9f-8f500a9282c2</TermId>
        </TermInfo>
        <TermInfo xmlns="http://schemas.microsoft.com/office/infopath/2007/PartnerControls">
          <TermName xmlns="http://schemas.microsoft.com/office/infopath/2007/PartnerControls">ppt-esitys</TermName>
          <TermId xmlns="http://schemas.microsoft.com/office/infopath/2007/PartnerControls">44c45ef7-1192-46c4-87df-1af2661bf53f</TermId>
        </TermInfo>
      </Terms>
    </KampusKeywordsTaxHTField0>
    <TaxCatchAll xmlns="c138b538-c2fd-4cca-8c26-6e4e32e5a042">
      <Value>575</Value>
      <Value>1593</Value>
      <Value>1592</Value>
      <Value>3013</Value>
      <Value>1667</Value>
      <Value>493</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acce3c4a-091f-4b07-a6c7-e4a083e8073a" ContentTypeId="0x010100B5FAB64B6C204DD994D3FAC0C34E2BFF" PreviousValue="false"/>
</file>

<file path=customXml/itemProps1.xml><?xml version="1.0" encoding="utf-8"?>
<ds:datastoreItem xmlns:ds="http://schemas.openxmlformats.org/officeDocument/2006/customXml" ds:itemID="{654A3BC5-6F5B-49CE-8EC0-027873CF06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8b538-c2fd-4cca-8c26-6e4e32e5a0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3767EB-77F8-4270-8291-F32AB42846B6}">
  <ds:schemaRefs>
    <ds:schemaRef ds:uri="c138b538-c2fd-4cca-8c26-6e4e32e5a042"/>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1D1BF095-41CF-48B0-A5B3-62E46B8B8F8C}">
  <ds:schemaRefs>
    <ds:schemaRef ds:uri="http://schemas.microsoft.com/sharepoint/v3/contenttype/forms"/>
  </ds:schemaRefs>
</ds:datastoreItem>
</file>

<file path=customXml/itemProps4.xml><?xml version="1.0" encoding="utf-8"?>
<ds:datastoreItem xmlns:ds="http://schemas.openxmlformats.org/officeDocument/2006/customXml" ds:itemID="{44B69E1A-D11C-403E-B1DD-DDAE5854F776}">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OKM esityspohja fi-sv</Template>
  <TotalTime>2803</TotalTime>
  <Words>1307</Words>
  <Application>Microsoft Office PowerPoint</Application>
  <PresentationFormat>Näytössä katseltava esitys (16:9)</PresentationFormat>
  <Paragraphs>197</Paragraphs>
  <Slides>15</Slides>
  <Notes>0</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15</vt:i4>
      </vt:variant>
    </vt:vector>
  </HeadingPairs>
  <TitlesOfParts>
    <vt:vector size="20" baseType="lpstr">
      <vt:lpstr>Arial</vt:lpstr>
      <vt:lpstr>Arial Narrow</vt:lpstr>
      <vt:lpstr>Calibri</vt:lpstr>
      <vt:lpstr>OKM-VIH-FI-05/2021</vt:lpstr>
      <vt:lpstr>OKM-SIN-FI-05/2021</vt:lpstr>
      <vt:lpstr>   Vahva ja välittävä kirjasto   Terveiset opetus- ja kulttuuriministeriöstä </vt:lpstr>
      <vt:lpstr>Petteri Orpon hallitusohjelma</vt:lpstr>
      <vt:lpstr>Lukemisen edistäminen vankiloissa –valtionavustushaku 2.10.-30.10.2023</vt:lpstr>
      <vt:lpstr>Petteri Orpon hallitusohjelma</vt:lpstr>
      <vt:lpstr>Petteri Orpon hallitusohjelma</vt:lpstr>
      <vt:lpstr>Valtioneuvoston tiedonanto yhdenvertaisuuden, tasa-arvon ja syrjimättömyyden edistämisestä suomalaisessa yhteiskunnassa (2023)</vt:lpstr>
      <vt:lpstr>  EU Work Plan for Culture 2023-2026 </vt:lpstr>
      <vt:lpstr>Scope</vt:lpstr>
      <vt:lpstr>Scope</vt:lpstr>
      <vt:lpstr>Scope</vt:lpstr>
      <vt:lpstr>Scope</vt:lpstr>
      <vt:lpstr>Taide, kulttuuri ja moninainen Suomi (2023). </vt:lpstr>
      <vt:lpstr>Valtion talousarvioesitys 2024 Valtionavustukset yleisten kirjastojen toimintaan 29.80.30.</vt:lpstr>
      <vt:lpstr>Muuta ajankohtaista</vt:lpstr>
      <vt:lpstr>Hyvää loppusyksyä!</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Näin suunnittelet hyvän esityksen</dc:title>
  <dc:creator>Aaltonen Leena (OKM)</dc:creator>
  <cp:lastModifiedBy>Aaltonen Leena (OKM)</cp:lastModifiedBy>
  <cp:revision>145</cp:revision>
  <cp:lastPrinted>2023-11-03T10:04:47Z</cp:lastPrinted>
  <dcterms:created xsi:type="dcterms:W3CDTF">2021-09-21T10:51:29Z</dcterms:created>
  <dcterms:modified xsi:type="dcterms:W3CDTF">2023-11-03T10:20:14Z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0x010100B5FAB64B6C204DD994D3FAC0C34E2BFF00CE4AFF6FF5F84446A8C6A05A2A9D8EEE</vt:lpwstr>
  </property>
  <property fmtid="{D5CDD505-2E9C-101B-9397-08002B2CF9AE}" pid="3" name="KampusOrganization">
    <vt:lpwstr>493;#Opetus- ja kulttuuriministeriö|2ef1e35e-3f47-47f4-a7be-57610f1fc7b4</vt:lpwstr>
  </property>
  <property fmtid="{D5CDD505-2E9C-101B-9397-08002B2CF9AE}" pid="4" name="KampusKeywords">
    <vt:lpwstr>1667;#esityspohjat|865debd5-3b03-4887-aeb6-983ee3d25f6a;#575;#PowerPoint|c474c9ee-86da-5111-9bbd-ffc5eb6e322e;#3013;#diaesitys|ab6ea33c-a75a-4840-ad48-c39269e043ae;#1592;#kalvopohjat|567a8a0a-b35a-4b9c-be9f-8f500a9282c2;#1593;#ppt-esitys|44c45ef7-1192-46c</vt:lpwstr>
  </property>
</Properties>
</file>