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76" r:id="rId2"/>
    <p:sldId id="277" r:id="rId3"/>
    <p:sldId id="283" r:id="rId4"/>
    <p:sldId id="307" r:id="rId5"/>
    <p:sldId id="296" r:id="rId6"/>
    <p:sldId id="286" r:id="rId7"/>
    <p:sldId id="297" r:id="rId8"/>
    <p:sldId id="305" r:id="rId9"/>
    <p:sldId id="329" r:id="rId10"/>
    <p:sldId id="330" r:id="rId11"/>
    <p:sldId id="298" r:id="rId12"/>
    <p:sldId id="309" r:id="rId13"/>
    <p:sldId id="299" r:id="rId14"/>
    <p:sldId id="278" r:id="rId15"/>
    <p:sldId id="300" r:id="rId16"/>
    <p:sldId id="301" r:id="rId17"/>
    <p:sldId id="312" r:id="rId18"/>
    <p:sldId id="302" r:id="rId19"/>
    <p:sldId id="318" r:id="rId20"/>
    <p:sldId id="279" r:id="rId21"/>
    <p:sldId id="308" r:id="rId22"/>
    <p:sldId id="306" r:id="rId23"/>
    <p:sldId id="280" r:id="rId24"/>
    <p:sldId id="310" r:id="rId25"/>
    <p:sldId id="303" r:id="rId26"/>
    <p:sldId id="285" r:id="rId27"/>
    <p:sldId id="321" r:id="rId28"/>
    <p:sldId id="325" r:id="rId29"/>
    <p:sldId id="324" r:id="rId30"/>
    <p:sldId id="326" r:id="rId31"/>
    <p:sldId id="316" r:id="rId32"/>
    <p:sldId id="322" r:id="rId33"/>
    <p:sldId id="304" r:id="rId34"/>
    <p:sldId id="289" r:id="rId35"/>
    <p:sldId id="313" r:id="rId36"/>
    <p:sldId id="315" r:id="rId37"/>
    <p:sldId id="323" r:id="rId38"/>
    <p:sldId id="311" r:id="rId39"/>
    <p:sldId id="317" r:id="rId40"/>
    <p:sldId id="319" r:id="rId41"/>
    <p:sldId id="320" r:id="rId42"/>
    <p:sldId id="327" r:id="rId43"/>
    <p:sldId id="328" r:id="rId44"/>
    <p:sldId id="291" r:id="rId45"/>
    <p:sldId id="331" r:id="rId4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71" userDrawn="1">
          <p15:clr>
            <a:srgbClr val="A4A3A4"/>
          </p15:clr>
        </p15:guide>
        <p15:guide id="2" pos="710" userDrawn="1">
          <p15:clr>
            <a:srgbClr val="A4A3A4"/>
          </p15:clr>
        </p15:guide>
        <p15:guide id="3" orient="horz" pos="1162" userDrawn="1">
          <p15:clr>
            <a:srgbClr val="A4A3A4"/>
          </p15:clr>
        </p15:guide>
        <p15:guide id="4" pos="7423" userDrawn="1">
          <p15:clr>
            <a:srgbClr val="A4A3A4"/>
          </p15:clr>
        </p15:guide>
        <p15:guide id="5" orient="horz" pos="3974" userDrawn="1">
          <p15:clr>
            <a:srgbClr val="A4A3A4"/>
          </p15:clr>
        </p15:guide>
        <p15:guide id="6" pos="2593" userDrawn="1">
          <p15:clr>
            <a:srgbClr val="A4A3A4"/>
          </p15:clr>
        </p15:guide>
        <p15:guide id="7" orient="horz" pos="2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D4"/>
    <a:srgbClr val="106894"/>
    <a:srgbClr val="E44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24" autoAdjust="0"/>
    <p:restoredTop sz="94660"/>
  </p:normalViewPr>
  <p:slideViewPr>
    <p:cSldViewPr snapToGrid="0" showGuides="1">
      <p:cViewPr varScale="1">
        <p:scale>
          <a:sx n="77" d="100"/>
          <a:sy n="77" d="100"/>
        </p:scale>
        <p:origin x="-1440" y="-104"/>
      </p:cViewPr>
      <p:guideLst>
        <p:guide orient="horz" pos="1071"/>
        <p:guide orient="horz" pos="1162"/>
        <p:guide orient="horz" pos="3974"/>
        <p:guide orient="horz" pos="2795"/>
        <p:guide pos="710"/>
        <p:guide pos="7423"/>
        <p:guide pos="25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dia">
    <p:spTree>
      <p:nvGrpSpPr>
        <p:cNvPr id="1" name=""/>
        <p:cNvGrpSpPr/>
        <p:nvPr/>
      </p:nvGrpSpPr>
      <p:grpSpPr>
        <a:xfrm>
          <a:off x="0" y="0"/>
          <a:ext cx="0" cy="0"/>
          <a:chOff x="0" y="0"/>
          <a:chExt cx="0" cy="0"/>
        </a:xfrm>
      </p:grpSpPr>
      <p:sp>
        <p:nvSpPr>
          <p:cNvPr id="7" name="Otsikko 1"/>
          <p:cNvSpPr>
            <a:spLocks noGrp="1"/>
          </p:cNvSpPr>
          <p:nvPr>
            <p:ph type="ctrTitle"/>
          </p:nvPr>
        </p:nvSpPr>
        <p:spPr>
          <a:xfrm>
            <a:off x="1145061" y="1122363"/>
            <a:ext cx="3303373" cy="1340751"/>
          </a:xfrm>
        </p:spPr>
        <p:txBody>
          <a:bodyPr/>
          <a:lstStyle/>
          <a:p>
            <a:pPr algn="l"/>
            <a:r>
              <a:rPr lang="fi-FI" dirty="0" smtClean="0"/>
              <a:t>Tutkimus</a:t>
            </a:r>
            <a:endParaRPr lang="fi-FI" dirty="0"/>
          </a:p>
        </p:txBody>
      </p:sp>
      <p:sp>
        <p:nvSpPr>
          <p:cNvPr id="8" name="Alaotsikko 2"/>
          <p:cNvSpPr>
            <a:spLocks noGrp="1"/>
          </p:cNvSpPr>
          <p:nvPr>
            <p:ph type="subTitle" idx="1"/>
          </p:nvPr>
        </p:nvSpPr>
        <p:spPr>
          <a:xfrm>
            <a:off x="1145061" y="2406117"/>
            <a:ext cx="3237470" cy="887584"/>
          </a:xfrm>
        </p:spPr>
        <p:txBody>
          <a:bodyPr/>
          <a:lstStyle>
            <a:lvl1pPr marL="0" indent="0">
              <a:buNone/>
              <a:defRPr/>
            </a:lvl1pPr>
          </a:lstStyle>
          <a:p>
            <a:pPr algn="l"/>
            <a:r>
              <a:rPr lang="fi-FI" dirty="0" smtClean="0"/>
              <a:t>Asiakkaan nimi</a:t>
            </a:r>
          </a:p>
          <a:p>
            <a:pPr algn="l"/>
            <a:r>
              <a:rPr lang="fi-FI" dirty="0" smtClean="0"/>
              <a:t>3.3.2016</a:t>
            </a:r>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0077" y="2785442"/>
            <a:ext cx="6384875" cy="4168346"/>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5060" y="5486978"/>
            <a:ext cx="3294673" cy="700667"/>
          </a:xfrm>
          <a:prstGeom prst="rect">
            <a:avLst/>
          </a:prstGeom>
        </p:spPr>
      </p:pic>
      <p:sp>
        <p:nvSpPr>
          <p:cNvPr id="2" name="Suorakulmio 1"/>
          <p:cNvSpPr/>
          <p:nvPr userDrawn="1"/>
        </p:nvSpPr>
        <p:spPr>
          <a:xfrm>
            <a:off x="1145061" y="6237514"/>
            <a:ext cx="1728768"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08002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sällysluettelo">
    <p:spTree>
      <p:nvGrpSpPr>
        <p:cNvPr id="1" name=""/>
        <p:cNvGrpSpPr/>
        <p:nvPr/>
      </p:nvGrpSpPr>
      <p:grpSpPr>
        <a:xfrm>
          <a:off x="0" y="0"/>
          <a:ext cx="0" cy="0"/>
          <a:chOff x="0" y="0"/>
          <a:chExt cx="0" cy="0"/>
        </a:xfrm>
      </p:grpSpPr>
      <p:sp>
        <p:nvSpPr>
          <p:cNvPr id="5" name="Otsikko 1"/>
          <p:cNvSpPr>
            <a:spLocks noGrp="1"/>
          </p:cNvSpPr>
          <p:nvPr>
            <p:ph type="ctrTitle"/>
          </p:nvPr>
        </p:nvSpPr>
        <p:spPr>
          <a:xfrm>
            <a:off x="1127125" y="367700"/>
            <a:ext cx="9400832" cy="1332513"/>
          </a:xfrm>
        </p:spPr>
        <p:txBody>
          <a:bodyPr anchor="t" anchorCtr="0">
            <a:normAutofit/>
          </a:bodyPr>
          <a:lstStyle/>
          <a:p>
            <a:pPr algn="l"/>
            <a:r>
              <a:rPr lang="fi-FI" sz="4000" dirty="0" smtClean="0"/>
              <a:t>Raportin sisältö</a:t>
            </a:r>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004" y="1870430"/>
            <a:ext cx="2638797" cy="3163037"/>
          </a:xfrm>
          <a:prstGeom prst="rect">
            <a:avLst/>
          </a:prstGeom>
        </p:spPr>
      </p:pic>
      <p:sp>
        <p:nvSpPr>
          <p:cNvPr id="7" name="Alaotsikko 2"/>
          <p:cNvSpPr>
            <a:spLocks noGrp="1"/>
          </p:cNvSpPr>
          <p:nvPr>
            <p:ph type="subTitle" idx="1"/>
          </p:nvPr>
        </p:nvSpPr>
        <p:spPr>
          <a:xfrm>
            <a:off x="5357679" y="1834792"/>
            <a:ext cx="5421957" cy="3779066"/>
          </a:xfrm>
        </p:spPr>
        <p:txBody>
          <a:bodyPr anchor="t" anchorCtr="0">
            <a:noAutofit/>
          </a:bodyPr>
          <a:lstStyle/>
          <a:p>
            <a:pPr algn="l"/>
            <a:r>
              <a:rPr lang="fi-FI" sz="2000" dirty="0" smtClean="0"/>
              <a:t>Tausta </a:t>
            </a:r>
            <a:r>
              <a:rPr lang="fi-FI" sz="2000" dirty="0"/>
              <a:t>ja </a:t>
            </a:r>
            <a:r>
              <a:rPr lang="fi-FI" sz="2000" dirty="0" smtClean="0"/>
              <a:t>toteutus</a:t>
            </a:r>
          </a:p>
          <a:p>
            <a:pPr algn="l"/>
            <a:r>
              <a:rPr lang="fi-FI" sz="2000" dirty="0" smtClean="0"/>
              <a:t>Yhteenveto</a:t>
            </a:r>
          </a:p>
          <a:p>
            <a:pPr algn="l"/>
            <a:r>
              <a:rPr lang="fi-FI" sz="2000" dirty="0" smtClean="0"/>
              <a:t>Havaintoja puheluista</a:t>
            </a:r>
          </a:p>
          <a:p>
            <a:pPr algn="l"/>
            <a:r>
              <a:rPr lang="fi-FI" sz="2000" dirty="0" smtClean="0"/>
              <a:t>Havaintoja sähköpostiviesteistä</a:t>
            </a:r>
          </a:p>
          <a:p>
            <a:pPr algn="l"/>
            <a:r>
              <a:rPr lang="fi-FI" sz="2000" dirty="0" smtClean="0"/>
              <a:t>Oivallukset ja toimenpidesuositukset</a:t>
            </a:r>
            <a:endParaRPr lang="fi-FI" sz="2000" dirty="0"/>
          </a:p>
        </p:txBody>
      </p:sp>
    </p:spTree>
    <p:extLst>
      <p:ext uri="{BB962C8B-B14F-4D97-AF65-F5344CB8AC3E}">
        <p14:creationId xmlns:p14="http://schemas.microsoft.com/office/powerpoint/2010/main" val="3767333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uvasivu">
    <p:spTree>
      <p:nvGrpSpPr>
        <p:cNvPr id="1" name=""/>
        <p:cNvGrpSpPr/>
        <p:nvPr/>
      </p:nvGrpSpPr>
      <p:grpSpPr>
        <a:xfrm>
          <a:off x="0" y="0"/>
          <a:ext cx="0" cy="0"/>
          <a:chOff x="0" y="0"/>
          <a:chExt cx="0" cy="0"/>
        </a:xfrm>
      </p:grpSpPr>
      <p:sp>
        <p:nvSpPr>
          <p:cNvPr id="15" name="Otsikko 1"/>
          <p:cNvSpPr>
            <a:spLocks noGrp="1"/>
          </p:cNvSpPr>
          <p:nvPr>
            <p:ph type="ctrTitle"/>
          </p:nvPr>
        </p:nvSpPr>
        <p:spPr>
          <a:xfrm>
            <a:off x="1127125" y="367700"/>
            <a:ext cx="9400832" cy="1332513"/>
          </a:xfrm>
        </p:spPr>
        <p:txBody>
          <a:bodyPr anchor="t" anchorCtr="0">
            <a:normAutofit/>
          </a:bodyPr>
          <a:lstStyle/>
          <a:p>
            <a:pPr algn="l"/>
            <a:r>
              <a:rPr lang="fi-FI" sz="4000" dirty="0" smtClean="0"/>
              <a:t>Raportin sisältö</a:t>
            </a:r>
          </a:p>
        </p:txBody>
      </p:sp>
    </p:spTree>
    <p:extLst>
      <p:ext uri="{BB962C8B-B14F-4D97-AF65-F5344CB8AC3E}">
        <p14:creationId xmlns:p14="http://schemas.microsoft.com/office/powerpoint/2010/main" val="70849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ivallukset">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1271" y="1844674"/>
            <a:ext cx="2407784" cy="4004851"/>
          </a:xfrm>
          <a:prstGeom prst="rect">
            <a:avLst/>
          </a:prstGeom>
        </p:spPr>
      </p:pic>
      <p:sp>
        <p:nvSpPr>
          <p:cNvPr id="8" name="Otsikko 1"/>
          <p:cNvSpPr>
            <a:spLocks noGrp="1"/>
          </p:cNvSpPr>
          <p:nvPr>
            <p:ph type="ctrTitle"/>
          </p:nvPr>
        </p:nvSpPr>
        <p:spPr>
          <a:xfrm>
            <a:off x="1127125" y="367700"/>
            <a:ext cx="9400832" cy="1332513"/>
          </a:xfrm>
        </p:spPr>
        <p:txBody>
          <a:bodyPr anchor="t" anchorCtr="0">
            <a:normAutofit/>
          </a:bodyPr>
          <a:lstStyle/>
          <a:p>
            <a:pPr algn="l"/>
            <a:r>
              <a:rPr lang="fi-FI" sz="4000" dirty="0" smtClean="0"/>
              <a:t>Raportin sisältö</a:t>
            </a:r>
          </a:p>
        </p:txBody>
      </p:sp>
    </p:spTree>
    <p:extLst>
      <p:ext uri="{BB962C8B-B14F-4D97-AF65-F5344CB8AC3E}">
        <p14:creationId xmlns:p14="http://schemas.microsoft.com/office/powerpoint/2010/main" val="1414087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isivu ilman kuvaa">
    <p:spTree>
      <p:nvGrpSpPr>
        <p:cNvPr id="1" name=""/>
        <p:cNvGrpSpPr/>
        <p:nvPr/>
      </p:nvGrpSpPr>
      <p:grpSpPr>
        <a:xfrm>
          <a:off x="0" y="0"/>
          <a:ext cx="0" cy="0"/>
          <a:chOff x="0" y="0"/>
          <a:chExt cx="0" cy="0"/>
        </a:xfrm>
      </p:grpSpPr>
      <p:sp>
        <p:nvSpPr>
          <p:cNvPr id="6" name="Alaotsikko 2"/>
          <p:cNvSpPr>
            <a:spLocks noGrp="1"/>
          </p:cNvSpPr>
          <p:nvPr>
            <p:ph type="subTitle" idx="4294967295" hasCustomPrompt="1"/>
          </p:nvPr>
        </p:nvSpPr>
        <p:spPr>
          <a:xfrm>
            <a:off x="1127124" y="1857336"/>
            <a:ext cx="9400833" cy="3792350"/>
          </a:xfrm>
        </p:spPr>
        <p:txBody>
          <a:bodyPr numCol="2" spcCol="720000">
            <a:noAutofit/>
          </a:bodyPr>
          <a:lstStyle>
            <a:lvl1pPr>
              <a:defRPr/>
            </a:lvl1pPr>
          </a:lstStyle>
          <a:p>
            <a:pPr algn="l"/>
            <a:r>
              <a:rPr lang="fi-FI" dirty="0" smtClean="0"/>
              <a:t>Pitäisikö tällä sivulla olla joku kuva?</a:t>
            </a:r>
          </a:p>
          <a:p>
            <a:pPr algn="l"/>
            <a:r>
              <a:rPr lang="fi-FI" sz="1200" dirty="0" smtClean="0"/>
              <a:t>Toisaalta usein on tekstiä ja taulukkoa…</a:t>
            </a:r>
          </a:p>
          <a:p>
            <a:pPr algn="l"/>
            <a:r>
              <a:rPr lang="fi-FI" sz="1200" dirty="0" smtClean="0"/>
              <a:t>Entä pitäisikö käyttää jotakin pientä kuvaa osoittamassa missä kohtaa raporttia mennään?</a:t>
            </a:r>
          </a:p>
          <a:p>
            <a:pPr algn="l"/>
            <a:r>
              <a:rPr lang="fi-FI" dirty="0" smtClean="0"/>
              <a:t>Miten </a:t>
            </a:r>
            <a:r>
              <a:rPr lang="fi-FI" dirty="0"/>
              <a:t>tutkimus tehtiin</a:t>
            </a:r>
          </a:p>
          <a:p>
            <a:pPr algn="l"/>
            <a:r>
              <a:rPr lang="fi-FI" sz="1200" dirty="0" err="1" smtClean="0"/>
              <a:t>Informatum</a:t>
            </a:r>
            <a:r>
              <a:rPr lang="fi-FI" sz="1200" dirty="0" smtClean="0"/>
              <a:t> </a:t>
            </a:r>
            <a:r>
              <a:rPr lang="fi-FI" sz="1200" dirty="0" err="1" smtClean="0"/>
              <a:t>Researchin</a:t>
            </a:r>
            <a:r>
              <a:rPr lang="fi-FI" sz="1200" dirty="0" smtClean="0"/>
              <a:t> tutkijat arvioivat tallennettuja, aitoja asiakaspuheluita yhdessä sovitulla </a:t>
            </a:r>
            <a:r>
              <a:rPr lang="fi-FI" sz="1200" dirty="0" err="1" smtClean="0"/>
              <a:t>arviointikriteeristöllä</a:t>
            </a:r>
            <a:r>
              <a:rPr lang="fi-FI" sz="1200" dirty="0" smtClean="0"/>
              <a:t> ja asteikolla 1-4, jossa 1=heikko, 2=tyydyttävä, 3=hyvä ja 4=erinomainen.</a:t>
            </a:r>
          </a:p>
          <a:p>
            <a:pPr algn="l"/>
            <a:r>
              <a:rPr lang="fi-FI" sz="1200" dirty="0" smtClean="0"/>
              <a:t>Kohtaamisia poimittiin arvioitavaksi kaikista tiimeistä ja kaikilta palveluneuvojilta mahdollisimman tasaisesti.</a:t>
            </a:r>
          </a:p>
          <a:p>
            <a:pPr algn="l"/>
            <a:r>
              <a:rPr lang="fi-FI" sz="1200" dirty="0" smtClean="0"/>
              <a:t>Arvioidut puhelut on poimittu lokakuussa 2015.</a:t>
            </a:r>
          </a:p>
          <a:p>
            <a:pPr algn="l"/>
            <a:endParaRPr lang="fi-FI" dirty="0" smtClean="0"/>
          </a:p>
          <a:p>
            <a:pPr algn="l"/>
            <a:endParaRPr lang="fi-FI" dirty="0" smtClean="0"/>
          </a:p>
          <a:p>
            <a:pPr algn="l"/>
            <a:r>
              <a:rPr lang="fi-FI" dirty="0" smtClean="0"/>
              <a:t>Yhteistyön </a:t>
            </a:r>
            <a:r>
              <a:rPr lang="fi-FI" dirty="0"/>
              <a:t>jatko</a:t>
            </a:r>
          </a:p>
          <a:p>
            <a:pPr algn="l"/>
            <a:r>
              <a:rPr lang="fi-FI" sz="1200" dirty="0" smtClean="0"/>
              <a:t>Havainnot ja tutkimustulokset käydään esimiesten ja valmentajien kanssa läpi yhteisessä workshopissa. Samalla mietitään ja sovitaan, miten tulokset jalkautetaan henkilöstölle.</a:t>
            </a:r>
          </a:p>
        </p:txBody>
      </p:sp>
      <p:sp>
        <p:nvSpPr>
          <p:cNvPr id="7" name="Otsikko 1"/>
          <p:cNvSpPr>
            <a:spLocks noGrp="1"/>
          </p:cNvSpPr>
          <p:nvPr>
            <p:ph type="ctrTitle"/>
          </p:nvPr>
        </p:nvSpPr>
        <p:spPr>
          <a:xfrm>
            <a:off x="1127125" y="367700"/>
            <a:ext cx="9400832" cy="1332513"/>
          </a:xfrm>
        </p:spPr>
        <p:txBody>
          <a:bodyPr anchor="t" anchorCtr="0">
            <a:normAutofit/>
          </a:bodyPr>
          <a:lstStyle/>
          <a:p>
            <a:pPr algn="l"/>
            <a:r>
              <a:rPr lang="fi-FI" sz="4000" dirty="0" smtClean="0"/>
              <a:t>Raportin sisältö</a:t>
            </a:r>
          </a:p>
        </p:txBody>
      </p:sp>
    </p:spTree>
    <p:extLst>
      <p:ext uri="{BB962C8B-B14F-4D97-AF65-F5344CB8AC3E}">
        <p14:creationId xmlns:p14="http://schemas.microsoft.com/office/powerpoint/2010/main" val="287939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Yhteystiedot</a:t>
            </a:r>
            <a:endParaRPr lang="fi-FI" dirty="0"/>
          </a:p>
        </p:txBody>
      </p:sp>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5129" y="1912247"/>
            <a:ext cx="1507216" cy="3954162"/>
          </a:xfrm>
          <a:prstGeom prst="rect">
            <a:avLst/>
          </a:prstGeom>
        </p:spPr>
      </p:pic>
      <p:sp>
        <p:nvSpPr>
          <p:cNvPr id="5" name="Alaotsikko 2"/>
          <p:cNvSpPr>
            <a:spLocks noGrp="1"/>
          </p:cNvSpPr>
          <p:nvPr>
            <p:ph type="subTitle" idx="1" hasCustomPrompt="1"/>
          </p:nvPr>
        </p:nvSpPr>
        <p:spPr>
          <a:xfrm>
            <a:off x="3540125" y="1844675"/>
            <a:ext cx="4448431" cy="4638503"/>
          </a:xfrm>
        </p:spPr>
        <p:txBody>
          <a:bodyPr>
            <a:noAutofit/>
          </a:bodyPr>
          <a:lstStyle>
            <a:lvl1pPr>
              <a:defRPr baseline="0"/>
            </a:lvl1pPr>
          </a:lstStyle>
          <a:p>
            <a:pPr algn="l"/>
            <a:r>
              <a:rPr lang="fi-FI" sz="1600" dirty="0" smtClean="0"/>
              <a:t>Toimitusjohtaja</a:t>
            </a:r>
            <a:endParaRPr lang="fi-FI" sz="1600" dirty="0"/>
          </a:p>
          <a:p>
            <a:pPr algn="l"/>
            <a:r>
              <a:rPr lang="fi-FI" sz="1600" dirty="0" smtClean="0"/>
              <a:t>Saara Kinnunen</a:t>
            </a:r>
            <a:endParaRPr lang="fi-FI" sz="1600" dirty="0"/>
          </a:p>
          <a:p>
            <a:pPr algn="l"/>
            <a:r>
              <a:rPr lang="fi-FI" sz="1600" dirty="0"/>
              <a:t>Puh. 044 749 </a:t>
            </a:r>
            <a:r>
              <a:rPr lang="fi-FI" sz="1600" dirty="0" smtClean="0"/>
              <a:t>061</a:t>
            </a:r>
          </a:p>
          <a:p>
            <a:pPr algn="l"/>
            <a:r>
              <a:rPr lang="fi-FI" sz="1600" dirty="0" smtClean="0"/>
              <a:t>saara.kinnunen@informatumresearch.fi</a:t>
            </a:r>
            <a:endParaRPr lang="fi-FI" sz="1600" dirty="0"/>
          </a:p>
          <a:p>
            <a:pPr algn="l"/>
            <a:endParaRPr lang="fi-FI" sz="1600" dirty="0" smtClean="0"/>
          </a:p>
          <a:p>
            <a:pPr algn="l"/>
            <a:r>
              <a:rPr lang="fi-FI" sz="1600" dirty="0" smtClean="0"/>
              <a:t>Tutkimusjohtaja</a:t>
            </a:r>
          </a:p>
          <a:p>
            <a:pPr algn="l"/>
            <a:r>
              <a:rPr lang="fi-FI" sz="1600" dirty="0" smtClean="0"/>
              <a:t>Heli Koivu</a:t>
            </a:r>
          </a:p>
          <a:p>
            <a:pPr algn="l"/>
            <a:r>
              <a:rPr lang="fi-FI" sz="1600" dirty="0" smtClean="0"/>
              <a:t>Puh. 040 743 5334</a:t>
            </a:r>
          </a:p>
          <a:p>
            <a:pPr algn="l"/>
            <a:r>
              <a:rPr lang="fi-FI" sz="1600" dirty="0" smtClean="0"/>
              <a:t>Heli.koivu@informatumresearch.fi</a:t>
            </a:r>
          </a:p>
          <a:p>
            <a:pPr algn="l"/>
            <a:endParaRPr lang="fi-FI" sz="1600" dirty="0" smtClean="0"/>
          </a:p>
          <a:p>
            <a:pPr algn="l"/>
            <a:r>
              <a:rPr lang="fi-FI" sz="1600" dirty="0" smtClean="0"/>
              <a:t>www.informatumresearch.fi</a:t>
            </a:r>
          </a:p>
          <a:p>
            <a:pPr algn="l"/>
            <a:endParaRPr lang="fi-FI" sz="1600" dirty="0" smtClean="0"/>
          </a:p>
        </p:txBody>
      </p:sp>
    </p:spTree>
    <p:extLst>
      <p:ext uri="{BB962C8B-B14F-4D97-AF65-F5344CB8AC3E}">
        <p14:creationId xmlns:p14="http://schemas.microsoft.com/office/powerpoint/2010/main" val="3655221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pic>
        <p:nvPicPr>
          <p:cNvPr id="7" name="Kuva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53299" y="6355717"/>
            <a:ext cx="1589902" cy="338119"/>
          </a:xfrm>
          <a:prstGeom prst="rect">
            <a:avLst/>
          </a:prstGeom>
        </p:spPr>
      </p:pic>
      <p:sp>
        <p:nvSpPr>
          <p:cNvPr id="10" name="Slide Number Placeholder 5"/>
          <p:cNvSpPr txBox="1">
            <a:spLocks/>
          </p:cNvSpPr>
          <p:nvPr userDrawn="1"/>
        </p:nvSpPr>
        <p:spPr>
          <a:xfrm>
            <a:off x="5797819" y="6356350"/>
            <a:ext cx="434161" cy="319485"/>
          </a:xfrm>
          <a:prstGeom prst="rect">
            <a:avLst/>
          </a:prstGeom>
        </p:spPr>
        <p:txBody>
          <a:bodyPr vert="horz" lIns="91440" tIns="45720" rIns="91440" bIns="45720" rtlCol="0" anchor="ctr" anchorCtr="1"/>
          <a:lstStyle>
            <a:defPPr>
              <a:defRPr lang="fi-FI"/>
            </a:defPPr>
            <a:lvl1pPr marL="0" algn="r" defTabSz="914400" rtl="0" eaLnBrk="1" latinLnBrk="0" hangingPunct="1">
              <a:defRPr lang="en-US" sz="1000" kern="1200" smtClean="0">
                <a:solidFill>
                  <a:srgbClr val="595959"/>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9B0174-1AC5-ED47-B2AC-CFE83A01C710}" type="slidenum">
              <a:rPr lang="fi-FI" sz="1400" smtClean="0">
                <a:solidFill>
                  <a:schemeClr val="tx1"/>
                </a:solidFill>
                <a:latin typeface="+mn-lt"/>
              </a:rPr>
              <a:pPr/>
              <a:t>‹#›</a:t>
            </a:fld>
            <a:endParaRPr lang="fi-FI" sz="1400" dirty="0">
              <a:solidFill>
                <a:schemeClr val="tx1"/>
              </a:solidFill>
              <a:latin typeface="+mn-lt"/>
            </a:endParaRPr>
          </a:p>
        </p:txBody>
      </p:sp>
    </p:spTree>
    <p:extLst>
      <p:ext uri="{BB962C8B-B14F-4D97-AF65-F5344CB8AC3E}">
        <p14:creationId xmlns:p14="http://schemas.microsoft.com/office/powerpoint/2010/main" val="1113500699"/>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49" r:id="rId3"/>
    <p:sldLayoutId id="2147483651" r:id="rId4"/>
    <p:sldLayoutId id="2147483656" r:id="rId5"/>
    <p:sldLayoutId id="2147483658" r:id="rId6"/>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emf"/><Relationship Id="rId3" Type="http://schemas.openxmlformats.org/officeDocument/2006/relationships/image" Target="../media/image1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emf"/><Relationship Id="rId3" Type="http://schemas.openxmlformats.org/officeDocument/2006/relationships/image" Target="../media/image2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emf"/><Relationship Id="rId3" Type="http://schemas.openxmlformats.org/officeDocument/2006/relationships/image" Target="../media/image3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emf"/><Relationship Id="rId3" Type="http://schemas.openxmlformats.org/officeDocument/2006/relationships/image" Target="../media/image44.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emf"/><Relationship Id="rId1" Type="http://schemas.openxmlformats.org/officeDocument/2006/relationships/slideLayout" Target="../slideLayouts/slideLayout3.xml"/><Relationship Id="rId2"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emf"/><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 Id="rId3" Type="http://schemas.openxmlformats.org/officeDocument/2006/relationships/image" Target="../media/image1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45060" y="1861844"/>
            <a:ext cx="6606238" cy="1283754"/>
          </a:xfrm>
        </p:spPr>
        <p:txBody>
          <a:bodyPr>
            <a:normAutofit fontScale="90000"/>
          </a:bodyPr>
          <a:lstStyle/>
          <a:p>
            <a:r>
              <a:rPr lang="fi-FI" dirty="0" smtClean="0"/>
              <a:t>Kirjastojen äänimaisema – raportti asiakkaiden haastatteluista</a:t>
            </a:r>
            <a:endParaRPr lang="fi-FI" dirty="0"/>
          </a:p>
        </p:txBody>
      </p:sp>
      <p:sp>
        <p:nvSpPr>
          <p:cNvPr id="3" name="Alaotsikko 2"/>
          <p:cNvSpPr>
            <a:spLocks noGrp="1"/>
          </p:cNvSpPr>
          <p:nvPr>
            <p:ph type="subTitle" idx="1"/>
          </p:nvPr>
        </p:nvSpPr>
        <p:spPr>
          <a:xfrm>
            <a:off x="1145060" y="3331861"/>
            <a:ext cx="3237470" cy="887584"/>
          </a:xfrm>
        </p:spPr>
        <p:txBody>
          <a:bodyPr>
            <a:normAutofit/>
          </a:bodyPr>
          <a:lstStyle/>
          <a:p>
            <a:r>
              <a:rPr lang="fi-FI" dirty="0" smtClean="0"/>
              <a:t>Helsingin kaupunki</a:t>
            </a:r>
            <a:endParaRPr lang="fi-FI" dirty="0"/>
          </a:p>
          <a:p>
            <a:r>
              <a:rPr lang="fi-FI" dirty="0" smtClean="0"/>
              <a:t>22.6.2016</a:t>
            </a:r>
            <a:endParaRPr lang="fi-FI" dirty="0"/>
          </a:p>
          <a:p>
            <a:endParaRPr lang="fi-FI" dirty="0"/>
          </a:p>
        </p:txBody>
      </p:sp>
    </p:spTree>
    <p:extLst>
      <p:ext uri="{BB962C8B-B14F-4D97-AF65-F5344CB8AC3E}">
        <p14:creationId xmlns:p14="http://schemas.microsoft.com/office/powerpoint/2010/main" val="39013248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Kuinka usein käyt kirjastossa yleensä ja juuri tässä kirjastossa - kirjastoittain</a:t>
            </a:r>
            <a:endParaRPr lang="fi-FI" dirty="0"/>
          </a:p>
        </p:txBody>
      </p:sp>
      <p:pic>
        <p:nvPicPr>
          <p:cNvPr id="3" name="Kuva 2"/>
          <p:cNvPicPr>
            <a:picLocks noChangeAspect="1"/>
          </p:cNvPicPr>
          <p:nvPr/>
        </p:nvPicPr>
        <p:blipFill>
          <a:blip r:embed="rId2"/>
          <a:stretch>
            <a:fillRect/>
          </a:stretch>
        </p:blipFill>
        <p:spPr>
          <a:xfrm>
            <a:off x="1127126" y="1844675"/>
            <a:ext cx="8406840" cy="1940093"/>
          </a:xfrm>
          <a:prstGeom prst="rect">
            <a:avLst/>
          </a:prstGeom>
        </p:spPr>
      </p:pic>
      <p:pic>
        <p:nvPicPr>
          <p:cNvPr id="4" name="Kuva 3"/>
          <p:cNvPicPr>
            <a:picLocks noChangeAspect="1"/>
          </p:cNvPicPr>
          <p:nvPr/>
        </p:nvPicPr>
        <p:blipFill>
          <a:blip r:embed="rId3"/>
          <a:stretch>
            <a:fillRect/>
          </a:stretch>
        </p:blipFill>
        <p:spPr>
          <a:xfrm>
            <a:off x="1127125" y="4121270"/>
            <a:ext cx="8406841" cy="1940093"/>
          </a:xfrm>
          <a:prstGeom prst="rect">
            <a:avLst/>
          </a:prstGeom>
        </p:spPr>
      </p:pic>
    </p:spTree>
    <p:extLst>
      <p:ext uri="{BB962C8B-B14F-4D97-AF65-F5344CB8AC3E}">
        <p14:creationId xmlns:p14="http://schemas.microsoft.com/office/powerpoint/2010/main" val="21975252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Haastattelijan kirjaamat taustatiedot</a:t>
            </a:r>
            <a:endParaRPr lang="fi-FI" dirty="0"/>
          </a:p>
        </p:txBody>
      </p:sp>
      <p:sp>
        <p:nvSpPr>
          <p:cNvPr id="9" name="Tekstiruutu 8"/>
          <p:cNvSpPr txBox="1"/>
          <p:nvPr/>
        </p:nvSpPr>
        <p:spPr>
          <a:xfrm>
            <a:off x="2312229" y="1619073"/>
            <a:ext cx="2599173" cy="307777"/>
          </a:xfrm>
          <a:prstGeom prst="rect">
            <a:avLst/>
          </a:prstGeom>
          <a:noFill/>
        </p:spPr>
        <p:txBody>
          <a:bodyPr wrap="none" rtlCol="0">
            <a:spAutoFit/>
          </a:bodyPr>
          <a:lstStyle/>
          <a:p>
            <a:r>
              <a:rPr lang="fi-FI" sz="1400" dirty="0" smtClean="0"/>
              <a:t>Oliko haastateltava kirjastossa…?</a:t>
            </a:r>
            <a:endParaRPr lang="fi-FI" sz="1400" dirty="0"/>
          </a:p>
        </p:txBody>
      </p:sp>
      <p:sp>
        <p:nvSpPr>
          <p:cNvPr id="15" name="Tekstiruutu 14"/>
          <p:cNvSpPr txBox="1"/>
          <p:nvPr/>
        </p:nvSpPr>
        <p:spPr>
          <a:xfrm>
            <a:off x="7596923" y="1619073"/>
            <a:ext cx="3606372" cy="307777"/>
          </a:xfrm>
          <a:prstGeom prst="rect">
            <a:avLst/>
          </a:prstGeom>
          <a:noFill/>
        </p:spPr>
        <p:txBody>
          <a:bodyPr wrap="none" rtlCol="0">
            <a:spAutoFit/>
          </a:bodyPr>
          <a:lstStyle/>
          <a:p>
            <a:r>
              <a:rPr lang="fi-FI" sz="1400" dirty="0" smtClean="0"/>
              <a:t>Haastattelijan kuvaus kirjaston äänimaailmasta</a:t>
            </a:r>
            <a:endParaRPr lang="fi-FI" sz="1400" dirty="0"/>
          </a:p>
        </p:txBody>
      </p:sp>
      <p:pic>
        <p:nvPicPr>
          <p:cNvPr id="4" name="Kuva 3"/>
          <p:cNvPicPr>
            <a:picLocks noChangeAspect="1"/>
          </p:cNvPicPr>
          <p:nvPr/>
        </p:nvPicPr>
        <p:blipFill>
          <a:blip r:embed="rId2"/>
          <a:stretch>
            <a:fillRect/>
          </a:stretch>
        </p:blipFill>
        <p:spPr>
          <a:xfrm>
            <a:off x="6365449" y="2006269"/>
            <a:ext cx="4426080" cy="2353260"/>
          </a:xfrm>
          <a:prstGeom prst="rect">
            <a:avLst/>
          </a:prstGeom>
        </p:spPr>
      </p:pic>
      <p:pic>
        <p:nvPicPr>
          <p:cNvPr id="5" name="Kuva 4"/>
          <p:cNvPicPr>
            <a:picLocks noChangeAspect="1"/>
          </p:cNvPicPr>
          <p:nvPr/>
        </p:nvPicPr>
        <p:blipFill>
          <a:blip r:embed="rId3"/>
          <a:stretch>
            <a:fillRect/>
          </a:stretch>
        </p:blipFill>
        <p:spPr>
          <a:xfrm>
            <a:off x="954550" y="2006269"/>
            <a:ext cx="4419983" cy="2359356"/>
          </a:xfrm>
          <a:prstGeom prst="rect">
            <a:avLst/>
          </a:prstGeom>
        </p:spPr>
      </p:pic>
    </p:spTree>
    <p:extLst>
      <p:ext uri="{BB962C8B-B14F-4D97-AF65-F5344CB8AC3E}">
        <p14:creationId xmlns:p14="http://schemas.microsoft.com/office/powerpoint/2010/main" val="33385123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27125" y="367700"/>
            <a:ext cx="10585450" cy="1332513"/>
          </a:xfrm>
        </p:spPr>
        <p:txBody>
          <a:bodyPr/>
          <a:lstStyle/>
          <a:p>
            <a:r>
              <a:rPr lang="fi-FI" dirty="0" smtClean="0"/>
              <a:t>Haastattelijan kirjaamat taustatiedot - kirjastoittain</a:t>
            </a:r>
            <a:endParaRPr lang="fi-FI" dirty="0"/>
          </a:p>
        </p:txBody>
      </p:sp>
      <p:sp>
        <p:nvSpPr>
          <p:cNvPr id="9" name="Tekstiruutu 8"/>
          <p:cNvSpPr txBox="1"/>
          <p:nvPr/>
        </p:nvSpPr>
        <p:spPr>
          <a:xfrm>
            <a:off x="1059890" y="1600112"/>
            <a:ext cx="2599173" cy="307777"/>
          </a:xfrm>
          <a:prstGeom prst="rect">
            <a:avLst/>
          </a:prstGeom>
          <a:noFill/>
        </p:spPr>
        <p:txBody>
          <a:bodyPr wrap="none" rtlCol="0">
            <a:spAutoFit/>
          </a:bodyPr>
          <a:lstStyle/>
          <a:p>
            <a:r>
              <a:rPr lang="fi-FI" sz="1400" dirty="0" smtClean="0"/>
              <a:t>Oliko haastateltava kirjastossa…?</a:t>
            </a:r>
            <a:endParaRPr lang="fi-FI" sz="1400" dirty="0"/>
          </a:p>
        </p:txBody>
      </p:sp>
      <p:sp>
        <p:nvSpPr>
          <p:cNvPr id="15" name="Tekstiruutu 14"/>
          <p:cNvSpPr txBox="1"/>
          <p:nvPr/>
        </p:nvSpPr>
        <p:spPr>
          <a:xfrm>
            <a:off x="1059890" y="3730490"/>
            <a:ext cx="3606372" cy="307777"/>
          </a:xfrm>
          <a:prstGeom prst="rect">
            <a:avLst/>
          </a:prstGeom>
          <a:noFill/>
        </p:spPr>
        <p:txBody>
          <a:bodyPr wrap="none" rtlCol="0">
            <a:spAutoFit/>
          </a:bodyPr>
          <a:lstStyle/>
          <a:p>
            <a:r>
              <a:rPr lang="fi-FI" sz="1400" dirty="0" smtClean="0"/>
              <a:t>Haastattelijan kuvaus kirjaston äänimaailmasta</a:t>
            </a:r>
            <a:endParaRPr lang="fi-FI" sz="1400" dirty="0"/>
          </a:p>
        </p:txBody>
      </p:sp>
      <p:pic>
        <p:nvPicPr>
          <p:cNvPr id="5" name="Kuva 4"/>
          <p:cNvPicPr>
            <a:picLocks noChangeAspect="1"/>
          </p:cNvPicPr>
          <p:nvPr/>
        </p:nvPicPr>
        <p:blipFill>
          <a:blip r:embed="rId2"/>
          <a:stretch>
            <a:fillRect/>
          </a:stretch>
        </p:blipFill>
        <p:spPr>
          <a:xfrm>
            <a:off x="1127125" y="1967420"/>
            <a:ext cx="7596265" cy="1295719"/>
          </a:xfrm>
          <a:prstGeom prst="rect">
            <a:avLst/>
          </a:prstGeom>
        </p:spPr>
      </p:pic>
      <p:pic>
        <p:nvPicPr>
          <p:cNvPr id="6" name="Kuva 5"/>
          <p:cNvPicPr>
            <a:picLocks noChangeAspect="1"/>
          </p:cNvPicPr>
          <p:nvPr/>
        </p:nvPicPr>
        <p:blipFill>
          <a:blip r:embed="rId3"/>
          <a:stretch>
            <a:fillRect/>
          </a:stretch>
        </p:blipFill>
        <p:spPr>
          <a:xfrm>
            <a:off x="1127125" y="4076194"/>
            <a:ext cx="7596265" cy="1385675"/>
          </a:xfrm>
          <a:prstGeom prst="rect">
            <a:avLst/>
          </a:prstGeom>
        </p:spPr>
      </p:pic>
    </p:spTree>
    <p:extLst>
      <p:ext uri="{BB962C8B-B14F-4D97-AF65-F5344CB8AC3E}">
        <p14:creationId xmlns:p14="http://schemas.microsoft.com/office/powerpoint/2010/main" val="18951091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Raportin sisältö</a:t>
            </a:r>
          </a:p>
        </p:txBody>
      </p:sp>
      <p:sp>
        <p:nvSpPr>
          <p:cNvPr id="3" name="Alaotsikko 2"/>
          <p:cNvSpPr>
            <a:spLocks noGrp="1"/>
          </p:cNvSpPr>
          <p:nvPr>
            <p:ph type="subTitle" idx="1"/>
          </p:nvPr>
        </p:nvSpPr>
        <p:spPr/>
        <p:txBody>
          <a:bodyPr/>
          <a:lstStyle/>
          <a:p>
            <a:r>
              <a:rPr lang="fi-FI" dirty="0"/>
              <a:t>Tausta ja toteutus</a:t>
            </a:r>
          </a:p>
          <a:p>
            <a:r>
              <a:rPr lang="fi-FI" dirty="0"/>
              <a:t>Vastaajien taustatiedot</a:t>
            </a:r>
          </a:p>
          <a:p>
            <a:r>
              <a:rPr lang="fi-FI" b="1" dirty="0">
                <a:solidFill>
                  <a:srgbClr val="E44C5C"/>
                </a:solidFill>
              </a:rPr>
              <a:t>Kirjaston tunnelma</a:t>
            </a:r>
          </a:p>
          <a:p>
            <a:r>
              <a:rPr lang="fi-FI" dirty="0" smtClean="0"/>
              <a:t>Kirjaston käyttö</a:t>
            </a:r>
            <a:endParaRPr lang="fi-FI" dirty="0"/>
          </a:p>
          <a:p>
            <a:r>
              <a:rPr lang="fi-FI" dirty="0" smtClean="0"/>
              <a:t>Ihannekirjasto</a:t>
            </a:r>
          </a:p>
          <a:p>
            <a:r>
              <a:rPr lang="fi-FI" dirty="0" smtClean="0"/>
              <a:t>Yhteenveto tuloksista</a:t>
            </a:r>
            <a:endParaRPr lang="fi-FI" dirty="0"/>
          </a:p>
          <a:p>
            <a:endParaRPr lang="fi-FI" dirty="0"/>
          </a:p>
          <a:p>
            <a:endParaRPr lang="fi-FI" dirty="0"/>
          </a:p>
        </p:txBody>
      </p:sp>
    </p:spTree>
    <p:extLst>
      <p:ext uri="{BB962C8B-B14F-4D97-AF65-F5344CB8AC3E}">
        <p14:creationId xmlns:p14="http://schemas.microsoft.com/office/powerpoint/2010/main" val="24176788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Miten hyvin viihdyt tässä kirjastossa?</a:t>
            </a:r>
            <a:endParaRPr lang="fi-FI" dirty="0"/>
          </a:p>
        </p:txBody>
      </p:sp>
      <p:pic>
        <p:nvPicPr>
          <p:cNvPr id="5" name="Kuva 4"/>
          <p:cNvPicPr>
            <a:picLocks noChangeAspect="1"/>
          </p:cNvPicPr>
          <p:nvPr/>
        </p:nvPicPr>
        <p:blipFill>
          <a:blip r:embed="rId2"/>
          <a:stretch>
            <a:fillRect/>
          </a:stretch>
        </p:blipFill>
        <p:spPr>
          <a:xfrm>
            <a:off x="1114233" y="1844674"/>
            <a:ext cx="5608963" cy="2994025"/>
          </a:xfrm>
          <a:prstGeom prst="rect">
            <a:avLst/>
          </a:prstGeom>
        </p:spPr>
      </p:pic>
      <p:sp>
        <p:nvSpPr>
          <p:cNvPr id="8" name="Pyöristetty kuvaselitesuorakulmio 7"/>
          <p:cNvSpPr/>
          <p:nvPr/>
        </p:nvSpPr>
        <p:spPr>
          <a:xfrm>
            <a:off x="6723196" y="2440742"/>
            <a:ext cx="2420804" cy="1307060"/>
          </a:xfrm>
          <a:prstGeom prst="wedgeRoundRectCallout">
            <a:avLst>
              <a:gd name="adj1" fmla="val -89232"/>
              <a:gd name="adj2" fmla="val -29737"/>
              <a:gd name="adj3" fmla="val 16667"/>
            </a:avLst>
          </a:prstGeom>
          <a:solidFill>
            <a:srgbClr val="106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t>Kokonaisuutena haastatellut asiakkaat viihtyvät kirjastoissa erittäin tai melko hyvin. Yksikään haastateltu ei todennut viihtyvänsä erittäin tai melko huonosti.</a:t>
            </a:r>
            <a:endParaRPr lang="fi-FI" sz="1400" dirty="0"/>
          </a:p>
        </p:txBody>
      </p:sp>
    </p:spTree>
    <p:extLst>
      <p:ext uri="{BB962C8B-B14F-4D97-AF65-F5344CB8AC3E}">
        <p14:creationId xmlns:p14="http://schemas.microsoft.com/office/powerpoint/2010/main" val="26426898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27125" y="367700"/>
            <a:ext cx="10289428" cy="1332513"/>
          </a:xfrm>
        </p:spPr>
        <p:txBody>
          <a:bodyPr>
            <a:normAutofit/>
          </a:bodyPr>
          <a:lstStyle/>
          <a:p>
            <a:r>
              <a:rPr lang="fi-FI" dirty="0" smtClean="0"/>
              <a:t>Miten hyvin viihdyt tässä kirjastossa? – vertailu kirjastoittain</a:t>
            </a:r>
            <a:endParaRPr lang="fi-FI" dirty="0"/>
          </a:p>
        </p:txBody>
      </p:sp>
      <p:pic>
        <p:nvPicPr>
          <p:cNvPr id="3" name="Kuva 2"/>
          <p:cNvPicPr>
            <a:picLocks noChangeAspect="1"/>
          </p:cNvPicPr>
          <p:nvPr/>
        </p:nvPicPr>
        <p:blipFill>
          <a:blip r:embed="rId2"/>
          <a:stretch>
            <a:fillRect/>
          </a:stretch>
        </p:blipFill>
        <p:spPr>
          <a:xfrm>
            <a:off x="1127125" y="1844675"/>
            <a:ext cx="7505887" cy="2035965"/>
          </a:xfrm>
          <a:prstGeom prst="rect">
            <a:avLst/>
          </a:prstGeom>
        </p:spPr>
      </p:pic>
      <p:sp>
        <p:nvSpPr>
          <p:cNvPr id="8" name="Pyöristetty kuvaselitesuorakulmio 7"/>
          <p:cNvSpPr/>
          <p:nvPr/>
        </p:nvSpPr>
        <p:spPr>
          <a:xfrm>
            <a:off x="9330563" y="2340371"/>
            <a:ext cx="2085990" cy="674832"/>
          </a:xfrm>
          <a:prstGeom prst="wedgeRoundRectCallout">
            <a:avLst>
              <a:gd name="adj1" fmla="val -81204"/>
              <a:gd name="adj2" fmla="val -23797"/>
              <a:gd name="adj3" fmla="val 16667"/>
            </a:avLst>
          </a:prstGeom>
          <a:solidFill>
            <a:srgbClr val="106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t>Seinäjoella viihdytään keskimääräistä useammin erittäin hyvin.</a:t>
            </a:r>
            <a:endParaRPr lang="fi-FI" sz="1400" dirty="0"/>
          </a:p>
        </p:txBody>
      </p:sp>
      <p:sp>
        <p:nvSpPr>
          <p:cNvPr id="6" name="Tekstiruutu 5"/>
          <p:cNvSpPr txBox="1"/>
          <p:nvPr/>
        </p:nvSpPr>
        <p:spPr>
          <a:xfrm>
            <a:off x="1127124" y="4365625"/>
            <a:ext cx="7707594" cy="1461939"/>
          </a:xfrm>
          <a:prstGeom prst="rect">
            <a:avLst/>
          </a:prstGeom>
          <a:noFill/>
          <a:ln>
            <a:solidFill>
              <a:srgbClr val="106894"/>
            </a:solidFill>
          </a:ln>
        </p:spPr>
        <p:txBody>
          <a:bodyPr wrap="square" rtlCol="0">
            <a:spAutoFit/>
          </a:bodyPr>
          <a:lstStyle/>
          <a:p>
            <a:r>
              <a:rPr lang="fi-FI" sz="1400" b="1" dirty="0" smtClean="0"/>
              <a:t>Erot ovat pieniä taustamuuttujittain tarkasteltuna, alla muutamia huomioita:</a:t>
            </a:r>
          </a:p>
          <a:p>
            <a:endParaRPr lang="fi-FI" sz="500" b="1" dirty="0" smtClean="0"/>
          </a:p>
          <a:p>
            <a:pPr marL="285750" indent="-285750">
              <a:buFont typeface="Arial" panose="020B0604020202020204" pitchFamily="34" charset="0"/>
              <a:buChar char="•"/>
            </a:pPr>
            <a:r>
              <a:rPr lang="fi-FI" sz="1400" dirty="0" smtClean="0"/>
              <a:t>Eri ikäisten haastateltujen viihtymisessä ei ollut tässä tutkimuksessa merkittäviä eroja.</a:t>
            </a:r>
          </a:p>
          <a:p>
            <a:pPr marL="285750" indent="-285750">
              <a:buFont typeface="Arial" panose="020B0604020202020204" pitchFamily="34" charset="0"/>
              <a:buChar char="•"/>
            </a:pPr>
            <a:r>
              <a:rPr lang="fi-FI" sz="1400" dirty="0" smtClean="0"/>
              <a:t>Naiset viihtyvät hieman miehiä paremmin ja eri elämäntilanteissa olevista kotiäidit- tai isät viihtyivät kirjastossa muita paremmin. </a:t>
            </a:r>
          </a:p>
          <a:p>
            <a:pPr marL="285750" indent="-285750">
              <a:buFont typeface="Arial" panose="020B0604020202020204" pitchFamily="34" charset="0"/>
              <a:buChar char="•"/>
            </a:pPr>
            <a:r>
              <a:rPr lang="fi-FI" sz="1400" dirty="0" smtClean="0"/>
              <a:t>Kaveriporukassa tai lapsen kanssa liikkeellä olleet viihtyivät myös kirjastossa yksin olevia paremmin. </a:t>
            </a:r>
          </a:p>
          <a:p>
            <a:pPr marL="285750" indent="-285750">
              <a:buFont typeface="Arial" panose="020B0604020202020204" pitchFamily="34" charset="0"/>
              <a:buChar char="•"/>
            </a:pPr>
            <a:r>
              <a:rPr lang="fi-FI" sz="1400" dirty="0" smtClean="0"/>
              <a:t>Käyttäjätyypeistä laitteiden käyttäjät ja lukijat / oleilijat viihtyivät hieman muita paremmin.</a:t>
            </a:r>
            <a:endParaRPr lang="fi-FI" sz="1400" dirty="0"/>
          </a:p>
        </p:txBody>
      </p:sp>
    </p:spTree>
    <p:extLst>
      <p:ext uri="{BB962C8B-B14F-4D97-AF65-F5344CB8AC3E}">
        <p14:creationId xmlns:p14="http://schemas.microsoft.com/office/powerpoint/2010/main" val="4016371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p:cNvPicPr>
            <a:picLocks noChangeAspect="1"/>
          </p:cNvPicPr>
          <p:nvPr/>
        </p:nvPicPr>
        <p:blipFill>
          <a:blip r:embed="rId2"/>
          <a:stretch>
            <a:fillRect/>
          </a:stretch>
        </p:blipFill>
        <p:spPr>
          <a:xfrm>
            <a:off x="971446" y="1666133"/>
            <a:ext cx="5626911" cy="4506067"/>
          </a:xfrm>
          <a:prstGeom prst="rect">
            <a:avLst/>
          </a:prstGeom>
        </p:spPr>
      </p:pic>
      <p:sp>
        <p:nvSpPr>
          <p:cNvPr id="2" name="Otsikko 1"/>
          <p:cNvSpPr>
            <a:spLocks noGrp="1"/>
          </p:cNvSpPr>
          <p:nvPr>
            <p:ph type="ctrTitle"/>
          </p:nvPr>
        </p:nvSpPr>
        <p:spPr>
          <a:xfrm>
            <a:off x="1127125" y="367700"/>
            <a:ext cx="9400832" cy="1815942"/>
          </a:xfrm>
        </p:spPr>
        <p:txBody>
          <a:bodyPr>
            <a:normAutofit/>
          </a:bodyPr>
          <a:lstStyle/>
          <a:p>
            <a:r>
              <a:rPr lang="fi-FI" dirty="0" smtClean="0"/>
              <a:t>Mikä saa sinut viihtymään täällä hyvin? Avointen vastausten luokittelu</a:t>
            </a:r>
            <a:endParaRPr lang="fi-FI" dirty="0">
              <a:solidFill>
                <a:srgbClr val="FF0000"/>
              </a:solidFill>
            </a:endParaRPr>
          </a:p>
        </p:txBody>
      </p:sp>
      <p:sp>
        <p:nvSpPr>
          <p:cNvPr id="9" name="Tekstiruutu 8"/>
          <p:cNvSpPr txBox="1"/>
          <p:nvPr/>
        </p:nvSpPr>
        <p:spPr>
          <a:xfrm>
            <a:off x="5161970" y="2371847"/>
            <a:ext cx="2341489" cy="2677656"/>
          </a:xfrm>
          <a:prstGeom prst="rect">
            <a:avLst/>
          </a:prstGeom>
          <a:noFill/>
          <a:ln>
            <a:solidFill>
              <a:srgbClr val="106894"/>
            </a:solidFill>
          </a:ln>
        </p:spPr>
        <p:txBody>
          <a:bodyPr wrap="square" rtlCol="0">
            <a:spAutoFit/>
          </a:bodyPr>
          <a:lstStyle/>
          <a:p>
            <a:r>
              <a:rPr lang="fi-FI" sz="1200" dirty="0" smtClean="0"/>
              <a:t>Uudet tilat</a:t>
            </a:r>
          </a:p>
          <a:p>
            <a:r>
              <a:rPr lang="fi-FI" sz="1200" dirty="0" smtClean="0"/>
              <a:t>Näyttelyt</a:t>
            </a:r>
          </a:p>
          <a:p>
            <a:r>
              <a:rPr lang="fi-FI" sz="1200" dirty="0" smtClean="0"/>
              <a:t>Hyvä paikka </a:t>
            </a:r>
            <a:r>
              <a:rPr lang="fi-FI" sz="1200" dirty="0" err="1" smtClean="0"/>
              <a:t>hengailla</a:t>
            </a:r>
            <a:r>
              <a:rPr lang="fi-FI" sz="1200" dirty="0" smtClean="0"/>
              <a:t> kavereiden kanssa</a:t>
            </a:r>
          </a:p>
          <a:p>
            <a:r>
              <a:rPr lang="fi-FI" sz="1200" dirty="0" smtClean="0"/>
              <a:t>Aukioloajat</a:t>
            </a:r>
          </a:p>
          <a:p>
            <a:r>
              <a:rPr lang="fi-FI" sz="1200" dirty="0" smtClean="0"/>
              <a:t>Palvelut</a:t>
            </a:r>
          </a:p>
          <a:p>
            <a:r>
              <a:rPr lang="fi-FI" sz="1200" dirty="0" smtClean="0"/>
              <a:t>Oma mieliala</a:t>
            </a:r>
          </a:p>
          <a:p>
            <a:r>
              <a:rPr lang="fi-FI" sz="1200" dirty="0" smtClean="0"/>
              <a:t>Hyvä liikkua</a:t>
            </a:r>
          </a:p>
          <a:p>
            <a:r>
              <a:rPr lang="fi-FI" sz="1200" dirty="0" smtClean="0"/>
              <a:t>Perinteisyys</a:t>
            </a:r>
          </a:p>
          <a:p>
            <a:r>
              <a:rPr lang="fi-FI" sz="1200" dirty="0" smtClean="0"/>
              <a:t>Sopivan kokoinen</a:t>
            </a:r>
          </a:p>
          <a:p>
            <a:r>
              <a:rPr lang="fi-FI" sz="1200" dirty="0" smtClean="0"/>
              <a:t>Hyvin järjestetty</a:t>
            </a:r>
          </a:p>
          <a:p>
            <a:r>
              <a:rPr lang="fi-FI" sz="1200" dirty="0" smtClean="0"/>
              <a:t>Monikulttuurinen</a:t>
            </a:r>
          </a:p>
          <a:p>
            <a:r>
              <a:rPr lang="fi-FI" sz="1200" dirty="0" smtClean="0"/>
              <a:t>Erilaisia ihmisiä</a:t>
            </a:r>
          </a:p>
          <a:p>
            <a:r>
              <a:rPr lang="fi-FI" sz="1200" dirty="0" smtClean="0"/>
              <a:t>Kahvila</a:t>
            </a:r>
            <a:endParaRPr lang="fi-FI" sz="1200" dirty="0"/>
          </a:p>
        </p:txBody>
      </p:sp>
      <p:cxnSp>
        <p:nvCxnSpPr>
          <p:cNvPr id="11" name="Suora nuoliyhdysviiva 10"/>
          <p:cNvCxnSpPr/>
          <p:nvPr/>
        </p:nvCxnSpPr>
        <p:spPr>
          <a:xfrm>
            <a:off x="4208929" y="2918012"/>
            <a:ext cx="939594" cy="0"/>
          </a:xfrm>
          <a:prstGeom prst="straightConnector1">
            <a:avLst/>
          </a:prstGeom>
          <a:ln>
            <a:solidFill>
              <a:srgbClr val="00ABD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3940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27125" y="367700"/>
            <a:ext cx="9400832" cy="1815942"/>
          </a:xfrm>
        </p:spPr>
        <p:txBody>
          <a:bodyPr>
            <a:normAutofit/>
          </a:bodyPr>
          <a:lstStyle/>
          <a:p>
            <a:r>
              <a:rPr lang="fi-FI" dirty="0" smtClean="0"/>
              <a:t>Mikä saa sinut viihtymään täällä hyvin? Avointen vastausten luokittelu kirjastoittain</a:t>
            </a:r>
            <a:endParaRPr lang="fi-FI" dirty="0">
              <a:solidFill>
                <a:srgbClr val="FF0000"/>
              </a:solidFill>
            </a:endParaRPr>
          </a:p>
        </p:txBody>
      </p:sp>
      <p:sp>
        <p:nvSpPr>
          <p:cNvPr id="8" name="Tekstiruutu 7"/>
          <p:cNvSpPr txBox="1"/>
          <p:nvPr/>
        </p:nvSpPr>
        <p:spPr>
          <a:xfrm>
            <a:off x="8746957" y="2303962"/>
            <a:ext cx="2916731" cy="3770263"/>
          </a:xfrm>
          <a:prstGeom prst="rect">
            <a:avLst/>
          </a:prstGeom>
          <a:solidFill>
            <a:schemeClr val="bg1"/>
          </a:solidFill>
          <a:ln w="3175">
            <a:solidFill>
              <a:srgbClr val="106894"/>
            </a:solidFill>
          </a:ln>
        </p:spPr>
        <p:txBody>
          <a:bodyPr wrap="square" rtlCol="0">
            <a:spAutoFit/>
          </a:bodyPr>
          <a:lstStyle/>
          <a:p>
            <a:r>
              <a:rPr lang="fi-FI" sz="1400" dirty="0" smtClean="0"/>
              <a:t>Rauhallisuus ja hiljaisuus mainitaan usein viihtymistä edistävänä asiana. Erityisesti se korostuu </a:t>
            </a:r>
            <a:r>
              <a:rPr lang="fi-FI" sz="1400" dirty="0" err="1" smtClean="0"/>
              <a:t>Entressessä</a:t>
            </a:r>
            <a:r>
              <a:rPr lang="fi-FI" sz="1400" dirty="0" smtClean="0"/>
              <a:t> ja Malmilla. Muita kirjastoja vähemmän rauhallisuutta tuodaan esiin Seinäjoella ja Vihdissä.</a:t>
            </a:r>
          </a:p>
          <a:p>
            <a:endParaRPr lang="fi-FI" sz="500" dirty="0"/>
          </a:p>
          <a:p>
            <a:r>
              <a:rPr lang="fi-FI" sz="1400" dirty="0" smtClean="0"/>
              <a:t>Seinäjoella vastaajat mainitsevat muita kirjastoja useammin arkkitehtuuriin, esteettisyyteen ja viihtyisyyteen sekä kirjaston monipuolisuuteen liittyviä asioita.</a:t>
            </a:r>
          </a:p>
          <a:p>
            <a:endParaRPr lang="fi-FI" sz="500" dirty="0"/>
          </a:p>
          <a:p>
            <a:r>
              <a:rPr lang="fi-FI" sz="1400" dirty="0" smtClean="0"/>
              <a:t>Vihdissä korostuu hyvän valikoiman ja valoisuuden merkitys muita kirjastoja enemmän.</a:t>
            </a:r>
          </a:p>
          <a:p>
            <a:endParaRPr lang="fi-FI" sz="500" dirty="0"/>
          </a:p>
          <a:p>
            <a:r>
              <a:rPr lang="fi-FI" sz="1400" dirty="0" smtClean="0"/>
              <a:t>Malmilla viihtyvyyttä edistää muita kirjastoja useammin hyvä palvelu.</a:t>
            </a:r>
          </a:p>
        </p:txBody>
      </p:sp>
      <p:pic>
        <p:nvPicPr>
          <p:cNvPr id="3" name="Kuva 2"/>
          <p:cNvPicPr>
            <a:picLocks noChangeAspect="1"/>
          </p:cNvPicPr>
          <p:nvPr/>
        </p:nvPicPr>
        <p:blipFill>
          <a:blip r:embed="rId2"/>
          <a:stretch>
            <a:fillRect/>
          </a:stretch>
        </p:blipFill>
        <p:spPr>
          <a:xfrm>
            <a:off x="1127126" y="1844676"/>
            <a:ext cx="7114506" cy="4321520"/>
          </a:xfrm>
          <a:prstGeom prst="rect">
            <a:avLst/>
          </a:prstGeom>
        </p:spPr>
      </p:pic>
    </p:spTree>
    <p:extLst>
      <p:ext uri="{BB962C8B-B14F-4D97-AF65-F5344CB8AC3E}">
        <p14:creationId xmlns:p14="http://schemas.microsoft.com/office/powerpoint/2010/main" val="39856858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27125" y="367700"/>
            <a:ext cx="9400832" cy="1815942"/>
          </a:xfrm>
        </p:spPr>
        <p:txBody>
          <a:bodyPr>
            <a:normAutofit/>
          </a:bodyPr>
          <a:lstStyle/>
          <a:p>
            <a:r>
              <a:rPr lang="fi-FI" dirty="0" smtClean="0"/>
              <a:t>Millainen tunnelma tässä kirjastossa on nyt – Avointen vastausten luokittelu kirjastoittain</a:t>
            </a:r>
            <a:endParaRPr lang="fi-FI" dirty="0">
              <a:solidFill>
                <a:srgbClr val="FF0000"/>
              </a:solidFill>
            </a:endParaRPr>
          </a:p>
        </p:txBody>
      </p:sp>
      <p:sp>
        <p:nvSpPr>
          <p:cNvPr id="3" name="Tekstiruutu 2"/>
          <p:cNvSpPr txBox="1"/>
          <p:nvPr/>
        </p:nvSpPr>
        <p:spPr>
          <a:xfrm>
            <a:off x="723940" y="1714035"/>
            <a:ext cx="2116156" cy="4401205"/>
          </a:xfrm>
          <a:prstGeom prst="rect">
            <a:avLst/>
          </a:prstGeom>
          <a:noFill/>
          <a:ln w="19050">
            <a:solidFill>
              <a:srgbClr val="00ABD4"/>
            </a:solidFill>
          </a:ln>
        </p:spPr>
        <p:txBody>
          <a:bodyPr wrap="square" rtlCol="0">
            <a:spAutoFit/>
          </a:bodyPr>
          <a:lstStyle/>
          <a:p>
            <a:r>
              <a:rPr lang="fi-FI" sz="1400" b="1" dirty="0" err="1" smtClean="0"/>
              <a:t>Entresse</a:t>
            </a:r>
            <a:r>
              <a:rPr lang="fi-FI" sz="1400" b="1" dirty="0" smtClean="0"/>
              <a:t> (n=50):</a:t>
            </a:r>
          </a:p>
          <a:p>
            <a:pPr marL="285750" indent="-285750">
              <a:buFont typeface="Arial" panose="020B0604020202020204" pitchFamily="34" charset="0"/>
              <a:buChar char="•"/>
            </a:pPr>
            <a:r>
              <a:rPr lang="fi-FI" sz="1400" b="1" dirty="0" smtClean="0"/>
              <a:t>Rauhallinen  36 kpl</a:t>
            </a:r>
          </a:p>
          <a:p>
            <a:pPr marL="285750" indent="-285750">
              <a:buFont typeface="Arial" panose="020B0604020202020204" pitchFamily="34" charset="0"/>
              <a:buChar char="•"/>
            </a:pPr>
            <a:r>
              <a:rPr lang="fi-FI" sz="1400" b="1" dirty="0" smtClean="0"/>
              <a:t>Hiljainen 18 kpl</a:t>
            </a:r>
          </a:p>
          <a:p>
            <a:pPr marL="285750" indent="-285750">
              <a:buFont typeface="Arial" panose="020B0604020202020204" pitchFamily="34" charset="0"/>
              <a:buChar char="•"/>
            </a:pPr>
            <a:r>
              <a:rPr lang="fi-FI" sz="1400" b="1" dirty="0" smtClean="0"/>
              <a:t>Miellyttävä /</a:t>
            </a:r>
            <a:r>
              <a:rPr lang="fi-FI" sz="1400" b="1" dirty="0"/>
              <a:t> </a:t>
            </a:r>
            <a:r>
              <a:rPr lang="fi-FI" sz="1400" b="1" dirty="0" smtClean="0"/>
              <a:t>mukava 9 kpl </a:t>
            </a:r>
          </a:p>
          <a:p>
            <a:pPr marL="285750" indent="-285750">
              <a:buFont typeface="Arial" panose="020B0604020202020204" pitchFamily="34" charset="0"/>
              <a:buChar char="•"/>
            </a:pPr>
            <a:r>
              <a:rPr lang="fi-FI" sz="1400" dirty="0" smtClean="0"/>
              <a:t>Eloisa / elinvoimainen / energinen 4 kpl</a:t>
            </a:r>
          </a:p>
          <a:p>
            <a:pPr marL="285750" indent="-285750">
              <a:buFont typeface="Arial" panose="020B0604020202020204" pitchFamily="34" charset="0"/>
              <a:buChar char="•"/>
            </a:pPr>
            <a:r>
              <a:rPr lang="fi-FI" sz="1400" dirty="0" smtClean="0"/>
              <a:t>Ihan hyvä / ei valittamista 4 kpl</a:t>
            </a:r>
          </a:p>
          <a:p>
            <a:pPr marL="285750" indent="-285750">
              <a:buFont typeface="Arial" panose="020B0604020202020204" pitchFamily="34" charset="0"/>
              <a:buChar char="•"/>
            </a:pPr>
            <a:r>
              <a:rPr lang="fi-FI" sz="1400" dirty="0" smtClean="0"/>
              <a:t>Viihtyisä 3 kpl</a:t>
            </a:r>
          </a:p>
          <a:p>
            <a:pPr marL="285750" indent="-285750">
              <a:buFont typeface="Arial" panose="020B0604020202020204" pitchFamily="34" charset="0"/>
              <a:buChar char="•"/>
            </a:pPr>
            <a:r>
              <a:rPr lang="fi-FI" sz="1400" dirty="0" smtClean="0"/>
              <a:t>Leppoisa 3 kpl</a:t>
            </a:r>
          </a:p>
          <a:p>
            <a:pPr marL="285750" indent="-285750">
              <a:buFont typeface="Arial" panose="020B0604020202020204" pitchFamily="34" charset="0"/>
              <a:buChar char="•"/>
            </a:pPr>
            <a:r>
              <a:rPr lang="fi-FI" sz="1400" dirty="0" smtClean="0"/>
              <a:t>Lämmin 2 kpl</a:t>
            </a:r>
          </a:p>
          <a:p>
            <a:pPr marL="285750" indent="-285750">
              <a:buFont typeface="Arial" panose="020B0604020202020204" pitchFamily="34" charset="0"/>
              <a:buChar char="•"/>
            </a:pPr>
            <a:r>
              <a:rPr lang="fi-FI" sz="1400" dirty="0" smtClean="0"/>
              <a:t>Seesteinen 2 kpl</a:t>
            </a:r>
          </a:p>
          <a:p>
            <a:pPr marL="285750" indent="-285750">
              <a:buFont typeface="Arial" panose="020B0604020202020204" pitchFamily="34" charset="0"/>
              <a:buChar char="•"/>
            </a:pPr>
            <a:r>
              <a:rPr lang="fi-FI" sz="1400" dirty="0" smtClean="0"/>
              <a:t>Yksittäisiä mainintoja: hyvä, rento, äänekäs, tavanomainen, kutsuva, kotoisa, värikäs, välitön, hyväntuulinen, kiinnostunut</a:t>
            </a:r>
          </a:p>
        </p:txBody>
      </p:sp>
      <p:sp>
        <p:nvSpPr>
          <p:cNvPr id="4" name="Tekstiruutu 3"/>
          <p:cNvSpPr txBox="1"/>
          <p:nvPr/>
        </p:nvSpPr>
        <p:spPr>
          <a:xfrm>
            <a:off x="2904171" y="1710205"/>
            <a:ext cx="2138476" cy="3754874"/>
          </a:xfrm>
          <a:prstGeom prst="rect">
            <a:avLst/>
          </a:prstGeom>
          <a:noFill/>
          <a:ln w="19050">
            <a:solidFill>
              <a:srgbClr val="00ABD4"/>
            </a:solidFill>
          </a:ln>
        </p:spPr>
        <p:txBody>
          <a:bodyPr wrap="square" rtlCol="0">
            <a:spAutoFit/>
          </a:bodyPr>
          <a:lstStyle/>
          <a:p>
            <a:r>
              <a:rPr lang="fi-FI" sz="1400" b="1" dirty="0" smtClean="0"/>
              <a:t>Lappeenranta (n=50):</a:t>
            </a:r>
          </a:p>
          <a:p>
            <a:pPr marL="285750" indent="-285750">
              <a:buFont typeface="Arial" panose="020B0604020202020204" pitchFamily="34" charset="0"/>
              <a:buChar char="•"/>
            </a:pPr>
            <a:r>
              <a:rPr lang="fi-FI" sz="1400" b="1" dirty="0" smtClean="0"/>
              <a:t>Rauhallinen 42 kpl</a:t>
            </a:r>
          </a:p>
          <a:p>
            <a:pPr marL="285750" indent="-285750">
              <a:buFont typeface="Arial" panose="020B0604020202020204" pitchFamily="34" charset="0"/>
              <a:buChar char="•"/>
            </a:pPr>
            <a:r>
              <a:rPr lang="fi-FI" sz="1400" b="1" dirty="0" smtClean="0"/>
              <a:t>Miellyttävä / mukava 10 kpl</a:t>
            </a:r>
          </a:p>
          <a:p>
            <a:pPr marL="285750" indent="-285750">
              <a:buFont typeface="Arial" panose="020B0604020202020204" pitchFamily="34" charset="0"/>
              <a:buChar char="•"/>
            </a:pPr>
            <a:r>
              <a:rPr lang="fi-FI" sz="1400" b="1" dirty="0" smtClean="0"/>
              <a:t>Hyvä 8 kpl</a:t>
            </a:r>
          </a:p>
          <a:p>
            <a:pPr marL="285750" indent="-285750">
              <a:buFont typeface="Arial" panose="020B0604020202020204" pitchFamily="34" charset="0"/>
              <a:buChar char="•"/>
            </a:pPr>
            <a:r>
              <a:rPr lang="fi-FI" sz="1400" b="1" dirty="0" smtClean="0"/>
              <a:t>Hiljainen 6 kpl</a:t>
            </a:r>
          </a:p>
          <a:p>
            <a:pPr marL="285750" indent="-285750">
              <a:buFont typeface="Arial" panose="020B0604020202020204" pitchFamily="34" charset="0"/>
              <a:buChar char="•"/>
            </a:pPr>
            <a:r>
              <a:rPr lang="fi-FI" sz="1400" dirty="0" smtClean="0"/>
              <a:t>Viihtyisä 4 kpl</a:t>
            </a:r>
          </a:p>
          <a:p>
            <a:pPr marL="285750" indent="-285750">
              <a:buFont typeface="Arial" panose="020B0604020202020204" pitchFamily="34" charset="0"/>
              <a:buChar char="•"/>
            </a:pPr>
            <a:r>
              <a:rPr lang="fi-FI" sz="1400" dirty="0" smtClean="0"/>
              <a:t>Keskittynyt 3 kpl</a:t>
            </a:r>
          </a:p>
          <a:p>
            <a:pPr marL="285750" indent="-285750">
              <a:buFont typeface="Arial" panose="020B0604020202020204" pitchFamily="34" charset="0"/>
              <a:buChar char="•"/>
            </a:pPr>
            <a:r>
              <a:rPr lang="fi-FI" sz="1400" dirty="0" smtClean="0"/>
              <a:t>Rento 2 kpl</a:t>
            </a:r>
          </a:p>
          <a:p>
            <a:pPr marL="285750" indent="-285750">
              <a:buFont typeface="Arial" panose="020B0604020202020204" pitchFamily="34" charset="0"/>
              <a:buChar char="•"/>
            </a:pPr>
            <a:r>
              <a:rPr lang="fi-FI" sz="1400" dirty="0" smtClean="0"/>
              <a:t>Leppoisa 2 kpl</a:t>
            </a:r>
          </a:p>
          <a:p>
            <a:pPr marL="285750" indent="-285750">
              <a:buFont typeface="Arial" panose="020B0604020202020204" pitchFamily="34" charset="0"/>
              <a:buChar char="•"/>
            </a:pPr>
            <a:r>
              <a:rPr lang="fi-FI" sz="1400" dirty="0" smtClean="0"/>
              <a:t>Kotoisa 2 kpl</a:t>
            </a:r>
          </a:p>
          <a:p>
            <a:pPr marL="285750" indent="-285750">
              <a:buFont typeface="Arial" panose="020B0604020202020204" pitchFamily="34" charset="0"/>
              <a:buChar char="•"/>
            </a:pPr>
            <a:r>
              <a:rPr lang="fi-FI" sz="1400" dirty="0" smtClean="0"/>
              <a:t>Sopivasti muita ihmisiä 2 kpl</a:t>
            </a:r>
          </a:p>
          <a:p>
            <a:pPr marL="285750" indent="-285750">
              <a:buFont typeface="Arial" panose="020B0604020202020204" pitchFamily="34" charset="0"/>
              <a:buChar char="•"/>
            </a:pPr>
            <a:r>
              <a:rPr lang="fi-FI" sz="1400" dirty="0" smtClean="0"/>
              <a:t>Yksittäisiä mainintoja: lämmin, seesteinen, ihan hyvä, uinuva, innostava, helppo tulla</a:t>
            </a:r>
          </a:p>
        </p:txBody>
      </p:sp>
      <p:sp>
        <p:nvSpPr>
          <p:cNvPr id="5" name="Tekstiruutu 4"/>
          <p:cNvSpPr txBox="1"/>
          <p:nvPr/>
        </p:nvSpPr>
        <p:spPr>
          <a:xfrm>
            <a:off x="5120619" y="1710205"/>
            <a:ext cx="2425262" cy="4185761"/>
          </a:xfrm>
          <a:prstGeom prst="rect">
            <a:avLst/>
          </a:prstGeom>
          <a:noFill/>
          <a:ln w="19050">
            <a:solidFill>
              <a:srgbClr val="00ABD4"/>
            </a:solidFill>
          </a:ln>
        </p:spPr>
        <p:txBody>
          <a:bodyPr wrap="square" rtlCol="0">
            <a:spAutoFit/>
          </a:bodyPr>
          <a:lstStyle/>
          <a:p>
            <a:r>
              <a:rPr lang="fi-FI" sz="1400" b="1" dirty="0" smtClean="0"/>
              <a:t>Malmi (n=50):</a:t>
            </a:r>
            <a:endParaRPr lang="fi-FI" sz="1400" b="1" dirty="0"/>
          </a:p>
          <a:p>
            <a:pPr marL="285750" indent="-285750">
              <a:buFont typeface="Arial" panose="020B0604020202020204" pitchFamily="34" charset="0"/>
              <a:buChar char="•"/>
            </a:pPr>
            <a:r>
              <a:rPr lang="fi-FI" sz="1400" b="1" dirty="0" smtClean="0"/>
              <a:t>Rauhallinen 41 kpl</a:t>
            </a:r>
          </a:p>
          <a:p>
            <a:pPr marL="285750" indent="-285750">
              <a:buFont typeface="Arial" panose="020B0604020202020204" pitchFamily="34" charset="0"/>
              <a:buChar char="•"/>
            </a:pPr>
            <a:r>
              <a:rPr lang="fi-FI" sz="1400" b="1" dirty="0" smtClean="0"/>
              <a:t>Hyvä 8 kpl</a:t>
            </a:r>
          </a:p>
          <a:p>
            <a:pPr marL="285750" indent="-285750">
              <a:buFont typeface="Arial" panose="020B0604020202020204" pitchFamily="34" charset="0"/>
              <a:buChar char="•"/>
            </a:pPr>
            <a:r>
              <a:rPr lang="fi-FI" sz="1400" b="1" dirty="0" smtClean="0"/>
              <a:t>Hiljainen 7 kpl</a:t>
            </a:r>
          </a:p>
          <a:p>
            <a:pPr marL="285750" indent="-285750">
              <a:buFont typeface="Arial" panose="020B0604020202020204" pitchFamily="34" charset="0"/>
              <a:buChar char="•"/>
            </a:pPr>
            <a:r>
              <a:rPr lang="fi-FI" sz="1400" b="1" dirty="0" smtClean="0"/>
              <a:t>Rento 5 kpl</a:t>
            </a:r>
          </a:p>
          <a:p>
            <a:pPr marL="285750" indent="-285750">
              <a:buFont typeface="Arial" panose="020B0604020202020204" pitchFamily="34" charset="0"/>
              <a:buChar char="•"/>
            </a:pPr>
            <a:r>
              <a:rPr lang="fi-FI" sz="1400" dirty="0" smtClean="0"/>
              <a:t>Kiireetön 3 kpl</a:t>
            </a:r>
          </a:p>
          <a:p>
            <a:pPr marL="285750" indent="-285750">
              <a:buFont typeface="Arial" panose="020B0604020202020204" pitchFamily="34" charset="0"/>
              <a:buChar char="•"/>
            </a:pPr>
            <a:r>
              <a:rPr lang="fi-FI" sz="1400" dirty="0" smtClean="0"/>
              <a:t>Kotoisa 3 kpl</a:t>
            </a:r>
          </a:p>
          <a:p>
            <a:pPr marL="285750" indent="-285750">
              <a:buFont typeface="Arial" panose="020B0604020202020204" pitchFamily="34" charset="0"/>
              <a:buChar char="•"/>
            </a:pPr>
            <a:r>
              <a:rPr lang="fi-FI" sz="1400" dirty="0" smtClean="0"/>
              <a:t>Seesteinen 3 kpl</a:t>
            </a:r>
          </a:p>
          <a:p>
            <a:pPr marL="285750" indent="-285750">
              <a:buFont typeface="Arial" panose="020B0604020202020204" pitchFamily="34" charset="0"/>
              <a:buChar char="•"/>
            </a:pPr>
            <a:r>
              <a:rPr lang="fi-FI" sz="1400" dirty="0" smtClean="0"/>
              <a:t>Viihtyisä 2 kpl</a:t>
            </a:r>
          </a:p>
          <a:p>
            <a:pPr marL="285750" indent="-285750">
              <a:buFont typeface="Arial" panose="020B0604020202020204" pitchFamily="34" charset="0"/>
              <a:buChar char="•"/>
            </a:pPr>
            <a:r>
              <a:rPr lang="fi-FI" sz="1400" dirty="0" smtClean="0"/>
              <a:t>Eloisa / elinvoimainen / energinen 2 kpl</a:t>
            </a:r>
          </a:p>
          <a:p>
            <a:pPr marL="285750" indent="-285750">
              <a:buFont typeface="Arial" panose="020B0604020202020204" pitchFamily="34" charset="0"/>
              <a:buChar char="•"/>
            </a:pPr>
            <a:r>
              <a:rPr lang="fi-FI" sz="1400" dirty="0" smtClean="0"/>
              <a:t>Äänekäs 2 kpl</a:t>
            </a:r>
          </a:p>
          <a:p>
            <a:pPr marL="285750" indent="-285750">
              <a:buFont typeface="Arial" panose="020B0604020202020204" pitchFamily="34" charset="0"/>
              <a:buChar char="•"/>
            </a:pPr>
            <a:r>
              <a:rPr lang="fi-FI" sz="1400" dirty="0" smtClean="0"/>
              <a:t>Tavanomainen 2 kpl</a:t>
            </a:r>
          </a:p>
          <a:p>
            <a:pPr marL="285750" indent="-285750">
              <a:buFont typeface="Arial" panose="020B0604020202020204" pitchFamily="34" charset="0"/>
              <a:buChar char="•"/>
            </a:pPr>
            <a:r>
              <a:rPr lang="fi-FI" sz="1400" dirty="0" smtClean="0"/>
              <a:t>Lämmin 2 kpl</a:t>
            </a:r>
          </a:p>
          <a:p>
            <a:pPr marL="285750" indent="-285750">
              <a:buFont typeface="Arial" panose="020B0604020202020204" pitchFamily="34" charset="0"/>
              <a:buChar char="•"/>
            </a:pPr>
            <a:r>
              <a:rPr lang="fi-FI" sz="1400" dirty="0" smtClean="0"/>
              <a:t>Keveä / kevyt 2 kpl</a:t>
            </a:r>
          </a:p>
          <a:p>
            <a:pPr marL="285750" indent="-285750">
              <a:buFont typeface="Arial" panose="020B0604020202020204" pitchFamily="34" charset="0"/>
              <a:buChar char="•"/>
            </a:pPr>
            <a:r>
              <a:rPr lang="fi-FI" sz="1400" dirty="0" smtClean="0"/>
              <a:t>Miellyttävä / mukava 2 kpl</a:t>
            </a:r>
          </a:p>
          <a:p>
            <a:pPr marL="285750" indent="-285750">
              <a:buFont typeface="Arial" panose="020B0604020202020204" pitchFamily="34" charset="0"/>
              <a:buChar char="•"/>
            </a:pPr>
            <a:r>
              <a:rPr lang="fi-FI" sz="1400" dirty="0" smtClean="0"/>
              <a:t>Yksittäisiä mainintoja: väljä, leppoisa, luova, kutsuva</a:t>
            </a:r>
          </a:p>
        </p:txBody>
      </p:sp>
      <p:sp>
        <p:nvSpPr>
          <p:cNvPr id="6" name="Tekstiruutu 5"/>
          <p:cNvSpPr txBox="1"/>
          <p:nvPr/>
        </p:nvSpPr>
        <p:spPr>
          <a:xfrm>
            <a:off x="7623853" y="1710205"/>
            <a:ext cx="2023325" cy="4616648"/>
          </a:xfrm>
          <a:prstGeom prst="rect">
            <a:avLst/>
          </a:prstGeom>
          <a:noFill/>
          <a:ln w="19050">
            <a:solidFill>
              <a:srgbClr val="00ABD4"/>
            </a:solidFill>
          </a:ln>
        </p:spPr>
        <p:txBody>
          <a:bodyPr wrap="square" rtlCol="0">
            <a:spAutoFit/>
          </a:bodyPr>
          <a:lstStyle/>
          <a:p>
            <a:r>
              <a:rPr lang="fi-FI" sz="1400" b="1" dirty="0" smtClean="0"/>
              <a:t>Seinäjoki (n=50):</a:t>
            </a:r>
          </a:p>
          <a:p>
            <a:pPr marL="285750" indent="-285750">
              <a:buFont typeface="Arial" panose="020B0604020202020204" pitchFamily="34" charset="0"/>
              <a:buChar char="•"/>
            </a:pPr>
            <a:r>
              <a:rPr lang="fi-FI" sz="1400" b="1" dirty="0" smtClean="0"/>
              <a:t>Rauhallinen 36 kpl</a:t>
            </a:r>
          </a:p>
          <a:p>
            <a:pPr marL="285750" indent="-285750">
              <a:buFont typeface="Arial" panose="020B0604020202020204" pitchFamily="34" charset="0"/>
              <a:buChar char="•"/>
            </a:pPr>
            <a:r>
              <a:rPr lang="fi-FI" sz="1400" b="1" dirty="0" smtClean="0"/>
              <a:t>Hyvä 8 kpl</a:t>
            </a:r>
          </a:p>
          <a:p>
            <a:pPr marL="285750" indent="-285750">
              <a:buFont typeface="Arial" panose="020B0604020202020204" pitchFamily="34" charset="0"/>
              <a:buChar char="•"/>
            </a:pPr>
            <a:r>
              <a:rPr lang="fi-FI" sz="1400" b="1" dirty="0"/>
              <a:t>Seesteinen / levollinen / rauhoittava 7 </a:t>
            </a:r>
            <a:r>
              <a:rPr lang="fi-FI" sz="1400" b="1" dirty="0" smtClean="0"/>
              <a:t>kpl</a:t>
            </a:r>
          </a:p>
          <a:p>
            <a:pPr marL="285750" indent="-285750">
              <a:buFont typeface="Arial" panose="020B0604020202020204" pitchFamily="34" charset="0"/>
              <a:buChar char="•"/>
            </a:pPr>
            <a:r>
              <a:rPr lang="fi-FI" sz="1400" b="1" dirty="0" smtClean="0"/>
              <a:t>Ihan hyvä / ei valittamista 5 kpl</a:t>
            </a:r>
          </a:p>
          <a:p>
            <a:pPr marL="285750" indent="-285750">
              <a:buFont typeface="Arial" panose="020B0604020202020204" pitchFamily="34" charset="0"/>
              <a:buChar char="•"/>
            </a:pPr>
            <a:r>
              <a:rPr lang="fi-FI" sz="1400" dirty="0" smtClean="0"/>
              <a:t>Hiljainen 3 kpl</a:t>
            </a:r>
          </a:p>
          <a:p>
            <a:pPr marL="285750" indent="-285750">
              <a:buFont typeface="Arial" panose="020B0604020202020204" pitchFamily="34" charset="0"/>
              <a:buChar char="•"/>
            </a:pPr>
            <a:r>
              <a:rPr lang="fi-FI" sz="1400" dirty="0" smtClean="0"/>
              <a:t>Miellyttävä / mukava 3 kpl</a:t>
            </a:r>
          </a:p>
          <a:p>
            <a:pPr marL="285750" indent="-285750">
              <a:buFont typeface="Arial" panose="020B0604020202020204" pitchFamily="34" charset="0"/>
              <a:buChar char="•"/>
            </a:pPr>
            <a:r>
              <a:rPr lang="fi-FI" sz="1400" dirty="0" smtClean="0"/>
              <a:t>Rento 2 kpl</a:t>
            </a:r>
          </a:p>
          <a:p>
            <a:pPr marL="285750" indent="-285750">
              <a:buFont typeface="Arial" panose="020B0604020202020204" pitchFamily="34" charset="0"/>
              <a:buChar char="•"/>
            </a:pPr>
            <a:r>
              <a:rPr lang="fi-FI" sz="1400" dirty="0" smtClean="0"/>
              <a:t>Viihtyisä 2 kpl</a:t>
            </a:r>
          </a:p>
          <a:p>
            <a:pPr marL="285750" indent="-285750">
              <a:buFont typeface="Arial" panose="020B0604020202020204" pitchFamily="34" charset="0"/>
              <a:buChar char="•"/>
            </a:pPr>
            <a:r>
              <a:rPr lang="fi-FI" sz="1400" dirty="0" smtClean="0"/>
              <a:t>Sopivasti muita ihmisiä 2 kpl</a:t>
            </a:r>
          </a:p>
          <a:p>
            <a:pPr marL="285750" indent="-285750">
              <a:buFont typeface="Arial" panose="020B0604020202020204" pitchFamily="34" charset="0"/>
              <a:buChar char="•"/>
            </a:pPr>
            <a:r>
              <a:rPr lang="fi-FI" sz="1400" dirty="0" smtClean="0"/>
              <a:t>Tavanomainen 2 kpl</a:t>
            </a:r>
          </a:p>
          <a:p>
            <a:pPr marL="285750" indent="-285750">
              <a:buFont typeface="Arial" panose="020B0604020202020204" pitchFamily="34" charset="0"/>
              <a:buChar char="•"/>
            </a:pPr>
            <a:r>
              <a:rPr lang="fi-FI" sz="1400" dirty="0" smtClean="0"/>
              <a:t>Yksittäisiä mainintoja: leppoisa, keskittynyt, avara, eloisa, inspiroiva, kiireetön, pysähtynyt</a:t>
            </a:r>
          </a:p>
        </p:txBody>
      </p:sp>
      <p:sp>
        <p:nvSpPr>
          <p:cNvPr id="7" name="Tekstiruutu 6"/>
          <p:cNvSpPr txBox="1"/>
          <p:nvPr/>
        </p:nvSpPr>
        <p:spPr>
          <a:xfrm>
            <a:off x="9725150" y="1710205"/>
            <a:ext cx="2065397" cy="4185761"/>
          </a:xfrm>
          <a:prstGeom prst="rect">
            <a:avLst/>
          </a:prstGeom>
          <a:noFill/>
          <a:ln w="19050">
            <a:solidFill>
              <a:srgbClr val="00ABD4"/>
            </a:solidFill>
          </a:ln>
        </p:spPr>
        <p:txBody>
          <a:bodyPr wrap="square" rtlCol="0">
            <a:spAutoFit/>
          </a:bodyPr>
          <a:lstStyle/>
          <a:p>
            <a:r>
              <a:rPr lang="fi-FI" sz="1400" b="1" dirty="0" smtClean="0"/>
              <a:t>Vihti (n=50):</a:t>
            </a:r>
          </a:p>
          <a:p>
            <a:pPr marL="285750" indent="-285750">
              <a:buFont typeface="Arial" panose="020B0604020202020204" pitchFamily="34" charset="0"/>
              <a:buChar char="•"/>
            </a:pPr>
            <a:r>
              <a:rPr lang="fi-FI" sz="1400" b="1" dirty="0" smtClean="0"/>
              <a:t>Rauhallinen 43 kpl</a:t>
            </a:r>
          </a:p>
          <a:p>
            <a:pPr marL="285750" indent="-285750">
              <a:buFont typeface="Arial" panose="020B0604020202020204" pitchFamily="34" charset="0"/>
              <a:buChar char="•"/>
            </a:pPr>
            <a:r>
              <a:rPr lang="fi-FI" sz="1400" b="1" dirty="0" smtClean="0"/>
              <a:t>Miellyttävä / mukava 9 kpl</a:t>
            </a:r>
          </a:p>
          <a:p>
            <a:pPr marL="285750" indent="-285750">
              <a:buFont typeface="Arial" panose="020B0604020202020204" pitchFamily="34" charset="0"/>
              <a:buChar char="•"/>
            </a:pPr>
            <a:r>
              <a:rPr lang="fi-FI" sz="1400" b="1" dirty="0" smtClean="0"/>
              <a:t>Hiljainen 6 kpl</a:t>
            </a:r>
          </a:p>
          <a:p>
            <a:pPr marL="285750" indent="-285750">
              <a:buFont typeface="Arial" panose="020B0604020202020204" pitchFamily="34" charset="0"/>
              <a:buChar char="•"/>
            </a:pPr>
            <a:r>
              <a:rPr lang="fi-FI" sz="1400" b="1" dirty="0" smtClean="0"/>
              <a:t>Hyvä 5 kpl</a:t>
            </a:r>
          </a:p>
          <a:p>
            <a:pPr marL="285750" indent="-285750">
              <a:buFont typeface="Arial" panose="020B0604020202020204" pitchFamily="34" charset="0"/>
              <a:buChar char="•"/>
            </a:pPr>
            <a:r>
              <a:rPr lang="fi-FI" sz="1400" dirty="0" smtClean="0"/>
              <a:t>Eloisa / elinvoimainen / energinen 3 kpl</a:t>
            </a:r>
          </a:p>
          <a:p>
            <a:pPr marL="285750" indent="-285750">
              <a:buFont typeface="Arial" panose="020B0604020202020204" pitchFamily="34" charset="0"/>
              <a:buChar char="•"/>
            </a:pPr>
            <a:r>
              <a:rPr lang="fi-FI" sz="1400" dirty="0" smtClean="0"/>
              <a:t>Leppoisa 3 kpl</a:t>
            </a:r>
          </a:p>
          <a:p>
            <a:pPr marL="285750" indent="-285750">
              <a:buFont typeface="Arial" panose="020B0604020202020204" pitchFamily="34" charset="0"/>
              <a:buChar char="•"/>
            </a:pPr>
            <a:r>
              <a:rPr lang="fi-FI" sz="1400" dirty="0" smtClean="0"/>
              <a:t>Tavanomainen 2 kpl</a:t>
            </a:r>
          </a:p>
          <a:p>
            <a:pPr marL="285750" indent="-285750">
              <a:buFont typeface="Arial" panose="020B0604020202020204" pitchFamily="34" charset="0"/>
              <a:buChar char="•"/>
            </a:pPr>
            <a:r>
              <a:rPr lang="fi-FI" sz="1400" dirty="0" smtClean="0"/>
              <a:t>Seesteinen 2 kpl</a:t>
            </a:r>
          </a:p>
          <a:p>
            <a:pPr marL="285750" indent="-285750">
              <a:buFont typeface="Arial" panose="020B0604020202020204" pitchFamily="34" charset="0"/>
              <a:buChar char="•"/>
            </a:pPr>
            <a:r>
              <a:rPr lang="fi-FI" sz="1400" dirty="0" smtClean="0"/>
              <a:t>Kesäinen 2 kpl</a:t>
            </a:r>
          </a:p>
          <a:p>
            <a:pPr marL="285750" indent="-285750">
              <a:buFont typeface="Arial" panose="020B0604020202020204" pitchFamily="34" charset="0"/>
              <a:buChar char="•"/>
            </a:pPr>
            <a:r>
              <a:rPr lang="fi-FI" sz="1400" dirty="0" smtClean="0"/>
              <a:t>Yksittäisiä mainintoja: rento, viihtyisä, äänekäs, lämmin, kotoisa, ihan hyvä, maalaiskirjasto-mainen, valoisa, joustava, tuttu</a:t>
            </a:r>
          </a:p>
        </p:txBody>
      </p:sp>
    </p:spTree>
    <p:extLst>
      <p:ext uri="{BB962C8B-B14F-4D97-AF65-F5344CB8AC3E}">
        <p14:creationId xmlns:p14="http://schemas.microsoft.com/office/powerpoint/2010/main" val="27300172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27125" y="367700"/>
            <a:ext cx="10397004" cy="1815942"/>
          </a:xfrm>
        </p:spPr>
        <p:txBody>
          <a:bodyPr>
            <a:normAutofit/>
          </a:bodyPr>
          <a:lstStyle/>
          <a:p>
            <a:r>
              <a:rPr lang="fi-FI" dirty="0" smtClean="0"/>
              <a:t>Millä sanoilla kuvailisit kirjastoa, jossa viihdyt – Sanapilvi avoimista vastauksista (kaikki kirjastot)</a:t>
            </a:r>
            <a:endParaRPr lang="fi-FI" dirty="0">
              <a:solidFill>
                <a:srgbClr val="FF0000"/>
              </a:solidFill>
            </a:endParaRPr>
          </a:p>
        </p:txBody>
      </p:sp>
      <p:pic>
        <p:nvPicPr>
          <p:cNvPr id="4" name="Kuva 3"/>
          <p:cNvPicPr>
            <a:picLocks noChangeAspect="1"/>
          </p:cNvPicPr>
          <p:nvPr/>
        </p:nvPicPr>
        <p:blipFill>
          <a:blip r:embed="rId2"/>
          <a:stretch>
            <a:fillRect/>
          </a:stretch>
        </p:blipFill>
        <p:spPr>
          <a:xfrm>
            <a:off x="4770437" y="1603463"/>
            <a:ext cx="7324725" cy="2276475"/>
          </a:xfrm>
          <a:prstGeom prst="rect">
            <a:avLst/>
          </a:prstGeom>
        </p:spPr>
      </p:pic>
      <p:pic>
        <p:nvPicPr>
          <p:cNvPr id="6" name="Kuva 5"/>
          <p:cNvPicPr>
            <a:picLocks noChangeAspect="1"/>
          </p:cNvPicPr>
          <p:nvPr/>
        </p:nvPicPr>
        <p:blipFill>
          <a:blip r:embed="rId3"/>
          <a:stretch>
            <a:fillRect/>
          </a:stretch>
        </p:blipFill>
        <p:spPr>
          <a:xfrm>
            <a:off x="522009" y="3366147"/>
            <a:ext cx="7305675" cy="3390900"/>
          </a:xfrm>
          <a:prstGeom prst="rect">
            <a:avLst/>
          </a:prstGeom>
        </p:spPr>
      </p:pic>
      <p:cxnSp>
        <p:nvCxnSpPr>
          <p:cNvPr id="8" name="Suora nuoliyhdysviiva 7"/>
          <p:cNvCxnSpPr/>
          <p:nvPr/>
        </p:nvCxnSpPr>
        <p:spPr>
          <a:xfrm flipH="1">
            <a:off x="5311588" y="3025588"/>
            <a:ext cx="806824" cy="854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kstiruutu 2"/>
          <p:cNvSpPr txBox="1"/>
          <p:nvPr/>
        </p:nvSpPr>
        <p:spPr>
          <a:xfrm>
            <a:off x="5704952" y="3325925"/>
            <a:ext cx="3989537" cy="646331"/>
          </a:xfrm>
          <a:prstGeom prst="rect">
            <a:avLst/>
          </a:prstGeom>
          <a:noFill/>
        </p:spPr>
        <p:txBody>
          <a:bodyPr wrap="square" rtlCol="0">
            <a:spAutoFit/>
          </a:bodyPr>
          <a:lstStyle/>
          <a:p>
            <a:r>
              <a:rPr lang="fi-FI" dirty="0" smtClean="0"/>
              <a:t>Sana ”rauhallinen” poistettu, jotta muut vastaukset erottuvat paremmin</a:t>
            </a:r>
            <a:endParaRPr lang="fi-FI" dirty="0"/>
          </a:p>
        </p:txBody>
      </p:sp>
      <p:sp>
        <p:nvSpPr>
          <p:cNvPr id="11" name="Tekstiruutu 10"/>
          <p:cNvSpPr txBox="1"/>
          <p:nvPr/>
        </p:nvSpPr>
        <p:spPr>
          <a:xfrm>
            <a:off x="8839247" y="5206902"/>
            <a:ext cx="2873328" cy="1015663"/>
          </a:xfrm>
          <a:prstGeom prst="rect">
            <a:avLst/>
          </a:prstGeom>
          <a:noFill/>
          <a:ln>
            <a:solidFill>
              <a:srgbClr val="106894"/>
            </a:solidFill>
          </a:ln>
        </p:spPr>
        <p:txBody>
          <a:bodyPr wrap="square" rtlCol="0">
            <a:spAutoFit/>
          </a:bodyPr>
          <a:lstStyle/>
          <a:p>
            <a:r>
              <a:rPr lang="fi-FI" sz="1200" dirty="0" smtClean="0"/>
              <a:t>Sanapilven avulla voidaan </a:t>
            </a:r>
            <a:r>
              <a:rPr lang="fi-FI" sz="1200" dirty="0"/>
              <a:t>esittää visuaalisesti havainnollisessa muodossa </a:t>
            </a:r>
            <a:r>
              <a:rPr lang="fi-FI" sz="1200" dirty="0" smtClean="0"/>
              <a:t>haastateltujen avoimia vastauksia. Mitä </a:t>
            </a:r>
            <a:r>
              <a:rPr lang="fi-FI" sz="1200" dirty="0"/>
              <a:t>suurempana sana näkyy sanapilvessä sitä useammin se on esiintynyt </a:t>
            </a:r>
            <a:r>
              <a:rPr lang="fi-FI" sz="1200" dirty="0" smtClean="0"/>
              <a:t>vastauksissa. </a:t>
            </a:r>
            <a:endParaRPr lang="fi-FI" sz="1200" dirty="0"/>
          </a:p>
        </p:txBody>
      </p:sp>
    </p:spTree>
    <p:extLst>
      <p:ext uri="{BB962C8B-B14F-4D97-AF65-F5344CB8AC3E}">
        <p14:creationId xmlns:p14="http://schemas.microsoft.com/office/powerpoint/2010/main" val="5426020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Raportin sisältö</a:t>
            </a:r>
          </a:p>
        </p:txBody>
      </p:sp>
      <p:sp>
        <p:nvSpPr>
          <p:cNvPr id="3" name="Alaotsikko 2"/>
          <p:cNvSpPr>
            <a:spLocks noGrp="1"/>
          </p:cNvSpPr>
          <p:nvPr>
            <p:ph type="subTitle" idx="1"/>
          </p:nvPr>
        </p:nvSpPr>
        <p:spPr/>
        <p:txBody>
          <a:bodyPr/>
          <a:lstStyle/>
          <a:p>
            <a:r>
              <a:rPr lang="fi-FI" b="1" dirty="0">
                <a:solidFill>
                  <a:srgbClr val="E44C5C"/>
                </a:solidFill>
              </a:rPr>
              <a:t>Tausta ja </a:t>
            </a:r>
            <a:r>
              <a:rPr lang="fi-FI" b="1" dirty="0" smtClean="0">
                <a:solidFill>
                  <a:srgbClr val="E44C5C"/>
                </a:solidFill>
              </a:rPr>
              <a:t>toteutus</a:t>
            </a:r>
          </a:p>
          <a:p>
            <a:r>
              <a:rPr lang="fi-FI" dirty="0"/>
              <a:t>Vastaajien taustatiedot</a:t>
            </a:r>
          </a:p>
          <a:p>
            <a:r>
              <a:rPr lang="fi-FI" dirty="0" smtClean="0"/>
              <a:t>Kirjaston tunnelma</a:t>
            </a:r>
            <a:endParaRPr lang="fi-FI" dirty="0"/>
          </a:p>
          <a:p>
            <a:r>
              <a:rPr lang="fi-FI" dirty="0" smtClean="0"/>
              <a:t>Kirjaston käyttö</a:t>
            </a:r>
            <a:endParaRPr lang="fi-FI" dirty="0"/>
          </a:p>
          <a:p>
            <a:r>
              <a:rPr lang="fi-FI" dirty="0" smtClean="0"/>
              <a:t>Ihannekirjasto</a:t>
            </a:r>
          </a:p>
          <a:p>
            <a:r>
              <a:rPr lang="fi-FI" dirty="0" smtClean="0"/>
              <a:t>Yhteenveto tuloksista</a:t>
            </a:r>
            <a:endParaRPr lang="fi-FI" dirty="0"/>
          </a:p>
          <a:p>
            <a:endParaRPr lang="fi-FI" dirty="0"/>
          </a:p>
          <a:p>
            <a:endParaRPr lang="fi-FI" dirty="0"/>
          </a:p>
        </p:txBody>
      </p:sp>
    </p:spTree>
    <p:extLst>
      <p:ext uri="{BB962C8B-B14F-4D97-AF65-F5344CB8AC3E}">
        <p14:creationId xmlns:p14="http://schemas.microsoft.com/office/powerpoint/2010/main" val="30350133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Huomion kiinnittäminen omiin ja muiden aiheuttamiin ääniin</a:t>
            </a:r>
            <a:endParaRPr lang="fi-FI" dirty="0"/>
          </a:p>
        </p:txBody>
      </p:sp>
      <p:sp>
        <p:nvSpPr>
          <p:cNvPr id="7" name="Tekstiruutu 6"/>
          <p:cNvSpPr txBox="1"/>
          <p:nvPr/>
        </p:nvSpPr>
        <p:spPr>
          <a:xfrm>
            <a:off x="7250070" y="2347478"/>
            <a:ext cx="2499048" cy="1600438"/>
          </a:xfrm>
          <a:prstGeom prst="rect">
            <a:avLst/>
          </a:prstGeom>
          <a:solidFill>
            <a:schemeClr val="bg1"/>
          </a:solidFill>
          <a:ln w="3175">
            <a:solidFill>
              <a:srgbClr val="106894"/>
            </a:solidFill>
          </a:ln>
        </p:spPr>
        <p:txBody>
          <a:bodyPr wrap="square" rtlCol="0">
            <a:spAutoFit/>
          </a:bodyPr>
          <a:lstStyle/>
          <a:p>
            <a:r>
              <a:rPr lang="fi-FI" sz="1400" dirty="0" smtClean="0"/>
              <a:t>Vajaa 2/3 vastaajista kiinnittää huomiota aiheuttamiinsa ääniin tullessaan kirjastoon. </a:t>
            </a:r>
          </a:p>
          <a:p>
            <a:endParaRPr lang="fi-FI" sz="1400" dirty="0"/>
          </a:p>
          <a:p>
            <a:r>
              <a:rPr lang="fi-FI" sz="1400" dirty="0" smtClean="0"/>
              <a:t>Suunnilleen yhtä moni toteaa kiinnittävänsä huomiota myös muiden aiheuttamiin ääniin.</a:t>
            </a:r>
          </a:p>
        </p:txBody>
      </p:sp>
      <p:pic>
        <p:nvPicPr>
          <p:cNvPr id="3" name="Kuva 2"/>
          <p:cNvPicPr>
            <a:picLocks noChangeAspect="1"/>
          </p:cNvPicPr>
          <p:nvPr/>
        </p:nvPicPr>
        <p:blipFill>
          <a:blip r:embed="rId2"/>
          <a:stretch>
            <a:fillRect/>
          </a:stretch>
        </p:blipFill>
        <p:spPr>
          <a:xfrm>
            <a:off x="1127125" y="1927360"/>
            <a:ext cx="5218628" cy="2225233"/>
          </a:xfrm>
          <a:prstGeom prst="rect">
            <a:avLst/>
          </a:prstGeom>
        </p:spPr>
      </p:pic>
    </p:spTree>
    <p:extLst>
      <p:ext uri="{BB962C8B-B14F-4D97-AF65-F5344CB8AC3E}">
        <p14:creationId xmlns:p14="http://schemas.microsoft.com/office/powerpoint/2010/main" val="36955379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Huomion kiinnittäminen omiin ja muiden aiheuttamiin ääniin - kirjastoittain</a:t>
            </a:r>
            <a:endParaRPr lang="fi-FI" dirty="0"/>
          </a:p>
        </p:txBody>
      </p:sp>
      <p:pic>
        <p:nvPicPr>
          <p:cNvPr id="3" name="Kuva 2"/>
          <p:cNvPicPr>
            <a:picLocks noChangeAspect="1"/>
          </p:cNvPicPr>
          <p:nvPr/>
        </p:nvPicPr>
        <p:blipFill>
          <a:blip r:embed="rId2"/>
          <a:stretch>
            <a:fillRect/>
          </a:stretch>
        </p:blipFill>
        <p:spPr>
          <a:xfrm>
            <a:off x="1127126" y="1844675"/>
            <a:ext cx="7855510" cy="1375371"/>
          </a:xfrm>
          <a:prstGeom prst="rect">
            <a:avLst/>
          </a:prstGeom>
        </p:spPr>
      </p:pic>
      <p:pic>
        <p:nvPicPr>
          <p:cNvPr id="4" name="Kuva 3"/>
          <p:cNvPicPr>
            <a:picLocks noChangeAspect="1"/>
          </p:cNvPicPr>
          <p:nvPr/>
        </p:nvPicPr>
        <p:blipFill>
          <a:blip r:embed="rId3"/>
          <a:stretch>
            <a:fillRect/>
          </a:stretch>
        </p:blipFill>
        <p:spPr>
          <a:xfrm>
            <a:off x="1127125" y="3866958"/>
            <a:ext cx="7855511" cy="1524060"/>
          </a:xfrm>
          <a:prstGeom prst="rect">
            <a:avLst/>
          </a:prstGeom>
        </p:spPr>
      </p:pic>
      <p:sp>
        <p:nvSpPr>
          <p:cNvPr id="5" name="Tekstiruutu 4"/>
          <p:cNvSpPr txBox="1"/>
          <p:nvPr/>
        </p:nvSpPr>
        <p:spPr>
          <a:xfrm>
            <a:off x="9668435" y="1844675"/>
            <a:ext cx="2007628" cy="2677656"/>
          </a:xfrm>
          <a:prstGeom prst="rect">
            <a:avLst/>
          </a:prstGeom>
          <a:solidFill>
            <a:schemeClr val="bg1"/>
          </a:solidFill>
          <a:ln w="3175">
            <a:solidFill>
              <a:srgbClr val="106894"/>
            </a:solidFill>
          </a:ln>
        </p:spPr>
        <p:txBody>
          <a:bodyPr wrap="square" rtlCol="0">
            <a:spAutoFit/>
          </a:bodyPr>
          <a:lstStyle/>
          <a:p>
            <a:r>
              <a:rPr lang="fi-FI" sz="1400" dirty="0" smtClean="0"/>
              <a:t>Perheelliset haastatellut ja kirjastossa lapsen kanssa olleet kiinnittävät muita useammin huomiota aiheuttamiinsa ääniin. </a:t>
            </a:r>
          </a:p>
          <a:p>
            <a:endParaRPr lang="fi-FI" sz="1400" dirty="0"/>
          </a:p>
          <a:p>
            <a:r>
              <a:rPr lang="fi-FI" sz="1400" dirty="0" smtClean="0"/>
              <a:t>He eivät kuitenkaan kiinnitä keskimääräistä enempää huomiota muiden aiheuttamiin ääniin.</a:t>
            </a:r>
            <a:endParaRPr lang="fi-FI" sz="1400" dirty="0"/>
          </a:p>
        </p:txBody>
      </p:sp>
    </p:spTree>
    <p:extLst>
      <p:ext uri="{BB962C8B-B14F-4D97-AF65-F5344CB8AC3E}">
        <p14:creationId xmlns:p14="http://schemas.microsoft.com/office/powerpoint/2010/main" val="25590530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27124" y="367700"/>
            <a:ext cx="10208747" cy="1332513"/>
          </a:xfrm>
        </p:spPr>
        <p:txBody>
          <a:bodyPr>
            <a:normAutofit/>
          </a:bodyPr>
          <a:lstStyle/>
          <a:p>
            <a:r>
              <a:rPr lang="fi-FI" dirty="0" smtClean="0"/>
              <a:t>Millaiseksi kirjaston äänimaailma koettiin?</a:t>
            </a:r>
            <a:endParaRPr lang="fi-FI" dirty="0"/>
          </a:p>
        </p:txBody>
      </p:sp>
      <p:pic>
        <p:nvPicPr>
          <p:cNvPr id="9" name="Kuva 8"/>
          <p:cNvPicPr>
            <a:picLocks noChangeAspect="1"/>
          </p:cNvPicPr>
          <p:nvPr/>
        </p:nvPicPr>
        <p:blipFill>
          <a:blip r:embed="rId2"/>
          <a:stretch>
            <a:fillRect/>
          </a:stretch>
        </p:blipFill>
        <p:spPr>
          <a:xfrm>
            <a:off x="1127124" y="1844675"/>
            <a:ext cx="6854054" cy="3184296"/>
          </a:xfrm>
          <a:prstGeom prst="rect">
            <a:avLst/>
          </a:prstGeom>
        </p:spPr>
      </p:pic>
      <p:sp>
        <p:nvSpPr>
          <p:cNvPr id="5" name="Pyöristetty kuvaselitesuorakulmio 4"/>
          <p:cNvSpPr/>
          <p:nvPr/>
        </p:nvSpPr>
        <p:spPr>
          <a:xfrm>
            <a:off x="8564803" y="3436823"/>
            <a:ext cx="2919172" cy="1364943"/>
          </a:xfrm>
          <a:prstGeom prst="wedgeRoundRectCallout">
            <a:avLst>
              <a:gd name="adj1" fmla="val -196776"/>
              <a:gd name="adj2" fmla="val -23769"/>
              <a:gd name="adj3" fmla="val 16667"/>
            </a:avLst>
          </a:prstGeom>
          <a:solidFill>
            <a:srgbClr val="E44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fi-FI" sz="1400" dirty="0" smtClean="0"/>
              <a:t>Neljä haastateltua nimesi seuraavat äänet häiritseviksi:</a:t>
            </a:r>
          </a:p>
          <a:p>
            <a:pPr marL="285750" indent="-285750" fontAlgn="b">
              <a:buFont typeface="Arial" panose="020B0604020202020204" pitchFamily="34" charset="0"/>
              <a:buChar char="•"/>
            </a:pPr>
            <a:r>
              <a:rPr lang="fi-FI" sz="1400" dirty="0" smtClean="0"/>
              <a:t>Häly</a:t>
            </a:r>
            <a:r>
              <a:rPr lang="fi-FI" sz="1400" dirty="0"/>
              <a:t>, tuolien </a:t>
            </a:r>
            <a:r>
              <a:rPr lang="fi-FI" sz="1400" dirty="0" smtClean="0"/>
              <a:t>siirtely.</a:t>
            </a:r>
          </a:p>
          <a:p>
            <a:pPr marL="285750" indent="-285750" fontAlgn="b">
              <a:buFont typeface="Arial" panose="020B0604020202020204" pitchFamily="34" charset="0"/>
              <a:buChar char="•"/>
            </a:pPr>
            <a:r>
              <a:rPr lang="fi-FI" sz="1400" dirty="0" smtClean="0"/>
              <a:t>Nuorten </a:t>
            </a:r>
            <a:r>
              <a:rPr lang="fi-FI" sz="1400" dirty="0"/>
              <a:t>metelöinti </a:t>
            </a:r>
            <a:r>
              <a:rPr lang="fi-FI" sz="1400" dirty="0" smtClean="0"/>
              <a:t>yläkerrassa.</a:t>
            </a:r>
          </a:p>
          <a:p>
            <a:pPr marL="285750" indent="-285750" fontAlgn="b">
              <a:buFont typeface="Arial" panose="020B0604020202020204" pitchFamily="34" charset="0"/>
              <a:buChar char="•"/>
            </a:pPr>
            <a:r>
              <a:rPr lang="fi-FI" sz="1400" dirty="0"/>
              <a:t>Keskustelut ja </a:t>
            </a:r>
            <a:r>
              <a:rPr lang="fi-FI" sz="1400" dirty="0" smtClean="0"/>
              <a:t>puhelut.</a:t>
            </a:r>
          </a:p>
          <a:p>
            <a:pPr marL="285750" indent="-285750" fontAlgn="b">
              <a:buFont typeface="Arial" panose="020B0604020202020204" pitchFamily="34" charset="0"/>
              <a:buChar char="•"/>
            </a:pPr>
            <a:r>
              <a:rPr lang="fi-FI" sz="1400" dirty="0" smtClean="0"/>
              <a:t>Nuorten </a:t>
            </a:r>
            <a:r>
              <a:rPr lang="fi-FI" sz="1400" dirty="0"/>
              <a:t>kovaäänisyys.</a:t>
            </a:r>
          </a:p>
        </p:txBody>
      </p:sp>
    </p:spTree>
    <p:extLst>
      <p:ext uri="{BB962C8B-B14F-4D97-AF65-F5344CB8AC3E}">
        <p14:creationId xmlns:p14="http://schemas.microsoft.com/office/powerpoint/2010/main" val="1229196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27125" y="367700"/>
            <a:ext cx="9711204" cy="1332513"/>
          </a:xfrm>
        </p:spPr>
        <p:txBody>
          <a:bodyPr>
            <a:normAutofit/>
          </a:bodyPr>
          <a:lstStyle/>
          <a:p>
            <a:r>
              <a:rPr lang="fi-FI" dirty="0" smtClean="0"/>
              <a:t>Millaisia ääniä kirjastoissa kuultiin ja millaiseksi äänimaailma koettiin? - kirjastoittain</a:t>
            </a:r>
            <a:endParaRPr lang="fi-FI" dirty="0"/>
          </a:p>
        </p:txBody>
      </p:sp>
      <p:pic>
        <p:nvPicPr>
          <p:cNvPr id="6" name="Kuva 5"/>
          <p:cNvPicPr>
            <a:picLocks noChangeAspect="1"/>
          </p:cNvPicPr>
          <p:nvPr/>
        </p:nvPicPr>
        <p:blipFill>
          <a:blip r:embed="rId2"/>
          <a:stretch>
            <a:fillRect/>
          </a:stretch>
        </p:blipFill>
        <p:spPr>
          <a:xfrm>
            <a:off x="1127125" y="1844675"/>
            <a:ext cx="8053565" cy="1600594"/>
          </a:xfrm>
          <a:prstGeom prst="rect">
            <a:avLst/>
          </a:prstGeom>
        </p:spPr>
      </p:pic>
      <p:sp>
        <p:nvSpPr>
          <p:cNvPr id="4" name="Tekstiruutu 3"/>
          <p:cNvSpPr txBox="1"/>
          <p:nvPr/>
        </p:nvSpPr>
        <p:spPr>
          <a:xfrm>
            <a:off x="1127124" y="4365625"/>
            <a:ext cx="8053566" cy="1600438"/>
          </a:xfrm>
          <a:prstGeom prst="rect">
            <a:avLst/>
          </a:prstGeom>
          <a:noFill/>
          <a:ln>
            <a:solidFill>
              <a:srgbClr val="106894"/>
            </a:solidFill>
          </a:ln>
        </p:spPr>
        <p:txBody>
          <a:bodyPr wrap="square" rtlCol="0">
            <a:spAutoFit/>
          </a:bodyPr>
          <a:lstStyle/>
          <a:p>
            <a:pPr marL="285750" indent="-285750">
              <a:buFont typeface="Arial" panose="020B0604020202020204" pitchFamily="34" charset="0"/>
              <a:buChar char="•"/>
            </a:pPr>
            <a:r>
              <a:rPr lang="fi-FI" sz="1400" dirty="0" smtClean="0"/>
              <a:t>Ikäluokittain tarkasteltuna 15-18 vuotiaat pitävät selvästi muita useammin kirjaston äänimaailmaa melko häiritsevänä. 65-74 vuotiaat taas pitävät äänimaailmaa muita useammin erittäin miellyttävänä.</a:t>
            </a:r>
          </a:p>
          <a:p>
            <a:pPr marL="285750" indent="-285750">
              <a:buFont typeface="Arial" panose="020B0604020202020204" pitchFamily="34" charset="0"/>
              <a:buChar char="•"/>
            </a:pPr>
            <a:r>
              <a:rPr lang="fi-FI" sz="1400" dirty="0" smtClean="0"/>
              <a:t>Koululaisten ja opiskelijoiden keskiarvo kirjaston äänimaailmalle on muita alhaisempi. Kotiäitien tai –isien keskiarvo taas on muissa elämäntilanteissa olevia korkeampi.</a:t>
            </a:r>
            <a:endParaRPr lang="fi-FI" sz="1400" dirty="0"/>
          </a:p>
          <a:p>
            <a:pPr marL="285750" indent="-285750">
              <a:buFont typeface="Arial" panose="020B0604020202020204" pitchFamily="34" charset="0"/>
              <a:buChar char="•"/>
            </a:pPr>
            <a:r>
              <a:rPr lang="fi-FI" sz="1400" dirty="0" smtClean="0"/>
              <a:t>Tarkasteltaessa eri käyttäjätyyppien välisiä eroja laitteiden käyttäjät pitävät keskimäärin kirjaston äänimaailmaa muita miellyttävämpänä. Tiedon etsijöiden ja työskentelijöiden mielestä taas äänimaailma ei ole yhtä miellyttävä kuin muiden.</a:t>
            </a:r>
          </a:p>
        </p:txBody>
      </p:sp>
    </p:spTree>
    <p:extLst>
      <p:ext uri="{BB962C8B-B14F-4D97-AF65-F5344CB8AC3E}">
        <p14:creationId xmlns:p14="http://schemas.microsoft.com/office/powerpoint/2010/main" val="39849863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27124" y="367700"/>
            <a:ext cx="10208747" cy="1332513"/>
          </a:xfrm>
        </p:spPr>
        <p:txBody>
          <a:bodyPr>
            <a:normAutofit/>
          </a:bodyPr>
          <a:lstStyle/>
          <a:p>
            <a:r>
              <a:rPr lang="fi-FI" dirty="0" smtClean="0"/>
              <a:t>Millaisia ääniä kirjastoissa kuultiin? – luokittelu koetun äänimaailman mukaan</a:t>
            </a:r>
            <a:endParaRPr lang="fi-FI" dirty="0"/>
          </a:p>
        </p:txBody>
      </p:sp>
      <p:sp>
        <p:nvSpPr>
          <p:cNvPr id="3" name="Tekstiruutu 2"/>
          <p:cNvSpPr txBox="1"/>
          <p:nvPr/>
        </p:nvSpPr>
        <p:spPr>
          <a:xfrm>
            <a:off x="886995" y="1844675"/>
            <a:ext cx="2001323" cy="3539430"/>
          </a:xfrm>
          <a:prstGeom prst="rect">
            <a:avLst/>
          </a:prstGeom>
          <a:noFill/>
          <a:ln w="19050">
            <a:solidFill>
              <a:srgbClr val="106894"/>
            </a:solidFill>
          </a:ln>
        </p:spPr>
        <p:txBody>
          <a:bodyPr wrap="square" rtlCol="0">
            <a:spAutoFit/>
          </a:bodyPr>
          <a:lstStyle/>
          <a:p>
            <a:r>
              <a:rPr lang="fi-FI" sz="1400" b="1" dirty="0" smtClean="0"/>
              <a:t>Erittäin miellyttävä äänimaailma (n=85))</a:t>
            </a:r>
          </a:p>
          <a:p>
            <a:pPr marL="285750" indent="-285750">
              <a:buFont typeface="Arial" panose="020B0604020202020204" pitchFamily="34" charset="0"/>
              <a:buChar char="•"/>
            </a:pPr>
            <a:r>
              <a:rPr lang="fi-FI" sz="1400" b="1" dirty="0" smtClean="0"/>
              <a:t>Hiljaisuutta</a:t>
            </a:r>
            <a:endParaRPr lang="fi-FI" sz="1400" b="1" dirty="0"/>
          </a:p>
          <a:p>
            <a:pPr marL="285750" indent="-285750">
              <a:buFont typeface="Arial" panose="020B0604020202020204" pitchFamily="34" charset="0"/>
              <a:buChar char="•"/>
            </a:pPr>
            <a:r>
              <a:rPr lang="fi-FI" sz="1400" b="1" dirty="0"/>
              <a:t>Askelia</a:t>
            </a:r>
            <a:r>
              <a:rPr lang="fi-FI" sz="1400" dirty="0"/>
              <a:t>, ovien kolahtelua, kilinää</a:t>
            </a:r>
          </a:p>
          <a:p>
            <a:pPr marL="285750" indent="-285750">
              <a:buFont typeface="Arial" panose="020B0604020202020204" pitchFamily="34" charset="0"/>
              <a:buChar char="•"/>
            </a:pPr>
            <a:r>
              <a:rPr lang="fi-FI" sz="1400" b="1" dirty="0"/>
              <a:t>Puhetta, kuiskauksia</a:t>
            </a:r>
            <a:r>
              <a:rPr lang="fi-FI" sz="1400" dirty="0"/>
              <a:t>, puheensorinaa, yskimistä</a:t>
            </a:r>
          </a:p>
          <a:p>
            <a:pPr marL="285750" indent="-285750">
              <a:buFont typeface="Arial" panose="020B0604020202020204" pitchFamily="34" charset="0"/>
              <a:buChar char="•"/>
            </a:pPr>
            <a:r>
              <a:rPr lang="fi-FI" sz="1400" dirty="0"/>
              <a:t>Piippauksia, näppäimistön, kärryjen tai kopiokoneen ääniä</a:t>
            </a:r>
          </a:p>
          <a:p>
            <a:pPr marL="285750" indent="-285750">
              <a:buFont typeface="Arial" panose="020B0604020202020204" pitchFamily="34" charset="0"/>
              <a:buChar char="•"/>
            </a:pPr>
            <a:r>
              <a:rPr lang="fi-FI" sz="1400" b="1" dirty="0"/>
              <a:t>Rapinaa, kahinaa, suhinaa, huminaa</a:t>
            </a:r>
          </a:p>
          <a:p>
            <a:pPr marL="285750" indent="-285750">
              <a:buFont typeface="Arial" panose="020B0604020202020204" pitchFamily="34" charset="0"/>
              <a:buChar char="•"/>
            </a:pPr>
            <a:r>
              <a:rPr lang="fi-FI" sz="1400" dirty="0"/>
              <a:t>Lasten </a:t>
            </a:r>
            <a:r>
              <a:rPr lang="fi-FI" sz="1400" dirty="0" smtClean="0"/>
              <a:t>ääniä</a:t>
            </a:r>
            <a:endParaRPr lang="fi-FI" sz="1400" dirty="0"/>
          </a:p>
        </p:txBody>
      </p:sp>
      <p:sp>
        <p:nvSpPr>
          <p:cNvPr id="8" name="Tekstiruutu 7"/>
          <p:cNvSpPr txBox="1"/>
          <p:nvPr/>
        </p:nvSpPr>
        <p:spPr>
          <a:xfrm>
            <a:off x="3057901" y="1844675"/>
            <a:ext cx="3430260" cy="4185761"/>
          </a:xfrm>
          <a:prstGeom prst="rect">
            <a:avLst/>
          </a:prstGeom>
          <a:noFill/>
          <a:ln w="19050">
            <a:solidFill>
              <a:srgbClr val="00ABD4"/>
            </a:solidFill>
          </a:ln>
        </p:spPr>
        <p:txBody>
          <a:bodyPr wrap="square" rtlCol="0">
            <a:spAutoFit/>
          </a:bodyPr>
          <a:lstStyle/>
          <a:p>
            <a:r>
              <a:rPr lang="fi-FI" sz="1400" b="1" dirty="0" smtClean="0"/>
              <a:t>Melko miellyttävä äänimaailma (n=125)</a:t>
            </a:r>
          </a:p>
          <a:p>
            <a:pPr marL="285750" indent="-285750">
              <a:buFont typeface="Arial" panose="020B0604020202020204" pitchFamily="34" charset="0"/>
              <a:buChar char="•"/>
            </a:pPr>
            <a:r>
              <a:rPr lang="fi-FI" sz="1400" dirty="0" smtClean="0"/>
              <a:t>Ei kuulu juuri mitään</a:t>
            </a:r>
          </a:p>
          <a:p>
            <a:pPr marL="285750" indent="-285750">
              <a:buFont typeface="Arial" panose="020B0604020202020204" pitchFamily="34" charset="0"/>
              <a:buChar char="•"/>
            </a:pPr>
            <a:r>
              <a:rPr lang="fi-FI" sz="1400" dirty="0" smtClean="0"/>
              <a:t>Printterin, lainauskoneen, tietokoneiden ja kärryjen ääniä, kirjojen hyllytystä, lehtien rapinaa, puhelimen piippausta</a:t>
            </a:r>
          </a:p>
          <a:p>
            <a:pPr marL="285750" indent="-285750">
              <a:buFont typeface="Arial" panose="020B0604020202020204" pitchFamily="34" charset="0"/>
              <a:buChar char="•"/>
            </a:pPr>
            <a:r>
              <a:rPr lang="fi-FI" sz="1400" b="1" dirty="0" smtClean="0"/>
              <a:t>Askelia, kävelyä, vaatteiden kahinaa</a:t>
            </a:r>
          </a:p>
          <a:p>
            <a:pPr marL="285750" indent="-285750">
              <a:buFont typeface="Arial" panose="020B0604020202020204" pitchFamily="34" charset="0"/>
              <a:buChar char="•"/>
            </a:pPr>
            <a:r>
              <a:rPr lang="fi-FI" sz="1400" b="1" dirty="0" smtClean="0"/>
              <a:t>Puheensorinaa, (hiljaista) keskustelua, puhetta</a:t>
            </a:r>
            <a:r>
              <a:rPr lang="fi-FI" sz="1400" dirty="0" smtClean="0"/>
              <a:t>, puhelimessa puhumista, supinaa</a:t>
            </a:r>
          </a:p>
          <a:p>
            <a:pPr marL="285750" indent="-285750">
              <a:buFont typeface="Arial" panose="020B0604020202020204" pitchFamily="34" charset="0"/>
              <a:buChar char="•"/>
            </a:pPr>
            <a:r>
              <a:rPr lang="fi-FI" sz="1400" dirty="0" smtClean="0"/>
              <a:t>Naurua, iloisia ääniä</a:t>
            </a:r>
          </a:p>
          <a:p>
            <a:pPr marL="285750" indent="-285750">
              <a:buFont typeface="Arial" panose="020B0604020202020204" pitchFamily="34" charset="0"/>
              <a:buChar char="•"/>
            </a:pPr>
            <a:r>
              <a:rPr lang="fi-FI" sz="1400" dirty="0" smtClean="0"/>
              <a:t>Kolinaa, tuolien siirtelyä, kilinää</a:t>
            </a:r>
          </a:p>
          <a:p>
            <a:pPr marL="285750" indent="-285750">
              <a:buFont typeface="Arial" panose="020B0604020202020204" pitchFamily="34" charset="0"/>
              <a:buChar char="•"/>
            </a:pPr>
            <a:r>
              <a:rPr lang="fi-FI" sz="1400" b="1" dirty="0" smtClean="0"/>
              <a:t>Lasten ääniä, leikkimistä, kovia lasten ääniä, lasten puhetta, lasten kiljahtelua</a:t>
            </a:r>
          </a:p>
          <a:p>
            <a:pPr marL="285750" indent="-285750">
              <a:buFont typeface="Arial" panose="020B0604020202020204" pitchFamily="34" charset="0"/>
              <a:buChar char="•"/>
            </a:pPr>
            <a:r>
              <a:rPr lang="fi-FI" sz="1400" dirty="0" smtClean="0"/>
              <a:t>Nuorten puhetta</a:t>
            </a:r>
          </a:p>
          <a:p>
            <a:pPr marL="285750" indent="-285750">
              <a:buFont typeface="Arial" panose="020B0604020202020204" pitchFamily="34" charset="0"/>
              <a:buChar char="•"/>
            </a:pPr>
            <a:r>
              <a:rPr lang="fi-FI" sz="1400" dirty="0" smtClean="0"/>
              <a:t>Huminaa, hurinaa </a:t>
            </a:r>
          </a:p>
          <a:p>
            <a:pPr marL="285750" indent="-285750">
              <a:buFont typeface="Arial" panose="020B0604020202020204" pitchFamily="34" charset="0"/>
              <a:buChar char="•"/>
            </a:pPr>
            <a:r>
              <a:rPr lang="fi-FI" sz="1400" b="1" dirty="0" smtClean="0"/>
              <a:t>Kaikuu liian paljon, kaikua, kaikuu paljon</a:t>
            </a:r>
          </a:p>
          <a:p>
            <a:pPr marL="285750" indent="-285750">
              <a:buFont typeface="Arial" panose="020B0604020202020204" pitchFamily="34" charset="0"/>
              <a:buChar char="•"/>
            </a:pPr>
            <a:r>
              <a:rPr lang="fi-FI" sz="1400" dirty="0" smtClean="0"/>
              <a:t>Liikenteen ääniä ulkoa</a:t>
            </a:r>
          </a:p>
          <a:p>
            <a:pPr marL="285750" indent="-285750">
              <a:buFont typeface="Arial" panose="020B0604020202020204" pitchFamily="34" charset="0"/>
              <a:buChar char="•"/>
            </a:pPr>
            <a:r>
              <a:rPr lang="fi-FI" sz="1400" dirty="0" smtClean="0"/>
              <a:t>Taustamusiikki ei sovi</a:t>
            </a:r>
            <a:endParaRPr lang="fi-FI" sz="1400" dirty="0"/>
          </a:p>
        </p:txBody>
      </p:sp>
      <p:sp>
        <p:nvSpPr>
          <p:cNvPr id="9" name="Tekstiruutu 8"/>
          <p:cNvSpPr txBox="1"/>
          <p:nvPr/>
        </p:nvSpPr>
        <p:spPr>
          <a:xfrm>
            <a:off x="6657744" y="1844675"/>
            <a:ext cx="2939442" cy="4401205"/>
          </a:xfrm>
          <a:prstGeom prst="rect">
            <a:avLst/>
          </a:prstGeom>
          <a:noFill/>
          <a:ln w="19050">
            <a:solidFill>
              <a:schemeClr val="tx1">
                <a:lumMod val="75000"/>
                <a:lumOff val="25000"/>
              </a:schemeClr>
            </a:solidFill>
          </a:ln>
        </p:spPr>
        <p:txBody>
          <a:bodyPr wrap="square" rtlCol="0">
            <a:spAutoFit/>
          </a:bodyPr>
          <a:lstStyle/>
          <a:p>
            <a:r>
              <a:rPr lang="fi-FI" sz="1400" b="1" dirty="0" smtClean="0"/>
              <a:t>Ei miellyttävä eikä häiritsevä äänimaailma (n=36)</a:t>
            </a:r>
          </a:p>
          <a:p>
            <a:pPr marL="285750" indent="-285750">
              <a:buFont typeface="Arial" panose="020B0604020202020204" pitchFamily="34" charset="0"/>
              <a:buChar char="•"/>
            </a:pPr>
            <a:r>
              <a:rPr lang="fi-FI" sz="1400" b="1" dirty="0" smtClean="0"/>
              <a:t>Lasten puhe, lasten ääniä, lapsen itkua, lasten rapussa juokseminen</a:t>
            </a:r>
          </a:p>
          <a:p>
            <a:pPr marL="285750" indent="-285750">
              <a:buFont typeface="Arial" panose="020B0604020202020204" pitchFamily="34" charset="0"/>
              <a:buChar char="•"/>
            </a:pPr>
            <a:r>
              <a:rPr lang="fi-FI" sz="1400" dirty="0" smtClean="0"/>
              <a:t>Siivoamisen / yleiskoneen ääni, piippauksia, tuolien siirtelyä</a:t>
            </a:r>
          </a:p>
          <a:p>
            <a:pPr marL="285750" indent="-285750">
              <a:buFont typeface="Arial" panose="020B0604020202020204" pitchFamily="34" charset="0"/>
              <a:buChar char="•"/>
            </a:pPr>
            <a:r>
              <a:rPr lang="fi-FI" sz="1400" dirty="0" smtClean="0"/>
              <a:t>Puhetta, puheensorinaa, muminaa, kuiskuttelua</a:t>
            </a:r>
          </a:p>
          <a:p>
            <a:pPr marL="285750" indent="-285750">
              <a:buFont typeface="Arial" panose="020B0604020202020204" pitchFamily="34" charset="0"/>
              <a:buChar char="•"/>
            </a:pPr>
            <a:r>
              <a:rPr lang="fi-FI" sz="1400" dirty="0" smtClean="0"/>
              <a:t>Rakennusääniä</a:t>
            </a:r>
          </a:p>
          <a:p>
            <a:pPr marL="285750" indent="-285750">
              <a:buFont typeface="Arial" panose="020B0604020202020204" pitchFamily="34" charset="0"/>
              <a:buChar char="•"/>
            </a:pPr>
            <a:r>
              <a:rPr lang="fi-FI" sz="1400" dirty="0" smtClean="0"/>
              <a:t>Hurinaa, kohinaa, rapinaa</a:t>
            </a:r>
          </a:p>
          <a:p>
            <a:pPr marL="285750" indent="-285750">
              <a:buFont typeface="Arial" panose="020B0604020202020204" pitchFamily="34" charset="0"/>
              <a:buChar char="•"/>
            </a:pPr>
            <a:r>
              <a:rPr lang="fi-FI" sz="1400" dirty="0" smtClean="0"/>
              <a:t>Askeleita, korkokengät, kenkien läpsytystä, kopinaa, kahinaa</a:t>
            </a:r>
          </a:p>
          <a:p>
            <a:pPr marL="285750" indent="-285750">
              <a:buFont typeface="Arial" panose="020B0604020202020204" pitchFamily="34" charset="0"/>
              <a:buChar char="•"/>
            </a:pPr>
            <a:r>
              <a:rPr lang="fi-FI" sz="1400" dirty="0" smtClean="0"/>
              <a:t>Kärryn tönimistä, kärryt kolisevat</a:t>
            </a:r>
          </a:p>
          <a:p>
            <a:pPr marL="285750" indent="-285750">
              <a:buFont typeface="Arial" panose="020B0604020202020204" pitchFamily="34" charset="0"/>
              <a:buChar char="•"/>
            </a:pPr>
            <a:r>
              <a:rPr lang="fi-FI" sz="1400" dirty="0" smtClean="0"/>
              <a:t>Pelin ääniä</a:t>
            </a:r>
          </a:p>
          <a:p>
            <a:pPr marL="285750" indent="-285750">
              <a:buFont typeface="Arial" panose="020B0604020202020204" pitchFamily="34" charset="0"/>
              <a:buChar char="•"/>
            </a:pPr>
            <a:r>
              <a:rPr lang="fi-FI" sz="1400" b="1" dirty="0" smtClean="0"/>
              <a:t>Nuorison kovia ääniä, poikien kovaa puhetta, nuorten melua, poikien naurua</a:t>
            </a:r>
            <a:endParaRPr lang="fi-FI" sz="1400" b="1" dirty="0"/>
          </a:p>
          <a:p>
            <a:pPr marL="285750" indent="-285750">
              <a:buFont typeface="Arial" panose="020B0604020202020204" pitchFamily="34" charset="0"/>
              <a:buChar char="•"/>
            </a:pPr>
            <a:r>
              <a:rPr lang="fi-FI" sz="1400" dirty="0" smtClean="0"/>
              <a:t>En kiinnitä huomiota, melko hiljaista</a:t>
            </a:r>
          </a:p>
        </p:txBody>
      </p:sp>
      <p:sp>
        <p:nvSpPr>
          <p:cNvPr id="12" name="Tekstiruutu 11"/>
          <p:cNvSpPr txBox="1"/>
          <p:nvPr/>
        </p:nvSpPr>
        <p:spPr>
          <a:xfrm>
            <a:off x="9766769" y="1844675"/>
            <a:ext cx="1945806" cy="2893100"/>
          </a:xfrm>
          <a:prstGeom prst="rect">
            <a:avLst/>
          </a:prstGeom>
          <a:noFill/>
          <a:ln w="19050">
            <a:solidFill>
              <a:srgbClr val="E44C5C"/>
            </a:solidFill>
          </a:ln>
        </p:spPr>
        <p:txBody>
          <a:bodyPr wrap="square" rtlCol="0">
            <a:spAutoFit/>
          </a:bodyPr>
          <a:lstStyle/>
          <a:p>
            <a:r>
              <a:rPr lang="fi-FI" sz="1400" b="1" dirty="0" smtClean="0"/>
              <a:t>Melko häiritsevä äänimaailma (n=4)</a:t>
            </a:r>
          </a:p>
          <a:p>
            <a:pPr marL="285750" indent="-285750" fontAlgn="b">
              <a:buFont typeface="Arial" panose="020B0604020202020204" pitchFamily="34" charset="0"/>
              <a:buChar char="•"/>
            </a:pPr>
            <a:r>
              <a:rPr lang="fi-FI" sz="1400" dirty="0" smtClean="0"/>
              <a:t>Hälinää, kilinää, pauketta, piippauksia</a:t>
            </a:r>
          </a:p>
          <a:p>
            <a:pPr marL="285750" indent="-285750" fontAlgn="b">
              <a:buFont typeface="Arial" panose="020B0604020202020204" pitchFamily="34" charset="0"/>
              <a:buChar char="•"/>
            </a:pPr>
            <a:r>
              <a:rPr lang="fi-FI" sz="1400" dirty="0" smtClean="0"/>
              <a:t>Nuorten juttelua, nuorten poikien ääniä</a:t>
            </a:r>
          </a:p>
          <a:p>
            <a:pPr marL="285750" indent="-285750" fontAlgn="b">
              <a:buFont typeface="Arial" panose="020B0604020202020204" pitchFamily="34" charset="0"/>
              <a:buChar char="•"/>
            </a:pPr>
            <a:r>
              <a:rPr lang="fi-FI" sz="1400" dirty="0" smtClean="0"/>
              <a:t>Keskustelua, puheluita</a:t>
            </a:r>
          </a:p>
          <a:p>
            <a:pPr marL="285750" indent="-285750" fontAlgn="b">
              <a:buFont typeface="Arial" panose="020B0604020202020204" pitchFamily="34" charset="0"/>
              <a:buChar char="•"/>
            </a:pPr>
            <a:r>
              <a:rPr lang="fi-FI" sz="1400" dirty="0" smtClean="0"/>
              <a:t>Tietokoneen </a:t>
            </a:r>
            <a:r>
              <a:rPr lang="fi-FI" sz="1400" dirty="0" err="1" smtClean="0"/>
              <a:t>näpyttelyä</a:t>
            </a:r>
            <a:r>
              <a:rPr lang="fi-FI" sz="1400" dirty="0" smtClean="0"/>
              <a:t>, tuolien siirtelyä</a:t>
            </a:r>
          </a:p>
        </p:txBody>
      </p:sp>
    </p:spTree>
    <p:extLst>
      <p:ext uri="{BB962C8B-B14F-4D97-AF65-F5344CB8AC3E}">
        <p14:creationId xmlns:p14="http://schemas.microsoft.com/office/powerpoint/2010/main" val="32990224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Raportin sisältö</a:t>
            </a:r>
          </a:p>
        </p:txBody>
      </p:sp>
      <p:sp>
        <p:nvSpPr>
          <p:cNvPr id="3" name="Alaotsikko 2"/>
          <p:cNvSpPr>
            <a:spLocks noGrp="1"/>
          </p:cNvSpPr>
          <p:nvPr>
            <p:ph type="subTitle" idx="1"/>
          </p:nvPr>
        </p:nvSpPr>
        <p:spPr/>
        <p:txBody>
          <a:bodyPr/>
          <a:lstStyle/>
          <a:p>
            <a:r>
              <a:rPr lang="fi-FI" dirty="0"/>
              <a:t>Tausta ja toteutus</a:t>
            </a:r>
          </a:p>
          <a:p>
            <a:r>
              <a:rPr lang="fi-FI" dirty="0"/>
              <a:t>Vastaajien taustatiedot</a:t>
            </a:r>
          </a:p>
          <a:p>
            <a:r>
              <a:rPr lang="fi-FI" dirty="0"/>
              <a:t>Kirjaston tunnelma</a:t>
            </a:r>
          </a:p>
          <a:p>
            <a:r>
              <a:rPr lang="fi-FI" b="1" dirty="0">
                <a:solidFill>
                  <a:srgbClr val="E44C5C"/>
                </a:solidFill>
              </a:rPr>
              <a:t>Kirjaston käyttö</a:t>
            </a:r>
          </a:p>
          <a:p>
            <a:r>
              <a:rPr lang="fi-FI" dirty="0" smtClean="0"/>
              <a:t>Ihannekirjasto</a:t>
            </a:r>
          </a:p>
          <a:p>
            <a:r>
              <a:rPr lang="fi-FI" dirty="0" smtClean="0"/>
              <a:t>Yhteenveto tuloksista</a:t>
            </a:r>
            <a:endParaRPr lang="fi-FI" dirty="0"/>
          </a:p>
          <a:p>
            <a:endParaRPr lang="fi-FI" dirty="0"/>
          </a:p>
          <a:p>
            <a:endParaRPr lang="fi-FI" dirty="0"/>
          </a:p>
        </p:txBody>
      </p:sp>
    </p:spTree>
    <p:extLst>
      <p:ext uri="{BB962C8B-B14F-4D97-AF65-F5344CB8AC3E}">
        <p14:creationId xmlns:p14="http://schemas.microsoft.com/office/powerpoint/2010/main" val="8590062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1081275" y="1809625"/>
            <a:ext cx="7134877" cy="4454557"/>
          </a:xfrm>
          <a:prstGeom prst="rect">
            <a:avLst/>
          </a:prstGeom>
        </p:spPr>
      </p:pic>
      <p:sp>
        <p:nvSpPr>
          <p:cNvPr id="2" name="Otsikko 1"/>
          <p:cNvSpPr>
            <a:spLocks noGrp="1"/>
          </p:cNvSpPr>
          <p:nvPr>
            <p:ph type="ctrTitle"/>
          </p:nvPr>
        </p:nvSpPr>
        <p:spPr>
          <a:xfrm>
            <a:off x="1127125" y="367700"/>
            <a:ext cx="10343216" cy="1332513"/>
          </a:xfrm>
        </p:spPr>
        <p:txBody>
          <a:bodyPr>
            <a:normAutofit/>
          </a:bodyPr>
          <a:lstStyle/>
          <a:p>
            <a:r>
              <a:rPr lang="fi-FI" dirty="0" smtClean="0"/>
              <a:t>Mitä asiakas tuli tekemään ja mikä oli tärkein tekeminen tällä kertaa</a:t>
            </a:r>
            <a:endParaRPr lang="fi-FI" dirty="0">
              <a:solidFill>
                <a:srgbClr val="FF0000"/>
              </a:solidFill>
            </a:endParaRPr>
          </a:p>
        </p:txBody>
      </p:sp>
      <p:sp>
        <p:nvSpPr>
          <p:cNvPr id="6" name="Tekstiruutu 5"/>
          <p:cNvSpPr txBox="1"/>
          <p:nvPr/>
        </p:nvSpPr>
        <p:spPr>
          <a:xfrm>
            <a:off x="8046720" y="2118816"/>
            <a:ext cx="3665855" cy="4154984"/>
          </a:xfrm>
          <a:prstGeom prst="rect">
            <a:avLst/>
          </a:prstGeom>
          <a:noFill/>
          <a:ln>
            <a:solidFill>
              <a:srgbClr val="106894"/>
            </a:solidFill>
          </a:ln>
        </p:spPr>
        <p:txBody>
          <a:bodyPr wrap="square" rtlCol="0">
            <a:spAutoFit/>
          </a:bodyPr>
          <a:lstStyle/>
          <a:p>
            <a:r>
              <a:rPr lang="fi-FI" sz="1200" dirty="0"/>
              <a:t>Etsimään uusia kirjoja / tutustumaan uutuuksiin (12 kpl)</a:t>
            </a:r>
          </a:p>
          <a:p>
            <a:r>
              <a:rPr lang="fi-FI" sz="1200" dirty="0"/>
              <a:t>Tarkistamaan bestseller- / kierrätyshyllyn</a:t>
            </a:r>
          </a:p>
          <a:p>
            <a:r>
              <a:rPr lang="fi-FI" sz="1200" dirty="0"/>
              <a:t>Etsimään tietoa / tiedonhakua tekemään (5 kpl)</a:t>
            </a:r>
          </a:p>
          <a:p>
            <a:r>
              <a:rPr lang="fi-FI" sz="1200" dirty="0"/>
              <a:t>Lapsen kanssa leikkimään (4 kpl) / leikkimään (2 kpl)</a:t>
            </a:r>
          </a:p>
          <a:p>
            <a:r>
              <a:rPr lang="fi-FI" sz="1200" dirty="0"/>
              <a:t>Syömään / kahville (3 kpl)</a:t>
            </a:r>
          </a:p>
          <a:p>
            <a:r>
              <a:rPr lang="fi-FI" sz="1200" dirty="0"/>
              <a:t>Kysymään tekemääni varausta (2kpl)</a:t>
            </a:r>
          </a:p>
          <a:p>
            <a:r>
              <a:rPr lang="fi-FI" sz="1200" dirty="0"/>
              <a:t>Nuotteja etsimään</a:t>
            </a:r>
          </a:p>
          <a:p>
            <a:r>
              <a:rPr lang="fi-FI" sz="1200" dirty="0"/>
              <a:t>Rentoutumaan töiden jälkeen / Istumaan kesken työmatkan</a:t>
            </a:r>
          </a:p>
          <a:p>
            <a:r>
              <a:rPr lang="fi-FI" sz="1200" dirty="0"/>
              <a:t>Tutustumaan uuteen kirjastoon</a:t>
            </a:r>
          </a:p>
          <a:p>
            <a:r>
              <a:rPr lang="fi-FI" sz="1200" dirty="0"/>
              <a:t>Hakemaan tunnuksia äänikirjastoon</a:t>
            </a:r>
          </a:p>
          <a:p>
            <a:r>
              <a:rPr lang="fi-FI" sz="1200" dirty="0"/>
              <a:t>Hakemaan leiman lapsen Lukulepakko-passiin</a:t>
            </a:r>
          </a:p>
          <a:p>
            <a:r>
              <a:rPr lang="fi-FI" sz="1200" dirty="0"/>
              <a:t>Katselemaan ihmisiä</a:t>
            </a:r>
          </a:p>
          <a:p>
            <a:r>
              <a:rPr lang="fi-FI" sz="1200" dirty="0"/>
              <a:t>Kirjoittamaan</a:t>
            </a:r>
          </a:p>
          <a:p>
            <a:r>
              <a:rPr lang="fi-FI" sz="1200" dirty="0"/>
              <a:t>Hakemaan Metro-lehden</a:t>
            </a:r>
          </a:p>
          <a:p>
            <a:r>
              <a:rPr lang="fi-FI" sz="1200" dirty="0"/>
              <a:t>Opastamaan vierailuryhmiä</a:t>
            </a:r>
          </a:p>
          <a:p>
            <a:r>
              <a:rPr lang="fi-FI" sz="1200" dirty="0"/>
              <a:t>Tekemään osoitteenmuutosta</a:t>
            </a:r>
          </a:p>
          <a:p>
            <a:r>
              <a:rPr lang="fi-FI" sz="1200" dirty="0"/>
              <a:t>Maksamaan myöhästymismaksuja</a:t>
            </a:r>
          </a:p>
          <a:p>
            <a:r>
              <a:rPr lang="fi-FI" sz="1200" dirty="0"/>
              <a:t>Hakemaan lapsia</a:t>
            </a:r>
          </a:p>
          <a:p>
            <a:r>
              <a:rPr lang="fi-FI" sz="1200" dirty="0"/>
              <a:t>Kysymään uutuuksista</a:t>
            </a:r>
          </a:p>
          <a:p>
            <a:r>
              <a:rPr lang="fi-FI" sz="1200" dirty="0"/>
              <a:t>Etsimään inspiraatiota</a:t>
            </a:r>
          </a:p>
          <a:p>
            <a:r>
              <a:rPr lang="fi-FI" sz="1200" dirty="0"/>
              <a:t>Tekemään ylioppilasjuhlan kutsuja</a:t>
            </a:r>
          </a:p>
        </p:txBody>
      </p:sp>
      <p:cxnSp>
        <p:nvCxnSpPr>
          <p:cNvPr id="7" name="Suora nuoliyhdysviiva 6"/>
          <p:cNvCxnSpPr/>
          <p:nvPr/>
        </p:nvCxnSpPr>
        <p:spPr>
          <a:xfrm>
            <a:off x="5378823" y="6037729"/>
            <a:ext cx="2514601" cy="0"/>
          </a:xfrm>
          <a:prstGeom prst="straightConnector1">
            <a:avLst/>
          </a:prstGeom>
          <a:ln>
            <a:solidFill>
              <a:srgbClr val="00ABD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1239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27125" y="367700"/>
            <a:ext cx="10343216" cy="1332513"/>
          </a:xfrm>
        </p:spPr>
        <p:txBody>
          <a:bodyPr>
            <a:normAutofit/>
          </a:bodyPr>
          <a:lstStyle/>
          <a:p>
            <a:r>
              <a:rPr lang="fi-FI" dirty="0" smtClean="0"/>
              <a:t>Mitä asiakas tuli tekemään – kaikki tekemiset kirjastoittain</a:t>
            </a:r>
            <a:endParaRPr lang="fi-FI" dirty="0">
              <a:solidFill>
                <a:srgbClr val="FF0000"/>
              </a:solidFill>
            </a:endParaRPr>
          </a:p>
        </p:txBody>
      </p:sp>
      <p:sp>
        <p:nvSpPr>
          <p:cNvPr id="4" name="Tekstiruutu 3"/>
          <p:cNvSpPr txBox="1"/>
          <p:nvPr/>
        </p:nvSpPr>
        <p:spPr>
          <a:xfrm>
            <a:off x="9067775" y="2103625"/>
            <a:ext cx="2644800" cy="2031325"/>
          </a:xfrm>
          <a:prstGeom prst="rect">
            <a:avLst/>
          </a:prstGeom>
          <a:noFill/>
          <a:ln>
            <a:solidFill>
              <a:srgbClr val="106894"/>
            </a:solidFill>
          </a:ln>
        </p:spPr>
        <p:txBody>
          <a:bodyPr wrap="square" rtlCol="0">
            <a:spAutoFit/>
          </a:bodyPr>
          <a:lstStyle/>
          <a:p>
            <a:r>
              <a:rPr lang="fi-FI" sz="1400" dirty="0" smtClean="0"/>
              <a:t>Seinäjoella lainaaminen yms. on vähäisemmässä asemassa  kuin muissa kirjastoissa. Sen sijaan siellä korostuvat lukeminen ja ajanvietto sekä osallistuminen tapahtumiin tms.</a:t>
            </a:r>
          </a:p>
          <a:p>
            <a:endParaRPr lang="fi-FI" sz="1400" dirty="0" smtClean="0"/>
          </a:p>
          <a:p>
            <a:r>
              <a:rPr lang="fi-FI" sz="1400" dirty="0" smtClean="0"/>
              <a:t>Lappeenrannassa opiskellaan muita kirjastoja useammin.</a:t>
            </a:r>
          </a:p>
        </p:txBody>
      </p:sp>
      <p:pic>
        <p:nvPicPr>
          <p:cNvPr id="5" name="Kuva 4"/>
          <p:cNvPicPr>
            <a:picLocks noChangeAspect="1"/>
          </p:cNvPicPr>
          <p:nvPr/>
        </p:nvPicPr>
        <p:blipFill>
          <a:blip r:embed="rId2"/>
          <a:stretch>
            <a:fillRect/>
          </a:stretch>
        </p:blipFill>
        <p:spPr>
          <a:xfrm>
            <a:off x="1127125" y="1700212"/>
            <a:ext cx="7572307" cy="4401205"/>
          </a:xfrm>
          <a:prstGeom prst="rect">
            <a:avLst/>
          </a:prstGeom>
        </p:spPr>
      </p:pic>
    </p:spTree>
    <p:extLst>
      <p:ext uri="{BB962C8B-B14F-4D97-AF65-F5344CB8AC3E}">
        <p14:creationId xmlns:p14="http://schemas.microsoft.com/office/powerpoint/2010/main" val="402260828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27125" y="367700"/>
            <a:ext cx="10343216" cy="1332513"/>
          </a:xfrm>
        </p:spPr>
        <p:txBody>
          <a:bodyPr>
            <a:normAutofit/>
          </a:bodyPr>
          <a:lstStyle/>
          <a:p>
            <a:r>
              <a:rPr lang="fi-FI" dirty="0" smtClean="0"/>
              <a:t>Mitä asiakas tuli tekemään – kaikki tekemiset taustamuuttujittain</a:t>
            </a:r>
            <a:endParaRPr lang="fi-FI" dirty="0">
              <a:solidFill>
                <a:srgbClr val="FF0000"/>
              </a:solidFill>
            </a:endParaRPr>
          </a:p>
        </p:txBody>
      </p:sp>
      <p:sp>
        <p:nvSpPr>
          <p:cNvPr id="4" name="Tekstiruutu 3"/>
          <p:cNvSpPr txBox="1"/>
          <p:nvPr/>
        </p:nvSpPr>
        <p:spPr>
          <a:xfrm>
            <a:off x="1127124" y="1844675"/>
            <a:ext cx="7949641" cy="4062651"/>
          </a:xfrm>
          <a:prstGeom prst="rect">
            <a:avLst/>
          </a:prstGeom>
          <a:noFill/>
          <a:ln>
            <a:solidFill>
              <a:srgbClr val="106894"/>
            </a:solidFill>
          </a:ln>
        </p:spPr>
        <p:txBody>
          <a:bodyPr wrap="square" rtlCol="0">
            <a:spAutoFit/>
          </a:bodyPr>
          <a:lstStyle/>
          <a:p>
            <a:pPr marL="285750" indent="-285750">
              <a:buFont typeface="Arial" panose="020B0604020202020204" pitchFamily="34" charset="0"/>
              <a:buChar char="•"/>
            </a:pPr>
            <a:r>
              <a:rPr lang="fi-FI" sz="1400" dirty="0" smtClean="0"/>
              <a:t>Ikäluokittain tarkasteltuna 15-29 vuotiaat lainaavat kirjoja tai lehtiä selvästi muita ikäluokkia harvemmin. Heillä yleisin tekeminen kirjastossa on opiskelu. 30-74 vuotiailla yleisin tekeminen on lainaaminen ja seuraavana lukeminen. Yli 74 vuotiailla korostuu muihin ikäluokkiin verrattuna muiden tapaaminen ja osallistuminen tapahtumiin ym.</a:t>
            </a:r>
          </a:p>
          <a:p>
            <a:pPr marL="285750" indent="-285750">
              <a:buFont typeface="Arial" panose="020B0604020202020204" pitchFamily="34" charset="0"/>
              <a:buChar char="•"/>
            </a:pPr>
            <a:endParaRPr lang="fi-FI" sz="500" dirty="0" smtClean="0"/>
          </a:p>
          <a:p>
            <a:pPr marL="285750" indent="-285750">
              <a:buFont typeface="Arial" panose="020B0604020202020204" pitchFamily="34" charset="0"/>
              <a:buChar char="•"/>
            </a:pPr>
            <a:r>
              <a:rPr lang="fi-FI" sz="1400" dirty="0" smtClean="0"/>
              <a:t>Naiset ovat selkeästi miehiä useammin kirjastossa lainaamassa aineistoja, kun taas miehillä korostuvat kirjastossa lukeminen ja opiskelu.</a:t>
            </a:r>
          </a:p>
          <a:p>
            <a:pPr marL="285750" indent="-285750">
              <a:buFont typeface="Arial" panose="020B0604020202020204" pitchFamily="34" charset="0"/>
              <a:buChar char="•"/>
            </a:pPr>
            <a:endParaRPr lang="fi-FI" sz="500" dirty="0" smtClean="0"/>
          </a:p>
          <a:p>
            <a:pPr marL="285750" indent="-285750">
              <a:buFont typeface="Arial" panose="020B0604020202020204" pitchFamily="34" charset="0"/>
              <a:buChar char="•"/>
            </a:pPr>
            <a:r>
              <a:rPr lang="fi-FI" sz="1400" dirty="0" smtClean="0"/>
              <a:t>Eri elämätilanteissa olevista koululaiset tai opiskelijat ovat kirjastolla muita useammin opiskelemassa tai viettämässä aikaa. Kotiäidit tai –isät lainaavat muita useammin musiikkia ja työttömät lainaavat muita useammin jotakin muuta. Työssäkäyvät tulevat kirjastoon muita harvemmin tapaamaan muita tai opiskelemaan.</a:t>
            </a:r>
          </a:p>
          <a:p>
            <a:pPr marL="285750" indent="-285750">
              <a:buFont typeface="Arial" panose="020B0604020202020204" pitchFamily="34" charset="0"/>
              <a:buChar char="•"/>
            </a:pPr>
            <a:endParaRPr lang="fi-FI" sz="500" dirty="0"/>
          </a:p>
          <a:p>
            <a:pPr marL="285750" indent="-285750">
              <a:buFont typeface="Arial" panose="020B0604020202020204" pitchFamily="34" charset="0"/>
              <a:buChar char="•"/>
            </a:pPr>
            <a:r>
              <a:rPr lang="fi-FI" sz="1400" dirty="0" smtClean="0"/>
              <a:t>Kirjastossa yksin olevat ovat muita useammin siellä lukemassa ja muita harvemmin viettämässä aikaa. Sen sijaan kaveriporukassa olevat ovat useimmiten nimenomaan viettämässä aikaa ja muita selvästi harvemmin lainaamassa aineistoa. Lapsen kanssa tullaan myös muita useammin viettämään aikaa tai lainaamaan jotakin muuta kuin kirjoja tai lehtiä.</a:t>
            </a:r>
          </a:p>
          <a:p>
            <a:pPr marL="285750" indent="-285750">
              <a:buFont typeface="Arial" panose="020B0604020202020204" pitchFamily="34" charset="0"/>
              <a:buChar char="•"/>
            </a:pPr>
            <a:endParaRPr lang="fi-FI" sz="500" dirty="0"/>
          </a:p>
          <a:p>
            <a:pPr marL="285750" indent="-285750">
              <a:buFont typeface="Arial" panose="020B0604020202020204" pitchFamily="34" charset="0"/>
              <a:buChar char="•"/>
            </a:pPr>
            <a:r>
              <a:rPr lang="fi-FI" sz="1400" dirty="0" smtClean="0"/>
              <a:t>Päivittäin tai useita kertoja viikossa kirjastossa käyvät tulevat muita useammin kirjastoon lukemaan tai opiskelemaan ja harvemmin lainaamaan. Kerran viikossa käyvät taas tulevat selvästi muita useammin nimenomaan lainaamaan aineistoja.</a:t>
            </a:r>
          </a:p>
        </p:txBody>
      </p:sp>
    </p:spTree>
    <p:extLst>
      <p:ext uri="{BB962C8B-B14F-4D97-AF65-F5344CB8AC3E}">
        <p14:creationId xmlns:p14="http://schemas.microsoft.com/office/powerpoint/2010/main" val="22955246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27125" y="367700"/>
            <a:ext cx="10343216" cy="1332513"/>
          </a:xfrm>
        </p:spPr>
        <p:txBody>
          <a:bodyPr>
            <a:normAutofit/>
          </a:bodyPr>
          <a:lstStyle/>
          <a:p>
            <a:r>
              <a:rPr lang="fi-FI" dirty="0" smtClean="0"/>
              <a:t>Mitä asiakas tuli tekemään – tärkein tekeminen kirjastoittain</a:t>
            </a:r>
            <a:endParaRPr lang="fi-FI" dirty="0">
              <a:solidFill>
                <a:srgbClr val="FF0000"/>
              </a:solidFill>
            </a:endParaRPr>
          </a:p>
        </p:txBody>
      </p:sp>
      <p:pic>
        <p:nvPicPr>
          <p:cNvPr id="3" name="Kuva 2"/>
          <p:cNvPicPr>
            <a:picLocks noChangeAspect="1"/>
          </p:cNvPicPr>
          <p:nvPr/>
        </p:nvPicPr>
        <p:blipFill>
          <a:blip r:embed="rId2"/>
          <a:stretch>
            <a:fillRect/>
          </a:stretch>
        </p:blipFill>
        <p:spPr>
          <a:xfrm>
            <a:off x="1127125" y="1700214"/>
            <a:ext cx="7438651" cy="4403401"/>
          </a:xfrm>
          <a:prstGeom prst="rect">
            <a:avLst/>
          </a:prstGeom>
        </p:spPr>
      </p:pic>
    </p:spTree>
    <p:extLst>
      <p:ext uri="{BB962C8B-B14F-4D97-AF65-F5344CB8AC3E}">
        <p14:creationId xmlns:p14="http://schemas.microsoft.com/office/powerpoint/2010/main" val="36393577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p:txBody>
          <a:bodyPr/>
          <a:lstStyle/>
          <a:p>
            <a:r>
              <a:rPr lang="fi-FI" dirty="0"/>
              <a:t>Tavoite ja miten tutkimus tehtiin</a:t>
            </a:r>
          </a:p>
        </p:txBody>
      </p:sp>
      <p:sp>
        <p:nvSpPr>
          <p:cNvPr id="4" name="Alaotsikko 2"/>
          <p:cNvSpPr>
            <a:spLocks noGrp="1"/>
          </p:cNvSpPr>
          <p:nvPr>
            <p:ph type="subTitle" idx="4294967295"/>
          </p:nvPr>
        </p:nvSpPr>
        <p:spPr>
          <a:xfrm>
            <a:off x="1127124" y="1646425"/>
            <a:ext cx="10813863" cy="4379952"/>
          </a:xfrm>
        </p:spPr>
        <p:txBody>
          <a:bodyPr numCol="2" spcCol="720000">
            <a:noAutofit/>
          </a:bodyPr>
          <a:lstStyle/>
          <a:p>
            <a:pPr algn="l"/>
            <a:r>
              <a:rPr lang="fi-FI" dirty="0" smtClean="0"/>
              <a:t>Tutkimuksen tausta ja tavoite</a:t>
            </a:r>
            <a:endParaRPr lang="fi-FI" dirty="0"/>
          </a:p>
          <a:p>
            <a:r>
              <a:rPr lang="fi-FI" sz="1400" dirty="0"/>
              <a:t>Helsingin kaupunginkirjasto </a:t>
            </a:r>
            <a:r>
              <a:rPr lang="fi-FI" sz="1400" dirty="0" smtClean="0"/>
              <a:t>teetti </a:t>
            </a:r>
            <a:r>
              <a:rPr lang="fi-FI" sz="1400" dirty="0"/>
              <a:t>osana hallinnoimaansa </a:t>
            </a:r>
            <a:r>
              <a:rPr lang="fi-FI" sz="1400" dirty="0" smtClean="0"/>
              <a:t>”Yleisten </a:t>
            </a:r>
            <a:r>
              <a:rPr lang="fi-FI" sz="1400" dirty="0"/>
              <a:t>kirjastojen muuttuva </a:t>
            </a:r>
            <a:r>
              <a:rPr lang="fi-FI" sz="1400" dirty="0" smtClean="0"/>
              <a:t>äänimaisema” </a:t>
            </a:r>
            <a:r>
              <a:rPr lang="fi-FI" sz="1400" dirty="0"/>
              <a:t>-tutkimushanketta asiakastutkimuksen. Tutkimuksen tavoitteena </a:t>
            </a:r>
            <a:r>
              <a:rPr lang="fi-FI" sz="1400" dirty="0" smtClean="0"/>
              <a:t>oli </a:t>
            </a:r>
            <a:r>
              <a:rPr lang="fi-FI" sz="1400" dirty="0"/>
              <a:t>selvittää </a:t>
            </a:r>
            <a:r>
              <a:rPr lang="fi-FI" sz="1400" dirty="0" smtClean="0"/>
              <a:t>asiakkaiden kirjastojen tunnelmaan, äänimaisemaan ja erilaisiin tiloihin kohdistamia </a:t>
            </a:r>
            <a:r>
              <a:rPr lang="fi-FI" sz="1400" dirty="0"/>
              <a:t>odotuksia ja toiveita</a:t>
            </a:r>
            <a:r>
              <a:rPr lang="fi-FI" sz="1400" dirty="0" smtClean="0"/>
              <a:t>.</a:t>
            </a:r>
          </a:p>
          <a:p>
            <a:r>
              <a:rPr lang="fi-FI" sz="1400" dirty="0" smtClean="0"/>
              <a:t>Tutkimuksen käytännön toteutuksesta vastasi </a:t>
            </a:r>
            <a:r>
              <a:rPr lang="fi-FI" sz="1400" dirty="0" err="1" smtClean="0"/>
              <a:t>Informatum</a:t>
            </a:r>
            <a:r>
              <a:rPr lang="fi-FI" sz="1400" dirty="0" smtClean="0"/>
              <a:t> </a:t>
            </a:r>
            <a:r>
              <a:rPr lang="fi-FI" sz="1400" dirty="0" err="1" smtClean="0"/>
              <a:t>Research</a:t>
            </a:r>
            <a:r>
              <a:rPr lang="fi-FI" sz="1400" dirty="0"/>
              <a:t> </a:t>
            </a:r>
            <a:r>
              <a:rPr lang="fi-FI" sz="1400" dirty="0" smtClean="0"/>
              <a:t>Oy toteuttamalla asiakashaastattelut sekä ohjelmoimalla verkkokyselyn ja analysoimalla tutkimusaineistot sekä koostamalla niistä raportit.</a:t>
            </a:r>
          </a:p>
          <a:p>
            <a:r>
              <a:rPr lang="fi-FI" dirty="0" smtClean="0"/>
              <a:t>Miten </a:t>
            </a:r>
            <a:r>
              <a:rPr lang="fi-FI" dirty="0"/>
              <a:t>tutkimus tehtiin</a:t>
            </a:r>
          </a:p>
          <a:p>
            <a:r>
              <a:rPr lang="fi-FI" sz="1400" dirty="0" err="1"/>
              <a:t>Informatum</a:t>
            </a:r>
            <a:r>
              <a:rPr lang="fi-FI" sz="1400" dirty="0"/>
              <a:t> </a:t>
            </a:r>
            <a:r>
              <a:rPr lang="fi-FI" sz="1400" dirty="0" err="1"/>
              <a:t>Researchin</a:t>
            </a:r>
            <a:r>
              <a:rPr lang="fi-FI" sz="1400" dirty="0"/>
              <a:t> </a:t>
            </a:r>
            <a:r>
              <a:rPr lang="fi-FI" sz="1400" dirty="0" smtClean="0"/>
              <a:t>tutkimusassistentit haastattelivat kirjastojen asiakkaita valittujen kirjastojen eri tiloissa 11.5.-30.5.2016.  Haastatteluita tehtiin kussakin kirjastossa eri päivinä ja kellonaikoina.</a:t>
            </a:r>
          </a:p>
          <a:p>
            <a:r>
              <a:rPr lang="fi-FI" sz="1400" dirty="0" smtClean="0"/>
              <a:t>Haastatteluiden toteutus ja haastateltavien valinta sekä haastatteluista kieltäytyneet on kuvattu tarkemmin seuraavalla dialla.</a:t>
            </a:r>
          </a:p>
          <a:p>
            <a:endParaRPr lang="fi-FI" sz="1400" dirty="0"/>
          </a:p>
          <a:p>
            <a:r>
              <a:rPr lang="fi-FI" sz="1400" dirty="0" smtClean="0"/>
              <a:t>Kirjastoiksi valittiin samat kirjastot kuin akustiikkatutkimuksessa. Valitut kirjastot ja haastatteluiden jakautuminen on esitetty alla olevassa taulukossa.</a:t>
            </a:r>
          </a:p>
          <a:p>
            <a:endParaRPr lang="fi-FI" sz="1400" dirty="0"/>
          </a:p>
          <a:p>
            <a:endParaRPr lang="fi-FI" sz="1400" dirty="0" smtClean="0"/>
          </a:p>
          <a:p>
            <a:endParaRPr lang="fi-FI" sz="1400" dirty="0"/>
          </a:p>
          <a:p>
            <a:endParaRPr lang="fi-FI" sz="1400" dirty="0" smtClean="0"/>
          </a:p>
          <a:p>
            <a:endParaRPr lang="fi-FI" sz="1400" dirty="0"/>
          </a:p>
          <a:p>
            <a:endParaRPr lang="fi-FI" sz="1400" dirty="0"/>
          </a:p>
          <a:p>
            <a:endParaRPr lang="fi-FI" sz="100" dirty="0" smtClean="0"/>
          </a:p>
          <a:p>
            <a:r>
              <a:rPr lang="fi-FI" sz="1400" dirty="0" smtClean="0"/>
              <a:t>Samaan aikaan toteutettiin myös valtakunnallinen verkkokysely kirjastojen Internet-sivujen kautta. Kysely oli avoinna 2.5.-2.6.2016. Verkkokyselyn toteutus ja tulokset esitetään tarkemmin omassa</a:t>
            </a:r>
            <a:r>
              <a:rPr lang="fi-FI" sz="1400" dirty="0"/>
              <a:t> </a:t>
            </a:r>
            <a:r>
              <a:rPr lang="fi-FI" sz="1400" dirty="0" smtClean="0"/>
              <a:t>raportissaan.</a:t>
            </a:r>
            <a:endParaRPr lang="fi-FI" sz="1400" dirty="0"/>
          </a:p>
          <a:p>
            <a:pPr algn="l"/>
            <a:endParaRPr lang="fi-FI" sz="1200" dirty="0" smtClean="0"/>
          </a:p>
        </p:txBody>
      </p:sp>
      <p:pic>
        <p:nvPicPr>
          <p:cNvPr id="6" name="Kuva 5"/>
          <p:cNvPicPr>
            <a:picLocks noChangeAspect="1"/>
          </p:cNvPicPr>
          <p:nvPr/>
        </p:nvPicPr>
        <p:blipFill>
          <a:blip r:embed="rId2"/>
          <a:stretch>
            <a:fillRect/>
          </a:stretch>
        </p:blipFill>
        <p:spPr>
          <a:xfrm>
            <a:off x="6903921" y="2689674"/>
            <a:ext cx="3624036" cy="1845832"/>
          </a:xfrm>
          <a:prstGeom prst="rect">
            <a:avLst/>
          </a:prstGeom>
        </p:spPr>
      </p:pic>
    </p:spTree>
    <p:extLst>
      <p:ext uri="{BB962C8B-B14F-4D97-AF65-F5344CB8AC3E}">
        <p14:creationId xmlns:p14="http://schemas.microsoft.com/office/powerpoint/2010/main" val="10534675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27125" y="367700"/>
            <a:ext cx="10343216" cy="1332513"/>
          </a:xfrm>
        </p:spPr>
        <p:txBody>
          <a:bodyPr>
            <a:normAutofit/>
          </a:bodyPr>
          <a:lstStyle/>
          <a:p>
            <a:r>
              <a:rPr lang="fi-FI" dirty="0" smtClean="0"/>
              <a:t>Mitä asiakas tuli tekemään – tärkein tekeminen taustamuuttujittain</a:t>
            </a:r>
            <a:endParaRPr lang="fi-FI" dirty="0">
              <a:solidFill>
                <a:srgbClr val="FF0000"/>
              </a:solidFill>
            </a:endParaRPr>
          </a:p>
        </p:txBody>
      </p:sp>
      <p:sp>
        <p:nvSpPr>
          <p:cNvPr id="4" name="Tekstiruutu 3"/>
          <p:cNvSpPr txBox="1"/>
          <p:nvPr/>
        </p:nvSpPr>
        <p:spPr>
          <a:xfrm>
            <a:off x="1127124" y="1844675"/>
            <a:ext cx="7949641" cy="3416320"/>
          </a:xfrm>
          <a:prstGeom prst="rect">
            <a:avLst/>
          </a:prstGeom>
          <a:noFill/>
          <a:ln>
            <a:solidFill>
              <a:srgbClr val="106894"/>
            </a:solidFill>
          </a:ln>
        </p:spPr>
        <p:txBody>
          <a:bodyPr wrap="square" rtlCol="0">
            <a:spAutoFit/>
          </a:bodyPr>
          <a:lstStyle/>
          <a:p>
            <a:pPr marL="285750" indent="-285750">
              <a:buFont typeface="Arial" panose="020B0604020202020204" pitchFamily="34" charset="0"/>
              <a:buChar char="•"/>
            </a:pPr>
            <a:r>
              <a:rPr lang="fi-FI" sz="1400" dirty="0" smtClean="0"/>
              <a:t>Ikäluokista 15-29 vuotiailla tärkein tekeminen on selvästi muita ikäluokkia useammin opiskelu. Samaan aikaan lainaaminen on heillä harvoin ensisijainen tekeminen. Myös yli 74-vuotiaat ovat kirjastossa harvoin lainaamassa aineistoja. He ovatkin yleensä lukemassa kirjoja tai lehtiä tai lainaamassa jotakin muuta. 30-74 vuotiailla tärkein tekeminen on yleensä lainaaminen.</a:t>
            </a:r>
          </a:p>
          <a:p>
            <a:pPr marL="285750" indent="-285750">
              <a:buFont typeface="Arial" panose="020B0604020202020204" pitchFamily="34" charset="0"/>
              <a:buChar char="•"/>
            </a:pPr>
            <a:endParaRPr lang="fi-FI" sz="500" dirty="0" smtClean="0"/>
          </a:p>
          <a:p>
            <a:pPr marL="285750" indent="-285750">
              <a:buFont typeface="Arial" panose="020B0604020202020204" pitchFamily="34" charset="0"/>
              <a:buChar char="•"/>
            </a:pPr>
            <a:r>
              <a:rPr lang="fi-FI" sz="1400" dirty="0" smtClean="0"/>
              <a:t>Naiset ovat ensisijaisesti kirjastossa lainaamassa aineistoja ja miehet lukemassa tai opiskelemassa.</a:t>
            </a:r>
          </a:p>
          <a:p>
            <a:pPr marL="285750" indent="-285750">
              <a:buFont typeface="Arial" panose="020B0604020202020204" pitchFamily="34" charset="0"/>
              <a:buChar char="•"/>
            </a:pPr>
            <a:endParaRPr lang="fi-FI" sz="500" dirty="0" smtClean="0"/>
          </a:p>
          <a:p>
            <a:pPr marL="285750" indent="-285750">
              <a:buFont typeface="Arial" panose="020B0604020202020204" pitchFamily="34" charset="0"/>
              <a:buChar char="•"/>
            </a:pPr>
            <a:r>
              <a:rPr lang="fi-FI" sz="1400" dirty="0" smtClean="0"/>
              <a:t>Eri elämätilanteissa olevista koululaiset tai opiskelijat ovat muita useammin ensisijaisesti opiskelemassa kirjastolla. Muilla tärkein tekeminen on lainaaminen.</a:t>
            </a:r>
          </a:p>
          <a:p>
            <a:pPr marL="285750" indent="-285750">
              <a:buFont typeface="Arial" panose="020B0604020202020204" pitchFamily="34" charset="0"/>
              <a:buChar char="•"/>
            </a:pPr>
            <a:endParaRPr lang="fi-FI" sz="500" dirty="0"/>
          </a:p>
          <a:p>
            <a:pPr marL="285750" indent="-285750">
              <a:buFont typeface="Arial" panose="020B0604020202020204" pitchFamily="34" charset="0"/>
              <a:buChar char="•"/>
            </a:pPr>
            <a:r>
              <a:rPr lang="fi-FI" sz="1400" dirty="0" smtClean="0"/>
              <a:t>Yksin kirjastolla olevat ovat useimmiten ensisijaisesti lainaamassa tai lukemassa. Myös lapsen kanssa liikkeellä olevat tulevat useimmiten lainaamaan, mutta myös leikkimään lastensa kanssa tai näitä viihdyttämään. Kaveriporukassa olevat tulevat useimmiten ensisijaisesti joko opiskelemaan tai viettämään aikaa. Lainaaminen on heillä selkeästi muita harvemmin ensisijainen tekeminen kirjastossa.</a:t>
            </a:r>
          </a:p>
          <a:p>
            <a:pPr marL="285750" indent="-285750">
              <a:buFont typeface="Arial" panose="020B0604020202020204" pitchFamily="34" charset="0"/>
              <a:buChar char="•"/>
            </a:pPr>
            <a:endParaRPr lang="fi-FI" sz="500" dirty="0"/>
          </a:p>
          <a:p>
            <a:pPr marL="285750" indent="-285750">
              <a:buFont typeface="Arial" panose="020B0604020202020204" pitchFamily="34" charset="0"/>
              <a:buChar char="•"/>
            </a:pPr>
            <a:r>
              <a:rPr lang="fi-FI" sz="1400" dirty="0" smtClean="0"/>
              <a:t>Kuten kaikkia tekemisiä listattaessa, päivittäin tai useita kertoja viikossa kirjastossa käyvät tulevat muita useammin ensisijaisesti lukemaan tai opiskelemaan ja keskimääräistä harvemmin lainaamaan. Kerran viikossa käyvät taas tulevat selvästi muita useammin ensisijaisesti lainaamaan aineistoja.</a:t>
            </a:r>
          </a:p>
        </p:txBody>
      </p:sp>
    </p:spTree>
    <p:extLst>
      <p:ext uri="{BB962C8B-B14F-4D97-AF65-F5344CB8AC3E}">
        <p14:creationId xmlns:p14="http://schemas.microsoft.com/office/powerpoint/2010/main" val="74669424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27125" y="367700"/>
            <a:ext cx="10343216" cy="1332513"/>
          </a:xfrm>
        </p:spPr>
        <p:txBody>
          <a:bodyPr>
            <a:normAutofit/>
          </a:bodyPr>
          <a:lstStyle/>
          <a:p>
            <a:r>
              <a:rPr lang="fi-FI" dirty="0" smtClean="0"/>
              <a:t>Käyttäjätyyppiluokittelu ensisijaisen tekemisen mukaan</a:t>
            </a:r>
            <a:endParaRPr lang="fi-FI" dirty="0">
              <a:solidFill>
                <a:srgbClr val="FF0000"/>
              </a:solidFill>
            </a:endParaRPr>
          </a:p>
        </p:txBody>
      </p:sp>
      <p:pic>
        <p:nvPicPr>
          <p:cNvPr id="3" name="Kuva 2"/>
          <p:cNvPicPr>
            <a:picLocks noChangeAspect="1"/>
          </p:cNvPicPr>
          <p:nvPr/>
        </p:nvPicPr>
        <p:blipFill>
          <a:blip r:embed="rId2"/>
          <a:stretch>
            <a:fillRect/>
          </a:stretch>
        </p:blipFill>
        <p:spPr>
          <a:xfrm>
            <a:off x="386819" y="1844675"/>
            <a:ext cx="6389162" cy="3639627"/>
          </a:xfrm>
          <a:prstGeom prst="rect">
            <a:avLst/>
          </a:prstGeom>
        </p:spPr>
      </p:pic>
      <p:sp>
        <p:nvSpPr>
          <p:cNvPr id="5" name="Tekstiruutu 4"/>
          <p:cNvSpPr txBox="1"/>
          <p:nvPr/>
        </p:nvSpPr>
        <p:spPr>
          <a:xfrm>
            <a:off x="7073154" y="3230999"/>
            <a:ext cx="2770093" cy="1169551"/>
          </a:xfrm>
          <a:prstGeom prst="rect">
            <a:avLst/>
          </a:prstGeom>
          <a:noFill/>
          <a:ln>
            <a:solidFill>
              <a:srgbClr val="106894"/>
            </a:solidFill>
          </a:ln>
        </p:spPr>
        <p:txBody>
          <a:bodyPr wrap="square" rtlCol="0">
            <a:spAutoFit/>
          </a:bodyPr>
          <a:lstStyle/>
          <a:p>
            <a:r>
              <a:rPr lang="fi-FI" sz="1400" dirty="0" err="1" smtClean="0"/>
              <a:t>Huom</a:t>
            </a:r>
            <a:r>
              <a:rPr lang="fi-FI" sz="1400" dirty="0" smtClean="0"/>
              <a:t>! Dialla 24 muu-luokkaan kuuluneita tekemisiä on tässä luokiteltu lukija ja oleilija –luokkaan (esim. henkilö, joka kävi kahvilla ja luki kirjastolla). </a:t>
            </a:r>
            <a:endParaRPr lang="fi-FI" sz="1400" dirty="0"/>
          </a:p>
        </p:txBody>
      </p:sp>
    </p:spTree>
    <p:extLst>
      <p:ext uri="{BB962C8B-B14F-4D97-AF65-F5344CB8AC3E}">
        <p14:creationId xmlns:p14="http://schemas.microsoft.com/office/powerpoint/2010/main" val="24064570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27125" y="367700"/>
            <a:ext cx="10343216" cy="1332513"/>
          </a:xfrm>
        </p:spPr>
        <p:txBody>
          <a:bodyPr>
            <a:normAutofit/>
          </a:bodyPr>
          <a:lstStyle/>
          <a:p>
            <a:r>
              <a:rPr lang="fi-FI" dirty="0" smtClean="0"/>
              <a:t>Käyttäjätyyppi-luokittelu ensisijaisen tekemisen mukaan - kirjastoittain</a:t>
            </a:r>
            <a:endParaRPr lang="fi-FI" dirty="0">
              <a:solidFill>
                <a:srgbClr val="FF0000"/>
              </a:solidFill>
            </a:endParaRPr>
          </a:p>
        </p:txBody>
      </p:sp>
      <p:pic>
        <p:nvPicPr>
          <p:cNvPr id="3" name="Kuva 2"/>
          <p:cNvPicPr>
            <a:picLocks noChangeAspect="1"/>
          </p:cNvPicPr>
          <p:nvPr/>
        </p:nvPicPr>
        <p:blipFill>
          <a:blip r:embed="rId2"/>
          <a:stretch>
            <a:fillRect/>
          </a:stretch>
        </p:blipFill>
        <p:spPr>
          <a:xfrm>
            <a:off x="1127125" y="1844675"/>
            <a:ext cx="8527863" cy="1625489"/>
          </a:xfrm>
          <a:prstGeom prst="rect">
            <a:avLst/>
          </a:prstGeom>
        </p:spPr>
      </p:pic>
      <p:sp>
        <p:nvSpPr>
          <p:cNvPr id="4" name="Tekstiruutu 3"/>
          <p:cNvSpPr txBox="1"/>
          <p:nvPr/>
        </p:nvSpPr>
        <p:spPr>
          <a:xfrm>
            <a:off x="1127124" y="4071493"/>
            <a:ext cx="8527864" cy="2031325"/>
          </a:xfrm>
          <a:prstGeom prst="rect">
            <a:avLst/>
          </a:prstGeom>
          <a:noFill/>
          <a:ln>
            <a:solidFill>
              <a:srgbClr val="106894"/>
            </a:solidFill>
          </a:ln>
        </p:spPr>
        <p:txBody>
          <a:bodyPr wrap="square" rtlCol="0">
            <a:spAutoFit/>
          </a:bodyPr>
          <a:lstStyle/>
          <a:p>
            <a:pPr marL="285750" indent="-285750">
              <a:buFont typeface="Arial" panose="020B0604020202020204" pitchFamily="34" charset="0"/>
              <a:buChar char="•"/>
            </a:pPr>
            <a:r>
              <a:rPr lang="fi-FI" sz="1400" dirty="0" smtClean="0"/>
              <a:t>Vihdissä on muita kirjastoja enemmän lainaajia ja kaikista vähiten lukijoita ja oleilijoita. </a:t>
            </a:r>
          </a:p>
          <a:p>
            <a:pPr marL="285750" indent="-285750">
              <a:buFont typeface="Arial" panose="020B0604020202020204" pitchFamily="34" charset="0"/>
              <a:buChar char="•"/>
            </a:pPr>
            <a:r>
              <a:rPr lang="fi-FI" sz="1400" dirty="0" smtClean="0"/>
              <a:t>Seinäjoella taas lainaajien osuus on huomattavasti muita kirjastoja pienempi ja siellä valtaosa haastatelluista asiakkaista on lukijoita ja oleilijoita. Avopalautteessaan yksi vastaaja kuvailikin kirjastoa kaupungin olohuoneeksi.</a:t>
            </a:r>
          </a:p>
          <a:p>
            <a:pPr marL="285750" indent="-285750">
              <a:buFont typeface="Arial" panose="020B0604020202020204" pitchFamily="34" charset="0"/>
              <a:buChar char="•"/>
            </a:pPr>
            <a:r>
              <a:rPr lang="fi-FI" sz="1400" dirty="0" smtClean="0"/>
              <a:t>Lappeenrannassa on muita kirjastoja enemmän tiedon etsijöitä ja työskentelijöitä ja keskimääräistä vähemmän lukijoita ja oleilijoita.</a:t>
            </a:r>
          </a:p>
          <a:p>
            <a:pPr marL="285750" indent="-285750">
              <a:buFont typeface="Arial" panose="020B0604020202020204" pitchFamily="34" charset="0"/>
              <a:buChar char="•"/>
            </a:pPr>
            <a:r>
              <a:rPr lang="fi-FI" sz="1400" dirty="0" smtClean="0"/>
              <a:t>Malmilla on  muita kirjastoja enemmän asiakkaita, jotka eivät vastaustensa perusteella sovi yksiselitteisesti mihinkään käyttäjäluokkaan. Nämä asiakkaat olivat kirjastossa hakemassa lapsia, vain tutustumassa aineistoihin tai hakemassa inspiraatiota.</a:t>
            </a:r>
          </a:p>
        </p:txBody>
      </p:sp>
    </p:spTree>
    <p:extLst>
      <p:ext uri="{BB962C8B-B14F-4D97-AF65-F5344CB8AC3E}">
        <p14:creationId xmlns:p14="http://schemas.microsoft.com/office/powerpoint/2010/main" val="48609046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Raportin sisältö</a:t>
            </a:r>
          </a:p>
        </p:txBody>
      </p:sp>
      <p:sp>
        <p:nvSpPr>
          <p:cNvPr id="3" name="Alaotsikko 2"/>
          <p:cNvSpPr>
            <a:spLocks noGrp="1"/>
          </p:cNvSpPr>
          <p:nvPr>
            <p:ph type="subTitle" idx="1"/>
          </p:nvPr>
        </p:nvSpPr>
        <p:spPr/>
        <p:txBody>
          <a:bodyPr/>
          <a:lstStyle/>
          <a:p>
            <a:r>
              <a:rPr lang="fi-FI" dirty="0"/>
              <a:t>Tausta ja toteutus</a:t>
            </a:r>
          </a:p>
          <a:p>
            <a:r>
              <a:rPr lang="fi-FI" dirty="0"/>
              <a:t>Vastaajien taustatiedot</a:t>
            </a:r>
          </a:p>
          <a:p>
            <a:r>
              <a:rPr lang="fi-FI" dirty="0"/>
              <a:t>Kirjaston tunnelma</a:t>
            </a:r>
          </a:p>
          <a:p>
            <a:r>
              <a:rPr lang="fi-FI" dirty="0"/>
              <a:t>Kirjaston käyttö</a:t>
            </a:r>
          </a:p>
          <a:p>
            <a:r>
              <a:rPr lang="fi-FI" b="1" dirty="0">
                <a:solidFill>
                  <a:srgbClr val="E44C5C"/>
                </a:solidFill>
              </a:rPr>
              <a:t>Ihannekirjasto</a:t>
            </a:r>
          </a:p>
          <a:p>
            <a:r>
              <a:rPr lang="fi-FI" dirty="0" smtClean="0"/>
              <a:t>Yhteenveto tuloksista</a:t>
            </a:r>
            <a:endParaRPr lang="fi-FI" dirty="0"/>
          </a:p>
          <a:p>
            <a:endParaRPr lang="fi-FI" dirty="0"/>
          </a:p>
          <a:p>
            <a:endParaRPr lang="fi-FI" dirty="0"/>
          </a:p>
        </p:txBody>
      </p:sp>
    </p:spTree>
    <p:extLst>
      <p:ext uri="{BB962C8B-B14F-4D97-AF65-F5344CB8AC3E}">
        <p14:creationId xmlns:p14="http://schemas.microsoft.com/office/powerpoint/2010/main" val="17948732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p:cNvPicPr>
            <a:picLocks noChangeAspect="1"/>
          </p:cNvPicPr>
          <p:nvPr/>
        </p:nvPicPr>
        <p:blipFill>
          <a:blip r:embed="rId2"/>
          <a:stretch>
            <a:fillRect/>
          </a:stretch>
        </p:blipFill>
        <p:spPr>
          <a:xfrm>
            <a:off x="1059889" y="1844675"/>
            <a:ext cx="7748688" cy="4145639"/>
          </a:xfrm>
          <a:prstGeom prst="rect">
            <a:avLst/>
          </a:prstGeom>
        </p:spPr>
      </p:pic>
      <p:sp>
        <p:nvSpPr>
          <p:cNvPr id="2" name="Otsikko 1"/>
          <p:cNvSpPr>
            <a:spLocks noGrp="1"/>
          </p:cNvSpPr>
          <p:nvPr>
            <p:ph type="ctrTitle"/>
          </p:nvPr>
        </p:nvSpPr>
        <p:spPr/>
        <p:txBody>
          <a:bodyPr/>
          <a:lstStyle/>
          <a:p>
            <a:r>
              <a:rPr lang="fi-FI" dirty="0" smtClean="0"/>
              <a:t>Ihanteellinen kirjasto – väittämien tärkeyden jakaumat </a:t>
            </a:r>
            <a:endParaRPr lang="fi-FI" dirty="0"/>
          </a:p>
        </p:txBody>
      </p:sp>
      <p:sp>
        <p:nvSpPr>
          <p:cNvPr id="5" name="Tekstiruutu 4"/>
          <p:cNvSpPr txBox="1"/>
          <p:nvPr/>
        </p:nvSpPr>
        <p:spPr>
          <a:xfrm>
            <a:off x="8553084" y="1813672"/>
            <a:ext cx="322729" cy="307777"/>
          </a:xfrm>
          <a:prstGeom prst="rect">
            <a:avLst/>
          </a:prstGeom>
          <a:noFill/>
        </p:spPr>
        <p:txBody>
          <a:bodyPr wrap="square" rtlCol="0">
            <a:spAutoFit/>
          </a:bodyPr>
          <a:lstStyle/>
          <a:p>
            <a:r>
              <a:rPr lang="fi-FI" sz="1400" dirty="0" smtClean="0"/>
              <a:t>%</a:t>
            </a:r>
            <a:endParaRPr lang="fi-FI" sz="1400" dirty="0"/>
          </a:p>
        </p:txBody>
      </p:sp>
      <p:sp>
        <p:nvSpPr>
          <p:cNvPr id="3" name="Tekstiruutu 2"/>
          <p:cNvSpPr txBox="1"/>
          <p:nvPr/>
        </p:nvSpPr>
        <p:spPr>
          <a:xfrm>
            <a:off x="1127125" y="1844675"/>
            <a:ext cx="1573305" cy="307777"/>
          </a:xfrm>
          <a:prstGeom prst="rect">
            <a:avLst/>
          </a:prstGeom>
          <a:noFill/>
        </p:spPr>
        <p:txBody>
          <a:bodyPr wrap="square" rtlCol="0">
            <a:spAutoFit/>
          </a:bodyPr>
          <a:lstStyle/>
          <a:p>
            <a:r>
              <a:rPr lang="fi-FI" sz="1400" dirty="0" smtClean="0"/>
              <a:t>Kirjasto on…</a:t>
            </a:r>
            <a:endParaRPr lang="fi-FI" sz="1400" dirty="0"/>
          </a:p>
        </p:txBody>
      </p:sp>
      <p:sp>
        <p:nvSpPr>
          <p:cNvPr id="6" name="Tekstiruutu 5"/>
          <p:cNvSpPr txBox="1"/>
          <p:nvPr/>
        </p:nvSpPr>
        <p:spPr>
          <a:xfrm>
            <a:off x="2313945" y="5513294"/>
            <a:ext cx="643125" cy="307777"/>
          </a:xfrm>
          <a:prstGeom prst="rect">
            <a:avLst/>
          </a:prstGeom>
          <a:noFill/>
          <a:ln>
            <a:solidFill>
              <a:srgbClr val="00ABD4"/>
            </a:solidFill>
          </a:ln>
        </p:spPr>
        <p:txBody>
          <a:bodyPr wrap="none" rtlCol="0">
            <a:spAutoFit/>
          </a:bodyPr>
          <a:lstStyle/>
          <a:p>
            <a:r>
              <a:rPr lang="fi-FI" sz="1400" dirty="0" smtClean="0"/>
              <a:t>n=250</a:t>
            </a:r>
            <a:endParaRPr lang="fi-FI" sz="1400" dirty="0"/>
          </a:p>
        </p:txBody>
      </p:sp>
    </p:spTree>
    <p:extLst>
      <p:ext uri="{BB962C8B-B14F-4D97-AF65-F5344CB8AC3E}">
        <p14:creationId xmlns:p14="http://schemas.microsoft.com/office/powerpoint/2010/main" val="126400765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Ihanteellinen kirjasto – väittämien tärkeysjärjestys keskiarvon mukaan</a:t>
            </a:r>
            <a:endParaRPr lang="fi-FI" dirty="0"/>
          </a:p>
        </p:txBody>
      </p:sp>
      <p:sp>
        <p:nvSpPr>
          <p:cNvPr id="6" name="Tekstiruutu 5"/>
          <p:cNvSpPr txBox="1"/>
          <p:nvPr/>
        </p:nvSpPr>
        <p:spPr>
          <a:xfrm>
            <a:off x="1127125" y="5785545"/>
            <a:ext cx="4668558" cy="307777"/>
          </a:xfrm>
          <a:prstGeom prst="rect">
            <a:avLst/>
          </a:prstGeom>
          <a:noFill/>
          <a:ln>
            <a:solidFill>
              <a:srgbClr val="106894"/>
            </a:solidFill>
          </a:ln>
        </p:spPr>
        <p:txBody>
          <a:bodyPr wrap="square" rtlCol="0">
            <a:spAutoFit/>
          </a:bodyPr>
          <a:lstStyle/>
          <a:p>
            <a:r>
              <a:rPr lang="fi-FI" sz="1400" dirty="0" smtClean="0"/>
              <a:t>Asteikko 1-5, jossa 5 = erittäin tärkeä … 1 = ei ollenkaan tärkeä</a:t>
            </a:r>
            <a:endParaRPr lang="fi-FI" sz="1400" dirty="0"/>
          </a:p>
        </p:txBody>
      </p:sp>
      <p:pic>
        <p:nvPicPr>
          <p:cNvPr id="7" name="Kuva 6"/>
          <p:cNvPicPr>
            <a:picLocks noChangeAspect="1"/>
          </p:cNvPicPr>
          <p:nvPr/>
        </p:nvPicPr>
        <p:blipFill>
          <a:blip r:embed="rId2"/>
          <a:stretch>
            <a:fillRect/>
          </a:stretch>
        </p:blipFill>
        <p:spPr>
          <a:xfrm>
            <a:off x="1127125" y="1700213"/>
            <a:ext cx="5820931" cy="4085332"/>
          </a:xfrm>
          <a:prstGeom prst="rect">
            <a:avLst/>
          </a:prstGeom>
        </p:spPr>
      </p:pic>
      <p:sp>
        <p:nvSpPr>
          <p:cNvPr id="8" name="Tekstiruutu 7"/>
          <p:cNvSpPr txBox="1"/>
          <p:nvPr/>
        </p:nvSpPr>
        <p:spPr>
          <a:xfrm>
            <a:off x="7153836" y="1844675"/>
            <a:ext cx="4558740" cy="4339650"/>
          </a:xfrm>
          <a:prstGeom prst="rect">
            <a:avLst/>
          </a:prstGeom>
          <a:noFill/>
          <a:ln>
            <a:solidFill>
              <a:srgbClr val="106894"/>
            </a:solidFill>
          </a:ln>
        </p:spPr>
        <p:txBody>
          <a:bodyPr wrap="square" rtlCol="0">
            <a:spAutoFit/>
          </a:bodyPr>
          <a:lstStyle/>
          <a:p>
            <a:r>
              <a:rPr lang="fi-FI" sz="1400" dirty="0" smtClean="0"/>
              <a:t>Yli 30-vuotiaat pitävät keskimäärin tärkeimpänä asiana, että kirjasto on tila, jossa asiakkaat lainaavat aineistoa ja hoitavat muita kirjastoasioita. Alle 30-vuotiaat taas pitävät </a:t>
            </a:r>
            <a:r>
              <a:rPr lang="fi-FI" sz="1400" dirty="0" err="1" smtClean="0"/>
              <a:t>keski</a:t>
            </a:r>
            <a:r>
              <a:rPr lang="fi-FI" sz="1400" dirty="0" smtClean="0"/>
              <a:t>-määrin tärkeimpänä, että kirjastosta löytyy mahdollisuus rauhalliseen asiointiin, työskentelyyn ja lukemiseen.</a:t>
            </a:r>
          </a:p>
          <a:p>
            <a:endParaRPr lang="fi-FI" sz="500" dirty="0"/>
          </a:p>
          <a:p>
            <a:r>
              <a:rPr lang="fi-FI" sz="1400" dirty="0" smtClean="0"/>
              <a:t>Naisille lainaaminen ja kirjastoasioiden hoito, toiminta ja tapahtumat lapsille sekä nuorille ja elävä ja tapahtumien täyttämä tila ovat miehiä tärkeämpiä. Molemmilla sukupuolilla tärkein asia on kuitenkin lainaaminen.</a:t>
            </a:r>
          </a:p>
          <a:p>
            <a:endParaRPr lang="fi-FI" sz="500" dirty="0"/>
          </a:p>
          <a:p>
            <a:r>
              <a:rPr lang="fi-FI" sz="1400" dirty="0" smtClean="0"/>
              <a:t>Koululaisille ja opiskelijoille mahdollisuus rauhalliseen työskentelyyn on yleensä tärkeintä. Muissa elämän-tilanteissa oleville lainaaminen on tärkeintä. Opiskelijat ja kotiäidit tai -isät korostavat myös muiden tapaamista ja ajanviettoa. Kotiäideille ja -isille keskimääräistä tärkeämpiä asioita ovat myös kirjaston toimiminen elävänä ja tapahtumien täyttämänä tilana sekä toiminta ja tapahtumat lapsille. Myös eläkeläiset pitävät tärkeänä lasten viihtymistä. Työttömille mahdollisuus lainata aineistoa ja hoitaa kirjastoasioita on keskimääräistä tärkeämpää.</a:t>
            </a:r>
            <a:endParaRPr lang="fi-FI" sz="500" dirty="0"/>
          </a:p>
        </p:txBody>
      </p:sp>
    </p:spTree>
    <p:extLst>
      <p:ext uri="{BB962C8B-B14F-4D97-AF65-F5344CB8AC3E}">
        <p14:creationId xmlns:p14="http://schemas.microsoft.com/office/powerpoint/2010/main" val="151728692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Ihanteellinen kirjasto – väittämien tärkeys kirjastoittain</a:t>
            </a:r>
            <a:endParaRPr lang="fi-FI" dirty="0"/>
          </a:p>
        </p:txBody>
      </p:sp>
      <p:pic>
        <p:nvPicPr>
          <p:cNvPr id="4" name="Kuva 3"/>
          <p:cNvPicPr>
            <a:picLocks noChangeAspect="1"/>
          </p:cNvPicPr>
          <p:nvPr/>
        </p:nvPicPr>
        <p:blipFill>
          <a:blip r:embed="rId2"/>
          <a:stretch>
            <a:fillRect/>
          </a:stretch>
        </p:blipFill>
        <p:spPr>
          <a:xfrm>
            <a:off x="1146162" y="1844676"/>
            <a:ext cx="8783356" cy="2935508"/>
          </a:xfrm>
          <a:prstGeom prst="rect">
            <a:avLst/>
          </a:prstGeom>
        </p:spPr>
      </p:pic>
      <p:cxnSp>
        <p:nvCxnSpPr>
          <p:cNvPr id="6" name="Suora nuoliyhdysviiva 5"/>
          <p:cNvCxnSpPr/>
          <p:nvPr/>
        </p:nvCxnSpPr>
        <p:spPr>
          <a:xfrm flipV="1">
            <a:off x="5142365" y="4780184"/>
            <a:ext cx="0" cy="322729"/>
          </a:xfrm>
          <a:prstGeom prst="straightConnector1">
            <a:avLst/>
          </a:prstGeom>
          <a:ln>
            <a:solidFill>
              <a:srgbClr val="00ABD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uora nuoliyhdysviiva 10"/>
          <p:cNvCxnSpPr/>
          <p:nvPr/>
        </p:nvCxnSpPr>
        <p:spPr>
          <a:xfrm flipV="1">
            <a:off x="8441377" y="4780184"/>
            <a:ext cx="0" cy="322729"/>
          </a:xfrm>
          <a:prstGeom prst="straightConnector1">
            <a:avLst/>
          </a:prstGeom>
          <a:ln>
            <a:solidFill>
              <a:srgbClr val="00ABD4"/>
            </a:solidFill>
            <a:tailEnd type="triangle"/>
          </a:ln>
        </p:spPr>
        <p:style>
          <a:lnRef idx="1">
            <a:schemeClr val="accent1"/>
          </a:lnRef>
          <a:fillRef idx="0">
            <a:schemeClr val="accent1"/>
          </a:fillRef>
          <a:effectRef idx="0">
            <a:schemeClr val="accent1"/>
          </a:effectRef>
          <a:fontRef idx="minor">
            <a:schemeClr val="tx1"/>
          </a:fontRef>
        </p:style>
      </p:cxnSp>
      <p:sp>
        <p:nvSpPr>
          <p:cNvPr id="12" name="Tekstiruutu 11"/>
          <p:cNvSpPr txBox="1"/>
          <p:nvPr/>
        </p:nvSpPr>
        <p:spPr>
          <a:xfrm>
            <a:off x="4214518" y="5102913"/>
            <a:ext cx="2474259" cy="1169551"/>
          </a:xfrm>
          <a:prstGeom prst="rect">
            <a:avLst/>
          </a:prstGeom>
          <a:noFill/>
          <a:ln>
            <a:solidFill>
              <a:srgbClr val="106894"/>
            </a:solidFill>
          </a:ln>
        </p:spPr>
        <p:txBody>
          <a:bodyPr wrap="square" rtlCol="0">
            <a:spAutoFit/>
          </a:bodyPr>
          <a:lstStyle/>
          <a:p>
            <a:r>
              <a:rPr lang="fi-FI" sz="1400" dirty="0" smtClean="0"/>
              <a:t>Korostuu muita kirjastoja enemmän perinteisten kirjasto-asioiden hoitamisen ja </a:t>
            </a:r>
            <a:r>
              <a:rPr lang="fi-FI" sz="1400" dirty="0" err="1" smtClean="0"/>
              <a:t>rauhal</a:t>
            </a:r>
            <a:r>
              <a:rPr lang="fi-FI" sz="1400" dirty="0" smtClean="0"/>
              <a:t>-lisuuden, mutta toisaalta lasten ja nuorten toiminnan tärkeys.</a:t>
            </a:r>
            <a:endParaRPr lang="fi-FI" sz="1400" dirty="0"/>
          </a:p>
        </p:txBody>
      </p:sp>
      <p:sp>
        <p:nvSpPr>
          <p:cNvPr id="13" name="Tekstiruutu 12"/>
          <p:cNvSpPr txBox="1"/>
          <p:nvPr/>
        </p:nvSpPr>
        <p:spPr>
          <a:xfrm>
            <a:off x="8020493" y="5102913"/>
            <a:ext cx="2664487" cy="954107"/>
          </a:xfrm>
          <a:prstGeom prst="rect">
            <a:avLst/>
          </a:prstGeom>
          <a:noFill/>
          <a:ln>
            <a:solidFill>
              <a:srgbClr val="106894"/>
            </a:solidFill>
          </a:ln>
        </p:spPr>
        <p:txBody>
          <a:bodyPr wrap="square" rtlCol="0">
            <a:spAutoFit/>
          </a:bodyPr>
          <a:lstStyle/>
          <a:p>
            <a:r>
              <a:rPr lang="fi-FI" sz="1400" dirty="0" smtClean="0"/>
              <a:t>Elävää ja tapahtumien täyttämää tilaa ja ihmisten mahdollisuutta tavata toisiaan pidetään muita kirjastoja tärkeämpinä asioina.</a:t>
            </a:r>
            <a:endParaRPr lang="fi-FI" sz="1400" dirty="0"/>
          </a:p>
        </p:txBody>
      </p:sp>
    </p:spTree>
    <p:extLst>
      <p:ext uri="{BB962C8B-B14F-4D97-AF65-F5344CB8AC3E}">
        <p14:creationId xmlns:p14="http://schemas.microsoft.com/office/powerpoint/2010/main" val="306629237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Ihanteellinen kirjasto – tärkein ja toisiksi tärkein asia kirjastoittain</a:t>
            </a:r>
            <a:endParaRPr lang="fi-FI" dirty="0"/>
          </a:p>
        </p:txBody>
      </p:sp>
      <p:sp>
        <p:nvSpPr>
          <p:cNvPr id="6" name="Nuoli oikealle 5"/>
          <p:cNvSpPr/>
          <p:nvPr/>
        </p:nvSpPr>
        <p:spPr>
          <a:xfrm flipH="1">
            <a:off x="8041337" y="1884916"/>
            <a:ext cx="1438839" cy="667622"/>
          </a:xfrm>
          <a:prstGeom prst="rightArrow">
            <a:avLst/>
          </a:prstGeom>
          <a:solidFill>
            <a:srgbClr val="106894"/>
          </a:solidFill>
          <a:ln>
            <a:solidFill>
              <a:srgbClr val="106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smtClean="0"/>
              <a:t>Useimmin tärkein asia</a:t>
            </a:r>
            <a:endParaRPr lang="fi-FI" sz="1200" dirty="0"/>
          </a:p>
        </p:txBody>
      </p:sp>
      <p:sp>
        <p:nvSpPr>
          <p:cNvPr id="7" name="Nuoli oikealle 6"/>
          <p:cNvSpPr/>
          <p:nvPr/>
        </p:nvSpPr>
        <p:spPr>
          <a:xfrm flipH="1">
            <a:off x="8041338" y="5074272"/>
            <a:ext cx="1438838" cy="667622"/>
          </a:xfrm>
          <a:prstGeom prst="rightArrow">
            <a:avLst/>
          </a:prstGeom>
          <a:solidFill>
            <a:srgbClr val="00ABD4"/>
          </a:solidFill>
          <a:ln>
            <a:solidFill>
              <a:srgbClr val="00A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smtClean="0"/>
              <a:t>Useimmin toisiksi </a:t>
            </a:r>
            <a:r>
              <a:rPr lang="fi-FI" sz="1200" dirty="0"/>
              <a:t>tärkein asia</a:t>
            </a:r>
          </a:p>
        </p:txBody>
      </p:sp>
      <p:pic>
        <p:nvPicPr>
          <p:cNvPr id="10" name="Kuva 9"/>
          <p:cNvPicPr>
            <a:picLocks noChangeAspect="1"/>
          </p:cNvPicPr>
          <p:nvPr/>
        </p:nvPicPr>
        <p:blipFill>
          <a:blip r:embed="rId2"/>
          <a:stretch>
            <a:fillRect/>
          </a:stretch>
        </p:blipFill>
        <p:spPr>
          <a:xfrm>
            <a:off x="1127126" y="1713660"/>
            <a:ext cx="6833534" cy="2161778"/>
          </a:xfrm>
          <a:prstGeom prst="rect">
            <a:avLst/>
          </a:prstGeom>
        </p:spPr>
      </p:pic>
      <p:pic>
        <p:nvPicPr>
          <p:cNvPr id="11" name="Kuva 10"/>
          <p:cNvPicPr>
            <a:picLocks noChangeAspect="1"/>
          </p:cNvPicPr>
          <p:nvPr/>
        </p:nvPicPr>
        <p:blipFill>
          <a:blip r:embed="rId3"/>
          <a:stretch>
            <a:fillRect/>
          </a:stretch>
        </p:blipFill>
        <p:spPr>
          <a:xfrm>
            <a:off x="1127126" y="4086025"/>
            <a:ext cx="6833533" cy="2215374"/>
          </a:xfrm>
          <a:prstGeom prst="rect">
            <a:avLst/>
          </a:prstGeom>
        </p:spPr>
      </p:pic>
    </p:spTree>
    <p:extLst>
      <p:ext uri="{BB962C8B-B14F-4D97-AF65-F5344CB8AC3E}">
        <p14:creationId xmlns:p14="http://schemas.microsoft.com/office/powerpoint/2010/main" val="300338386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4255" y="503454"/>
            <a:ext cx="2210730" cy="1341221"/>
          </a:xfrm>
          <a:prstGeom prst="rect">
            <a:avLst/>
          </a:prstGeom>
        </p:spPr>
      </p:pic>
      <p:sp>
        <p:nvSpPr>
          <p:cNvPr id="2" name="Otsikko 1"/>
          <p:cNvSpPr>
            <a:spLocks noGrp="1"/>
          </p:cNvSpPr>
          <p:nvPr>
            <p:ph type="ctrTitle"/>
          </p:nvPr>
        </p:nvSpPr>
        <p:spPr/>
        <p:txBody>
          <a:bodyPr/>
          <a:lstStyle/>
          <a:p>
            <a:r>
              <a:rPr lang="fi-FI" dirty="0" smtClean="0"/>
              <a:t>Ihanteellinen kirjasto – millaisia tiloja toivoisit tähän kirjastoon?</a:t>
            </a:r>
            <a:endParaRPr lang="fi-FI" dirty="0"/>
          </a:p>
        </p:txBody>
      </p:sp>
      <p:sp>
        <p:nvSpPr>
          <p:cNvPr id="5" name="Tekstiruutu 4"/>
          <p:cNvSpPr txBox="1"/>
          <p:nvPr/>
        </p:nvSpPr>
        <p:spPr>
          <a:xfrm>
            <a:off x="723940" y="1714035"/>
            <a:ext cx="2116156" cy="2462213"/>
          </a:xfrm>
          <a:prstGeom prst="rect">
            <a:avLst/>
          </a:prstGeom>
          <a:noFill/>
          <a:ln w="19050">
            <a:solidFill>
              <a:srgbClr val="E44C5C"/>
            </a:solidFill>
          </a:ln>
        </p:spPr>
        <p:txBody>
          <a:bodyPr wrap="square" rtlCol="0">
            <a:spAutoFit/>
          </a:bodyPr>
          <a:lstStyle/>
          <a:p>
            <a:r>
              <a:rPr lang="fi-FI" sz="1400" b="1" dirty="0" err="1" smtClean="0"/>
              <a:t>Entresse</a:t>
            </a:r>
            <a:r>
              <a:rPr lang="fi-FI" sz="1400" b="1" dirty="0" smtClean="0"/>
              <a:t> (n=50):</a:t>
            </a:r>
          </a:p>
          <a:p>
            <a:pPr marL="285750" indent="-285750">
              <a:buFont typeface="Arial" panose="020B0604020202020204" pitchFamily="34" charset="0"/>
              <a:buChar char="•"/>
            </a:pPr>
            <a:r>
              <a:rPr lang="fi-FI" sz="1400" dirty="0" smtClean="0"/>
              <a:t>Ei toiveita 36 kpl</a:t>
            </a:r>
          </a:p>
          <a:p>
            <a:pPr marL="285750" indent="-285750">
              <a:buFont typeface="Arial" panose="020B0604020202020204" pitchFamily="34" charset="0"/>
              <a:buChar char="•"/>
            </a:pPr>
            <a:r>
              <a:rPr lang="fi-FI" sz="1400" b="1" dirty="0" smtClean="0"/>
              <a:t>Isompia lukutiloja / lisää lukutilaa </a:t>
            </a:r>
            <a:r>
              <a:rPr lang="fi-FI" sz="1400" b="1" dirty="0"/>
              <a:t>4</a:t>
            </a:r>
            <a:r>
              <a:rPr lang="fi-FI" sz="1400" b="1" dirty="0" smtClean="0"/>
              <a:t> kpl</a:t>
            </a:r>
          </a:p>
          <a:p>
            <a:pPr marL="285750" indent="-285750">
              <a:buFont typeface="Arial" panose="020B0604020202020204" pitchFamily="34" charset="0"/>
              <a:buChar char="•"/>
            </a:pPr>
            <a:r>
              <a:rPr lang="fi-FI" sz="1400" b="1" dirty="0"/>
              <a:t>Kahvila / kahviautomaatti 3 </a:t>
            </a:r>
            <a:r>
              <a:rPr lang="fi-FI" sz="1400" b="1" dirty="0" smtClean="0"/>
              <a:t>kpl</a:t>
            </a:r>
          </a:p>
          <a:p>
            <a:pPr marL="285750" indent="-285750">
              <a:buFont typeface="Arial" panose="020B0604020202020204" pitchFamily="34" charset="0"/>
              <a:buChar char="•"/>
            </a:pPr>
            <a:r>
              <a:rPr lang="fi-FI" sz="1400" b="1" dirty="0" smtClean="0"/>
              <a:t>Lisää mukavia sohvia / lukusohvia 2 kpl</a:t>
            </a:r>
          </a:p>
          <a:p>
            <a:pPr marL="285750" indent="-285750">
              <a:buFont typeface="Arial" panose="020B0604020202020204" pitchFamily="34" charset="0"/>
              <a:buChar char="•"/>
            </a:pPr>
            <a:r>
              <a:rPr lang="fi-FI" sz="1400" dirty="0" smtClean="0"/>
              <a:t>Nuorille pelihuone, yksittäisiä istumapaikkoja.</a:t>
            </a:r>
          </a:p>
        </p:txBody>
      </p:sp>
      <p:sp>
        <p:nvSpPr>
          <p:cNvPr id="6" name="Tekstiruutu 5"/>
          <p:cNvSpPr txBox="1"/>
          <p:nvPr/>
        </p:nvSpPr>
        <p:spPr>
          <a:xfrm>
            <a:off x="2904171" y="1710205"/>
            <a:ext cx="2288626" cy="5047536"/>
          </a:xfrm>
          <a:prstGeom prst="rect">
            <a:avLst/>
          </a:prstGeom>
          <a:noFill/>
          <a:ln w="19050">
            <a:solidFill>
              <a:srgbClr val="E44C5C"/>
            </a:solidFill>
          </a:ln>
        </p:spPr>
        <p:txBody>
          <a:bodyPr wrap="square" rtlCol="0">
            <a:spAutoFit/>
          </a:bodyPr>
          <a:lstStyle/>
          <a:p>
            <a:r>
              <a:rPr lang="fi-FI" sz="1400" b="1" dirty="0" smtClean="0"/>
              <a:t>Lappeenranta (n=50):</a:t>
            </a:r>
          </a:p>
          <a:p>
            <a:pPr marL="285750" indent="-285750">
              <a:buFont typeface="Arial" panose="020B0604020202020204" pitchFamily="34" charset="0"/>
              <a:buChar char="•"/>
            </a:pPr>
            <a:r>
              <a:rPr lang="fi-FI" sz="1400" dirty="0" smtClean="0"/>
              <a:t>Ei toiveita 32 kpl</a:t>
            </a:r>
          </a:p>
          <a:p>
            <a:pPr marL="285750" indent="-285750">
              <a:buFont typeface="Arial" panose="020B0604020202020204" pitchFamily="34" charset="0"/>
              <a:buChar char="•"/>
            </a:pPr>
            <a:r>
              <a:rPr lang="fi-FI" sz="1400" b="1" dirty="0" smtClean="0"/>
              <a:t>Isompi oleskelutila 3 kpl</a:t>
            </a:r>
          </a:p>
          <a:p>
            <a:pPr marL="285750" indent="-285750">
              <a:buFont typeface="Arial" panose="020B0604020202020204" pitchFamily="34" charset="0"/>
              <a:buChar char="•"/>
            </a:pPr>
            <a:r>
              <a:rPr lang="fi-FI" sz="1400" b="1" dirty="0" smtClean="0"/>
              <a:t>Lukutila (selkeä huone lukemiseen) 2 kpl</a:t>
            </a:r>
          </a:p>
          <a:p>
            <a:pPr marL="285750" indent="-285750">
              <a:buFont typeface="Arial" panose="020B0604020202020204" pitchFamily="34" charset="0"/>
              <a:buChar char="•"/>
            </a:pPr>
            <a:r>
              <a:rPr lang="fi-FI" sz="1400" b="1" dirty="0" smtClean="0"/>
              <a:t>Enemmän rauhallisia / hiljaisia tiloja 2 kpl</a:t>
            </a:r>
          </a:p>
          <a:p>
            <a:pPr marL="285750" indent="-285750">
              <a:buFont typeface="Arial" panose="020B0604020202020204" pitchFamily="34" charset="0"/>
              <a:buChar char="•"/>
            </a:pPr>
            <a:r>
              <a:rPr lang="fi-FI" sz="1400" b="1" dirty="0" smtClean="0"/>
              <a:t>Äänieristetty tila soittamiseen 2 kpl</a:t>
            </a:r>
          </a:p>
          <a:p>
            <a:pPr marL="285750" indent="-285750">
              <a:buFont typeface="Arial" panose="020B0604020202020204" pitchFamily="34" charset="0"/>
              <a:buChar char="•"/>
            </a:pPr>
            <a:r>
              <a:rPr lang="fi-FI" sz="1400" dirty="0" smtClean="0"/>
              <a:t>Rauhallisempia lukunurkkauksia, isompi tila esiintymisille, tila keskustelukäyttöön, </a:t>
            </a:r>
            <a:r>
              <a:rPr lang="fi-FI" sz="1400" dirty="0" err="1" smtClean="0"/>
              <a:t>löhönurkkaus</a:t>
            </a:r>
            <a:r>
              <a:rPr lang="fi-FI" sz="1400" dirty="0" smtClean="0"/>
              <a:t>, kabinetti, elokuvien katselutila, ryhmätyötila, pieni opetustila, musiikin kuunteluhuone, kasvihuone, kahvila, yksilötyöskentelytiloja, kokoushuone ilman lasiseiniä, pienten lasten leikkitila.</a:t>
            </a:r>
          </a:p>
        </p:txBody>
      </p:sp>
      <p:sp>
        <p:nvSpPr>
          <p:cNvPr id="7" name="Tekstiruutu 6"/>
          <p:cNvSpPr txBox="1"/>
          <p:nvPr/>
        </p:nvSpPr>
        <p:spPr>
          <a:xfrm>
            <a:off x="5256873" y="1710205"/>
            <a:ext cx="2425262" cy="4401205"/>
          </a:xfrm>
          <a:prstGeom prst="rect">
            <a:avLst/>
          </a:prstGeom>
          <a:noFill/>
          <a:ln w="19050">
            <a:solidFill>
              <a:srgbClr val="E44C5C"/>
            </a:solidFill>
          </a:ln>
        </p:spPr>
        <p:txBody>
          <a:bodyPr wrap="square" rtlCol="0">
            <a:spAutoFit/>
          </a:bodyPr>
          <a:lstStyle/>
          <a:p>
            <a:r>
              <a:rPr lang="fi-FI" sz="1400" b="1" dirty="0" smtClean="0"/>
              <a:t>Malmi (n=50):</a:t>
            </a:r>
            <a:endParaRPr lang="fi-FI" sz="1400" b="1" dirty="0"/>
          </a:p>
          <a:p>
            <a:pPr marL="285750" indent="-285750">
              <a:buFont typeface="Arial" panose="020B0604020202020204" pitchFamily="34" charset="0"/>
              <a:buChar char="•"/>
            </a:pPr>
            <a:r>
              <a:rPr lang="fi-FI" sz="1400" dirty="0" smtClean="0"/>
              <a:t>Ei toiveita 20 kpl</a:t>
            </a:r>
          </a:p>
          <a:p>
            <a:pPr marL="285750" indent="-285750">
              <a:buFont typeface="Arial" panose="020B0604020202020204" pitchFamily="34" charset="0"/>
              <a:buChar char="•"/>
            </a:pPr>
            <a:r>
              <a:rPr lang="fi-FI" sz="1400" b="1" dirty="0" smtClean="0"/>
              <a:t>Kunnon lukusali / lukusaliin lisää tilaa 9 kpl</a:t>
            </a:r>
          </a:p>
          <a:p>
            <a:pPr marL="285750" indent="-285750">
              <a:buFont typeface="Arial" panose="020B0604020202020204" pitchFamily="34" charset="0"/>
              <a:buChar char="•"/>
            </a:pPr>
            <a:r>
              <a:rPr lang="fi-FI" sz="1400" b="1" dirty="0" smtClean="0"/>
              <a:t>Nuorille oma alue</a:t>
            </a:r>
            <a:r>
              <a:rPr lang="fi-FI" sz="1400" b="1" dirty="0"/>
              <a:t> </a:t>
            </a:r>
            <a:r>
              <a:rPr lang="fi-FI" sz="1400" b="1" dirty="0" smtClean="0"/>
              <a:t>4 kpl</a:t>
            </a:r>
          </a:p>
          <a:p>
            <a:pPr marL="285750" indent="-285750">
              <a:buFont typeface="Arial" panose="020B0604020202020204" pitchFamily="34" charset="0"/>
              <a:buChar char="•"/>
            </a:pPr>
            <a:r>
              <a:rPr lang="fi-FI" sz="1400" b="1" dirty="0" smtClean="0"/>
              <a:t>Keskustelutila 4 kpl</a:t>
            </a:r>
          </a:p>
          <a:p>
            <a:pPr marL="285750" indent="-285750">
              <a:buFont typeface="Arial" panose="020B0604020202020204" pitchFamily="34" charset="0"/>
              <a:buChar char="•"/>
            </a:pPr>
            <a:r>
              <a:rPr lang="fi-FI" sz="1400" b="1" dirty="0" smtClean="0"/>
              <a:t>Mukavampia tuoleja / sohvia, joissa voi lukea 3 kpl</a:t>
            </a:r>
          </a:p>
          <a:p>
            <a:pPr marL="285750" indent="-285750">
              <a:buFont typeface="Arial" panose="020B0604020202020204" pitchFamily="34" charset="0"/>
              <a:buChar char="•"/>
            </a:pPr>
            <a:r>
              <a:rPr lang="fi-FI" sz="1400" b="1" dirty="0" smtClean="0"/>
              <a:t>Rauhallinen paikka olla / rauhallinen lukunurkkaus 2 kpl</a:t>
            </a:r>
          </a:p>
          <a:p>
            <a:pPr marL="285750" indent="-285750">
              <a:buFont typeface="Arial" panose="020B0604020202020204" pitchFamily="34" charset="0"/>
              <a:buChar char="•"/>
            </a:pPr>
            <a:r>
              <a:rPr lang="fi-FI" sz="1400" dirty="0" smtClean="0"/>
              <a:t>Tapahtumatila, tietokonehuone, tila musiikin kuunteluun, näyttelytila, isompi lastenalue / äideille ja lapsille omat tilat, valoisampia työskentelytiloja</a:t>
            </a:r>
            <a:r>
              <a:rPr lang="fi-FI" sz="1400" dirty="0"/>
              <a:t>.</a:t>
            </a:r>
            <a:endParaRPr lang="fi-FI" sz="1400" dirty="0" smtClean="0"/>
          </a:p>
        </p:txBody>
      </p:sp>
      <p:sp>
        <p:nvSpPr>
          <p:cNvPr id="8" name="Tekstiruutu 7"/>
          <p:cNvSpPr txBox="1"/>
          <p:nvPr/>
        </p:nvSpPr>
        <p:spPr>
          <a:xfrm>
            <a:off x="7760106" y="1710205"/>
            <a:ext cx="1809100" cy="2677656"/>
          </a:xfrm>
          <a:prstGeom prst="rect">
            <a:avLst/>
          </a:prstGeom>
          <a:noFill/>
          <a:ln w="19050">
            <a:solidFill>
              <a:srgbClr val="E44C5C"/>
            </a:solidFill>
          </a:ln>
        </p:spPr>
        <p:txBody>
          <a:bodyPr wrap="square" rtlCol="0">
            <a:spAutoFit/>
          </a:bodyPr>
          <a:lstStyle/>
          <a:p>
            <a:r>
              <a:rPr lang="fi-FI" sz="1400" b="1" dirty="0" smtClean="0"/>
              <a:t>Seinäjoki (n=50):</a:t>
            </a:r>
          </a:p>
          <a:p>
            <a:pPr marL="285750" indent="-285750">
              <a:buFont typeface="Arial" panose="020B0604020202020204" pitchFamily="34" charset="0"/>
              <a:buChar char="•"/>
            </a:pPr>
            <a:r>
              <a:rPr lang="fi-FI" sz="1400" dirty="0" smtClean="0"/>
              <a:t>Ei toiveita 41 kpl</a:t>
            </a:r>
          </a:p>
          <a:p>
            <a:pPr marL="285750" indent="-285750">
              <a:buFont typeface="Arial" panose="020B0604020202020204" pitchFamily="34" charset="0"/>
              <a:buChar char="•"/>
            </a:pPr>
            <a:r>
              <a:rPr lang="fi-FI" sz="1400" dirty="0" smtClean="0"/>
              <a:t>Lukusaliin paremmat tuolit ja erotetut paikat, työskentelytiloja, musiikin kuuntelu-mahdollisuus, isompi näyttelytila, keskittymiseen avara tila.</a:t>
            </a:r>
            <a:endParaRPr lang="fi-FI" sz="1400" dirty="0"/>
          </a:p>
        </p:txBody>
      </p:sp>
      <p:sp>
        <p:nvSpPr>
          <p:cNvPr id="9" name="Tekstiruutu 8"/>
          <p:cNvSpPr txBox="1"/>
          <p:nvPr/>
        </p:nvSpPr>
        <p:spPr>
          <a:xfrm>
            <a:off x="9647178" y="1710205"/>
            <a:ext cx="2065397" cy="4401205"/>
          </a:xfrm>
          <a:prstGeom prst="rect">
            <a:avLst/>
          </a:prstGeom>
          <a:noFill/>
          <a:ln w="19050">
            <a:solidFill>
              <a:srgbClr val="E44C5C"/>
            </a:solidFill>
          </a:ln>
        </p:spPr>
        <p:txBody>
          <a:bodyPr wrap="square" rtlCol="0">
            <a:spAutoFit/>
          </a:bodyPr>
          <a:lstStyle/>
          <a:p>
            <a:r>
              <a:rPr lang="fi-FI" sz="1400" b="1" dirty="0" smtClean="0"/>
              <a:t>Vihti (n=50):</a:t>
            </a:r>
          </a:p>
          <a:p>
            <a:pPr marL="285750" indent="-285750">
              <a:buFont typeface="Arial" panose="020B0604020202020204" pitchFamily="34" charset="0"/>
              <a:buChar char="•"/>
            </a:pPr>
            <a:r>
              <a:rPr lang="fi-FI" sz="1400" dirty="0" smtClean="0"/>
              <a:t>Ei toiveita 29 kpl</a:t>
            </a:r>
          </a:p>
          <a:p>
            <a:pPr marL="285750" indent="-285750">
              <a:buFont typeface="Arial" panose="020B0604020202020204" pitchFamily="34" charset="0"/>
              <a:buChar char="•"/>
            </a:pPr>
            <a:r>
              <a:rPr lang="fi-FI" sz="1400" b="1" dirty="0" smtClean="0"/>
              <a:t>Enemmän rauhallisia tiloja 4 kpl</a:t>
            </a:r>
          </a:p>
          <a:p>
            <a:pPr marL="285750" indent="-285750">
              <a:buFont typeface="Arial" panose="020B0604020202020204" pitchFamily="34" charset="0"/>
              <a:buChar char="•"/>
            </a:pPr>
            <a:r>
              <a:rPr lang="fi-FI" sz="1400" b="1" dirty="0" smtClean="0"/>
              <a:t>Mukavia oleilutiloja 3 kpl</a:t>
            </a:r>
          </a:p>
          <a:p>
            <a:pPr marL="285750" indent="-285750">
              <a:buFont typeface="Arial" panose="020B0604020202020204" pitchFamily="34" charset="0"/>
              <a:buChar char="•"/>
            </a:pPr>
            <a:r>
              <a:rPr lang="fi-FI" sz="1400" b="1" dirty="0" smtClean="0"/>
              <a:t>Lehtisaliin parannusta ja mukavuutta 3 kpl</a:t>
            </a:r>
          </a:p>
          <a:p>
            <a:pPr marL="285750" indent="-285750">
              <a:buFont typeface="Arial" panose="020B0604020202020204" pitchFamily="34" charset="0"/>
              <a:buChar char="•"/>
            </a:pPr>
            <a:r>
              <a:rPr lang="fi-FI" sz="1400" b="1" dirty="0" smtClean="0"/>
              <a:t>Kahvila takaisin 2 kpl</a:t>
            </a:r>
          </a:p>
          <a:p>
            <a:pPr marL="285750" indent="-285750">
              <a:buFont typeface="Arial" panose="020B0604020202020204" pitchFamily="34" charset="0"/>
              <a:buChar char="•"/>
            </a:pPr>
            <a:r>
              <a:rPr lang="fi-FI" sz="1400" dirty="0" smtClean="0"/>
              <a:t>Yksityisiä lukukoppeja, mukava rauhallinen nurkkaus, musiikkipuolelle soittotila, satu-kuunnelmapaikka, erillinen tila nuorisolle, musiikin kuunteluun mahdollisuus.</a:t>
            </a:r>
          </a:p>
        </p:txBody>
      </p:sp>
    </p:spTree>
    <p:extLst>
      <p:ext uri="{BB962C8B-B14F-4D97-AF65-F5344CB8AC3E}">
        <p14:creationId xmlns:p14="http://schemas.microsoft.com/office/powerpoint/2010/main" val="420698910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4255" y="503454"/>
            <a:ext cx="2210730" cy="1341221"/>
          </a:xfrm>
          <a:prstGeom prst="rect">
            <a:avLst/>
          </a:prstGeom>
        </p:spPr>
      </p:pic>
      <p:sp>
        <p:nvSpPr>
          <p:cNvPr id="2" name="Otsikko 1"/>
          <p:cNvSpPr>
            <a:spLocks noGrp="1"/>
          </p:cNvSpPr>
          <p:nvPr>
            <p:ph type="ctrTitle"/>
          </p:nvPr>
        </p:nvSpPr>
        <p:spPr/>
        <p:txBody>
          <a:bodyPr/>
          <a:lstStyle/>
          <a:p>
            <a:r>
              <a:rPr lang="fi-FI" dirty="0" smtClean="0"/>
              <a:t>Ihanteellinen kirjasto – asiakkaiden muita ideoita kirjaston kehittämiseen 1/2</a:t>
            </a:r>
            <a:endParaRPr lang="fi-FI" dirty="0"/>
          </a:p>
        </p:txBody>
      </p:sp>
      <p:sp>
        <p:nvSpPr>
          <p:cNvPr id="5" name="Tekstiruutu 4"/>
          <p:cNvSpPr txBox="1"/>
          <p:nvPr/>
        </p:nvSpPr>
        <p:spPr>
          <a:xfrm>
            <a:off x="1127124" y="1844675"/>
            <a:ext cx="2194299" cy="3323987"/>
          </a:xfrm>
          <a:prstGeom prst="rect">
            <a:avLst/>
          </a:prstGeom>
          <a:noFill/>
          <a:ln w="19050">
            <a:solidFill>
              <a:srgbClr val="E44C5C"/>
            </a:solidFill>
          </a:ln>
        </p:spPr>
        <p:txBody>
          <a:bodyPr wrap="square" rtlCol="0">
            <a:spAutoFit/>
          </a:bodyPr>
          <a:lstStyle/>
          <a:p>
            <a:r>
              <a:rPr lang="fi-FI" sz="1400" b="1" dirty="0" err="1" smtClean="0"/>
              <a:t>Entresse</a:t>
            </a:r>
            <a:r>
              <a:rPr lang="fi-FI" sz="1400" b="1" dirty="0" smtClean="0"/>
              <a:t> (n=50):</a:t>
            </a:r>
          </a:p>
          <a:p>
            <a:pPr marL="285750" indent="-285750">
              <a:buFont typeface="Arial" panose="020B0604020202020204" pitchFamily="34" charset="0"/>
              <a:buChar char="•"/>
            </a:pPr>
            <a:r>
              <a:rPr lang="fi-FI" sz="1400" dirty="0" smtClean="0"/>
              <a:t>Ei ideoita 41 kpl</a:t>
            </a:r>
          </a:p>
          <a:p>
            <a:pPr marL="285750" indent="-285750">
              <a:buFont typeface="Arial" panose="020B0604020202020204" pitchFamily="34" charset="0"/>
              <a:buChar char="•"/>
            </a:pPr>
            <a:r>
              <a:rPr lang="fi-FI" sz="1400" b="1" dirty="0" smtClean="0"/>
              <a:t>Häiriöihin / maahanmuuttajien tai lasten metelöintiin pitäisi puuttua tehokkaammin 3 kpl</a:t>
            </a:r>
          </a:p>
          <a:p>
            <a:pPr marL="285750" indent="-285750">
              <a:buFont typeface="Arial" panose="020B0604020202020204" pitchFamily="34" charset="0"/>
              <a:buChar char="•"/>
            </a:pPr>
            <a:r>
              <a:rPr lang="fi-FI" sz="1400" b="1" dirty="0" smtClean="0"/>
              <a:t>Vessojen siisteys on huono 2 kpl</a:t>
            </a:r>
          </a:p>
          <a:p>
            <a:pPr marL="285750" indent="-285750">
              <a:buFont typeface="Arial" panose="020B0604020202020204" pitchFamily="34" charset="0"/>
              <a:buChar char="•"/>
            </a:pPr>
            <a:r>
              <a:rPr lang="fi-FI" sz="1400" dirty="0"/>
              <a:t>Enemmän vessoja</a:t>
            </a:r>
          </a:p>
          <a:p>
            <a:pPr marL="285750" indent="-285750">
              <a:buFont typeface="Arial" panose="020B0604020202020204" pitchFamily="34" charset="0"/>
              <a:buChar char="•"/>
            </a:pPr>
            <a:r>
              <a:rPr lang="fi-FI" sz="1400" dirty="0"/>
              <a:t>Tulostuksen hinta </a:t>
            </a:r>
            <a:r>
              <a:rPr lang="fi-FI" sz="1400" dirty="0" smtClean="0"/>
              <a:t>halvemmaksi</a:t>
            </a:r>
          </a:p>
          <a:p>
            <a:pPr marL="285750" indent="-285750">
              <a:buFont typeface="Arial" panose="020B0604020202020204" pitchFamily="34" charset="0"/>
              <a:buChar char="•"/>
            </a:pPr>
            <a:r>
              <a:rPr lang="fi-FI" sz="1400" dirty="0" smtClean="0"/>
              <a:t>Elokuvien esittäminen olisi mukavaa</a:t>
            </a:r>
          </a:p>
          <a:p>
            <a:pPr marL="285750" indent="-285750">
              <a:buFont typeface="Arial" panose="020B0604020202020204" pitchFamily="34" charset="0"/>
              <a:buChar char="•"/>
            </a:pPr>
            <a:r>
              <a:rPr lang="fi-FI" sz="1400" dirty="0" smtClean="0"/>
              <a:t>Taidetta lisää</a:t>
            </a:r>
          </a:p>
        </p:txBody>
      </p:sp>
      <p:sp>
        <p:nvSpPr>
          <p:cNvPr id="6" name="Tekstiruutu 5"/>
          <p:cNvSpPr txBox="1"/>
          <p:nvPr/>
        </p:nvSpPr>
        <p:spPr>
          <a:xfrm>
            <a:off x="3545608" y="1844675"/>
            <a:ext cx="2519015" cy="3754874"/>
          </a:xfrm>
          <a:prstGeom prst="rect">
            <a:avLst/>
          </a:prstGeom>
          <a:noFill/>
          <a:ln w="19050">
            <a:solidFill>
              <a:srgbClr val="E44C5C"/>
            </a:solidFill>
          </a:ln>
        </p:spPr>
        <p:txBody>
          <a:bodyPr wrap="square" rtlCol="0">
            <a:spAutoFit/>
          </a:bodyPr>
          <a:lstStyle/>
          <a:p>
            <a:r>
              <a:rPr lang="fi-FI" sz="1400" b="1" dirty="0" smtClean="0"/>
              <a:t>Lappeenranta (n=50):</a:t>
            </a:r>
          </a:p>
          <a:p>
            <a:pPr marL="285750" indent="-285750">
              <a:buFont typeface="Arial" panose="020B0604020202020204" pitchFamily="34" charset="0"/>
              <a:buChar char="•"/>
            </a:pPr>
            <a:r>
              <a:rPr lang="fi-FI" sz="1400" dirty="0" smtClean="0"/>
              <a:t>Ei ideoita 40 kpl</a:t>
            </a:r>
          </a:p>
          <a:p>
            <a:pPr marL="285750" indent="-285750">
              <a:buFont typeface="Arial" panose="020B0604020202020204" pitchFamily="34" charset="0"/>
              <a:buChar char="•"/>
            </a:pPr>
            <a:r>
              <a:rPr lang="fi-FI" sz="1400" dirty="0" smtClean="0"/>
              <a:t>Modernimpi sisustus</a:t>
            </a:r>
          </a:p>
          <a:p>
            <a:pPr marL="285750" indent="-285750">
              <a:buFont typeface="Arial" panose="020B0604020202020204" pitchFamily="34" charset="0"/>
              <a:buChar char="•"/>
            </a:pPr>
            <a:r>
              <a:rPr lang="fi-FI" sz="1400" dirty="0" smtClean="0"/>
              <a:t>Vierailuita, esim. kulttuurihenkilöitä</a:t>
            </a:r>
          </a:p>
          <a:p>
            <a:pPr marL="285750" indent="-285750">
              <a:buFont typeface="Arial" panose="020B0604020202020204" pitchFamily="34" charset="0"/>
              <a:buChar char="•"/>
            </a:pPr>
            <a:r>
              <a:rPr lang="fi-FI" sz="1400" dirty="0" smtClean="0"/>
              <a:t>Nettiyhteys langattomana</a:t>
            </a:r>
          </a:p>
          <a:p>
            <a:pPr marL="285750" indent="-285750">
              <a:buFont typeface="Arial" panose="020B0604020202020204" pitchFamily="34" charset="0"/>
              <a:buChar char="•"/>
            </a:pPr>
            <a:r>
              <a:rPr lang="fi-FI" sz="1400" dirty="0" smtClean="0"/>
              <a:t>Kartta hyllyjen sijainnista</a:t>
            </a:r>
          </a:p>
          <a:p>
            <a:pPr marL="285750" indent="-285750">
              <a:buFont typeface="Arial" panose="020B0604020202020204" pitchFamily="34" charset="0"/>
              <a:buChar char="•"/>
            </a:pPr>
            <a:r>
              <a:rPr lang="fi-FI" sz="1400" dirty="0" smtClean="0"/>
              <a:t>Lisää vihreyttä, kasveja</a:t>
            </a:r>
          </a:p>
          <a:p>
            <a:pPr marL="285750" indent="-285750">
              <a:buFont typeface="Arial" panose="020B0604020202020204" pitchFamily="34" charset="0"/>
              <a:buChar char="•"/>
            </a:pPr>
            <a:r>
              <a:rPr lang="fi-FI" sz="1400" dirty="0" smtClean="0"/>
              <a:t>Pysäköintipaikkoja lisää ja lähemmäs, ovat kalliita</a:t>
            </a:r>
          </a:p>
          <a:p>
            <a:pPr marL="285750" indent="-285750">
              <a:buFont typeface="Arial" panose="020B0604020202020204" pitchFamily="34" charset="0"/>
              <a:buChar char="•"/>
            </a:pPr>
            <a:r>
              <a:rPr lang="fi-FI" sz="1400" dirty="0" smtClean="0"/>
              <a:t>Nettisivujen käytettävyyttä voisi parantaa</a:t>
            </a:r>
          </a:p>
          <a:p>
            <a:pPr marL="285750" indent="-285750">
              <a:buFont typeface="Arial" panose="020B0604020202020204" pitchFamily="34" charset="0"/>
              <a:buChar char="•"/>
            </a:pPr>
            <a:r>
              <a:rPr lang="fi-FI" sz="1400" dirty="0" smtClean="0"/>
              <a:t>Ulkopuolelta nätimmäksi</a:t>
            </a:r>
          </a:p>
          <a:p>
            <a:pPr marL="285750" indent="-285750">
              <a:buFont typeface="Arial" panose="020B0604020202020204" pitchFamily="34" charset="0"/>
              <a:buChar char="•"/>
            </a:pPr>
            <a:r>
              <a:rPr lang="fi-FI" sz="1400" dirty="0" smtClean="0"/>
              <a:t>Enemmän aineistoa, ei kuitenkaan saa poistaa klassikoita</a:t>
            </a:r>
          </a:p>
          <a:p>
            <a:pPr marL="285750" indent="-285750">
              <a:buFont typeface="Arial" panose="020B0604020202020204" pitchFamily="34" charset="0"/>
              <a:buChar char="•"/>
            </a:pPr>
            <a:r>
              <a:rPr lang="fi-FI" sz="1400" dirty="0" smtClean="0"/>
              <a:t>Akvaario on tärkeä</a:t>
            </a:r>
          </a:p>
        </p:txBody>
      </p:sp>
      <p:sp>
        <p:nvSpPr>
          <p:cNvPr id="7" name="Tekstiruutu 6"/>
          <p:cNvSpPr txBox="1"/>
          <p:nvPr/>
        </p:nvSpPr>
        <p:spPr>
          <a:xfrm>
            <a:off x="6288808" y="1844675"/>
            <a:ext cx="4394190" cy="4401205"/>
          </a:xfrm>
          <a:prstGeom prst="rect">
            <a:avLst/>
          </a:prstGeom>
          <a:solidFill>
            <a:schemeClr val="bg1"/>
          </a:solidFill>
          <a:ln w="19050">
            <a:solidFill>
              <a:srgbClr val="E44C5C"/>
            </a:solidFill>
          </a:ln>
        </p:spPr>
        <p:txBody>
          <a:bodyPr wrap="square" rtlCol="0">
            <a:spAutoFit/>
          </a:bodyPr>
          <a:lstStyle/>
          <a:p>
            <a:r>
              <a:rPr lang="fi-FI" sz="1400" b="1" dirty="0" smtClean="0"/>
              <a:t>Malmi (n=50):</a:t>
            </a:r>
            <a:endParaRPr lang="fi-FI" sz="1400" b="1" dirty="0"/>
          </a:p>
          <a:p>
            <a:pPr marL="285750" indent="-285750">
              <a:buFont typeface="Arial" panose="020B0604020202020204" pitchFamily="34" charset="0"/>
              <a:buChar char="•"/>
            </a:pPr>
            <a:r>
              <a:rPr lang="fi-FI" sz="1400" dirty="0" smtClean="0"/>
              <a:t>Ei ideoita 34 kpl</a:t>
            </a:r>
          </a:p>
          <a:p>
            <a:pPr marL="285750" indent="-285750">
              <a:buFont typeface="Arial" panose="020B0604020202020204" pitchFamily="34" charset="0"/>
              <a:buChar char="•"/>
            </a:pPr>
            <a:r>
              <a:rPr lang="fi-FI" sz="1400" b="1" dirty="0"/>
              <a:t>Häiriköiden / juopottelijoiden poistaminen / kirjaston pitäminen rauhallisena 3 </a:t>
            </a:r>
            <a:r>
              <a:rPr lang="fi-FI" sz="1400" b="1" dirty="0" smtClean="0"/>
              <a:t>kpl</a:t>
            </a:r>
          </a:p>
          <a:p>
            <a:pPr marL="285750" indent="-285750">
              <a:buFont typeface="Arial" panose="020B0604020202020204" pitchFamily="34" charset="0"/>
              <a:buChar char="•"/>
            </a:pPr>
            <a:r>
              <a:rPr lang="fi-FI" sz="1400" dirty="0" smtClean="0"/>
              <a:t>Kahviautomaatti</a:t>
            </a:r>
          </a:p>
          <a:p>
            <a:pPr marL="285750" indent="-285750">
              <a:buFont typeface="Arial" panose="020B0604020202020204" pitchFamily="34" charset="0"/>
              <a:buChar char="•"/>
            </a:pPr>
            <a:r>
              <a:rPr lang="fi-FI" sz="1400" dirty="0" smtClean="0"/>
              <a:t>Itsepalvelulainaaminen ja palautuspaikkoja enemmän</a:t>
            </a:r>
          </a:p>
          <a:p>
            <a:pPr marL="285750" indent="-285750">
              <a:buFont typeface="Arial" panose="020B0604020202020204" pitchFamily="34" charset="0"/>
              <a:buChar char="•"/>
            </a:pPr>
            <a:r>
              <a:rPr lang="fi-FI" sz="1400" dirty="0" smtClean="0"/>
              <a:t>Tiedottaminen uusista asioista ja kirjaston monipuolisuudesta</a:t>
            </a:r>
          </a:p>
          <a:p>
            <a:pPr marL="285750" indent="-285750">
              <a:buFont typeface="Arial" panose="020B0604020202020204" pitchFamily="34" charset="0"/>
              <a:buChar char="•"/>
            </a:pPr>
            <a:r>
              <a:rPr lang="fi-FI" sz="1400" dirty="0" smtClean="0"/>
              <a:t>Tietokonehuoneisiin parempi ilmastointi / ilmastointi yleisesti</a:t>
            </a:r>
          </a:p>
          <a:p>
            <a:pPr marL="285750" indent="-285750">
              <a:buFont typeface="Arial" panose="020B0604020202020204" pitchFamily="34" charset="0"/>
              <a:buChar char="•"/>
            </a:pPr>
            <a:r>
              <a:rPr lang="fi-FI" sz="1400" dirty="0" smtClean="0"/>
              <a:t>Aineistot vähentyneet (esim. kauhu, scifi ja fantasia)</a:t>
            </a:r>
          </a:p>
          <a:p>
            <a:pPr marL="285750" indent="-285750">
              <a:buFont typeface="Arial" panose="020B0604020202020204" pitchFamily="34" charset="0"/>
              <a:buChar char="•"/>
            </a:pPr>
            <a:r>
              <a:rPr lang="fi-FI" sz="1400" dirty="0" smtClean="0"/>
              <a:t>Kopiokone rauhallisempaan paikkaan</a:t>
            </a:r>
          </a:p>
          <a:p>
            <a:pPr marL="285750" indent="-285750">
              <a:buFont typeface="Arial" panose="020B0604020202020204" pitchFamily="34" charset="0"/>
              <a:buChar char="•"/>
            </a:pPr>
            <a:r>
              <a:rPr lang="fi-FI" sz="1400" dirty="0" smtClean="0"/>
              <a:t>Kirjailijatapaamisia ja luentoja iltaisin ja viikonloppuisin / kirjaesittelyjä hyllyissä</a:t>
            </a:r>
          </a:p>
          <a:p>
            <a:pPr marL="285750" indent="-285750">
              <a:buFont typeface="Arial" panose="020B0604020202020204" pitchFamily="34" charset="0"/>
              <a:buChar char="•"/>
            </a:pPr>
            <a:r>
              <a:rPr lang="fi-FI" sz="1400" dirty="0" smtClean="0"/>
              <a:t>Best sellerit alemmille hyllyille</a:t>
            </a:r>
          </a:p>
          <a:p>
            <a:pPr marL="285750" indent="-285750">
              <a:buFont typeface="Arial" panose="020B0604020202020204" pitchFamily="34" charset="0"/>
              <a:buChar char="•"/>
            </a:pPr>
            <a:r>
              <a:rPr lang="fi-FI" sz="1400" dirty="0" smtClean="0"/>
              <a:t>Paremmat istuintilat lastenalueelle / paremmat tuolit ja pöydät</a:t>
            </a:r>
          </a:p>
          <a:p>
            <a:pPr marL="285750" indent="-285750">
              <a:buFont typeface="Arial" panose="020B0604020202020204" pitchFamily="34" charset="0"/>
              <a:buChar char="•"/>
            </a:pPr>
            <a:r>
              <a:rPr lang="fi-FI" sz="1400" dirty="0" smtClean="0"/>
              <a:t>Enemmän työntekijöitä</a:t>
            </a:r>
          </a:p>
          <a:p>
            <a:pPr marL="285750" indent="-285750">
              <a:buFont typeface="Arial" panose="020B0604020202020204" pitchFamily="34" charset="0"/>
              <a:buChar char="•"/>
            </a:pPr>
            <a:r>
              <a:rPr lang="fi-FI" sz="1400" dirty="0" smtClean="0"/>
              <a:t>Tietokoneopastusta</a:t>
            </a:r>
          </a:p>
          <a:p>
            <a:pPr marL="285750" indent="-285750">
              <a:buFont typeface="Arial" panose="020B0604020202020204" pitchFamily="34" charset="0"/>
              <a:buChar char="•"/>
            </a:pPr>
            <a:r>
              <a:rPr lang="fi-FI" sz="1400" dirty="0" smtClean="0"/>
              <a:t>Testi siitä, millainen kirja sopii minulle</a:t>
            </a:r>
          </a:p>
        </p:txBody>
      </p:sp>
    </p:spTree>
    <p:extLst>
      <p:ext uri="{BB962C8B-B14F-4D97-AF65-F5344CB8AC3E}">
        <p14:creationId xmlns:p14="http://schemas.microsoft.com/office/powerpoint/2010/main" val="36547510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p:txBody>
          <a:bodyPr/>
          <a:lstStyle/>
          <a:p>
            <a:r>
              <a:rPr lang="fi-FI" dirty="0" smtClean="0"/>
              <a:t>Haastatteluiden toteutus ja haastattelusta kieltäytyneet</a:t>
            </a:r>
            <a:endParaRPr lang="fi-FI" dirty="0"/>
          </a:p>
        </p:txBody>
      </p:sp>
      <p:sp>
        <p:nvSpPr>
          <p:cNvPr id="4" name="Alaotsikko 2"/>
          <p:cNvSpPr>
            <a:spLocks noGrp="1"/>
          </p:cNvSpPr>
          <p:nvPr>
            <p:ph type="subTitle" idx="4294967295"/>
          </p:nvPr>
        </p:nvSpPr>
        <p:spPr>
          <a:xfrm>
            <a:off x="1127125" y="1857336"/>
            <a:ext cx="10585450" cy="4205713"/>
          </a:xfrm>
        </p:spPr>
        <p:txBody>
          <a:bodyPr numCol="2" spcCol="720000">
            <a:noAutofit/>
          </a:bodyPr>
          <a:lstStyle/>
          <a:p>
            <a:pPr algn="l"/>
            <a:r>
              <a:rPr lang="fi-FI" dirty="0" smtClean="0"/>
              <a:t>Haastatteluiden toteutus</a:t>
            </a:r>
            <a:endParaRPr lang="fi-FI" dirty="0"/>
          </a:p>
          <a:p>
            <a:r>
              <a:rPr lang="fi-FI" sz="1400" dirty="0"/>
              <a:t>Asiakkaita </a:t>
            </a:r>
            <a:r>
              <a:rPr lang="fi-FI" sz="1400" dirty="0" smtClean="0"/>
              <a:t>pyydettiin osallistumaan kirjaston tunnelmaa ja ilmapiiriä käsittelevään haastatteluun.</a:t>
            </a:r>
          </a:p>
          <a:p>
            <a:r>
              <a:rPr lang="fi-FI" sz="1400" dirty="0" smtClean="0"/>
              <a:t>Haastattelun aikana </a:t>
            </a:r>
            <a:r>
              <a:rPr lang="fi-FI" sz="1400" dirty="0"/>
              <a:t>kysyttiin myös kirjastojen äänimaailmasta, mutta vastaajaa ei </a:t>
            </a:r>
            <a:r>
              <a:rPr lang="fi-FI" sz="1400" dirty="0" smtClean="0"/>
              <a:t>heti </a:t>
            </a:r>
            <a:r>
              <a:rPr lang="fi-FI" sz="1400" dirty="0"/>
              <a:t>ohjattu ajattelemaan äänimaailmaa, jotta saatiin selville kuinka vahvasti äänet vaikuttavat ihmisten viihtymiseen ja kirjaston tunnelmaan muiden asioiden ohella.</a:t>
            </a:r>
          </a:p>
          <a:p>
            <a:pPr algn="l"/>
            <a:r>
              <a:rPr lang="fi-FI" sz="1400" dirty="0" smtClean="0"/>
              <a:t>Kirjastojen asiakkaita haastateltiin kirjastojen sisätiloissa. Ihmisiä pyydettiin haastateltaviksi kierrellen eri puolilla kirjastoa. Näin mukaan saatiin vastauksia erilaisilta ihmisiltä, jotka oleilivat kirjaston eri tiloissa.</a:t>
            </a:r>
          </a:p>
          <a:p>
            <a:pPr algn="l"/>
            <a:r>
              <a:rPr lang="fi-FI" sz="1400" dirty="0" smtClean="0"/>
              <a:t>Tutkimukseen haastateltiin tutkimuseettisen säännöstön mukaisesti vain 15-vuotiaita tai sitä vanhempia. Muutoin haastatteluihin osallistumiselle ei ollut asetettu rajoitteita. </a:t>
            </a:r>
          </a:p>
          <a:p>
            <a:pPr algn="l"/>
            <a:r>
              <a:rPr lang="fi-FI" sz="1400" dirty="0" smtClean="0"/>
              <a:t>Haastattelut toteutettiin suomen kielellä. </a:t>
            </a:r>
            <a:r>
              <a:rPr lang="fi-FI" sz="1400" dirty="0"/>
              <a:t>L</a:t>
            </a:r>
            <a:r>
              <a:rPr lang="fi-FI" sz="1400" dirty="0" smtClean="0"/>
              <a:t>appeenrannassa pari venäjänkielistä asiakasta kieltäytyi haastattelusta tämän takia. </a:t>
            </a:r>
          </a:p>
          <a:p>
            <a:pPr algn="l"/>
            <a:endParaRPr lang="fi-FI" sz="1400" dirty="0" smtClean="0"/>
          </a:p>
          <a:p>
            <a:pPr algn="l"/>
            <a:endParaRPr lang="fi-FI" sz="1400" dirty="0"/>
          </a:p>
          <a:p>
            <a:pPr algn="l"/>
            <a:r>
              <a:rPr lang="fi-FI" sz="1400" dirty="0" smtClean="0"/>
              <a:t>Haastatteluista kieltäytyi kokonaisuutena 25 % haastateltavaksi pyydetyistä. Asiakkaiden suostumisessa haastateltavaksi oli varsin paljon vaihtelua kirjastoittain. Tarkempi erittely kieltäytyneistä iän ja kirjaston mukaan on esitetty alla olevassa taulukossa.</a:t>
            </a:r>
            <a:endParaRPr lang="fi-FI" sz="1400" dirty="0"/>
          </a:p>
          <a:p>
            <a:endParaRPr lang="fi-FI" dirty="0"/>
          </a:p>
          <a:p>
            <a:endParaRPr lang="fi-FI" dirty="0" smtClean="0"/>
          </a:p>
          <a:p>
            <a:r>
              <a:rPr lang="fi-FI" dirty="0" smtClean="0"/>
              <a:t>Haastattelusta kieltäytyneet</a:t>
            </a:r>
          </a:p>
        </p:txBody>
      </p:sp>
      <p:pic>
        <p:nvPicPr>
          <p:cNvPr id="2" name="Kuva 1"/>
          <p:cNvPicPr>
            <a:picLocks noChangeAspect="1"/>
          </p:cNvPicPr>
          <p:nvPr/>
        </p:nvPicPr>
        <p:blipFill>
          <a:blip r:embed="rId2"/>
          <a:stretch>
            <a:fillRect/>
          </a:stretch>
        </p:blipFill>
        <p:spPr>
          <a:xfrm>
            <a:off x="6779847" y="3190314"/>
            <a:ext cx="4932728" cy="2420472"/>
          </a:xfrm>
          <a:prstGeom prst="rect">
            <a:avLst/>
          </a:prstGeom>
        </p:spPr>
      </p:pic>
    </p:spTree>
    <p:extLst>
      <p:ext uri="{BB962C8B-B14F-4D97-AF65-F5344CB8AC3E}">
        <p14:creationId xmlns:p14="http://schemas.microsoft.com/office/powerpoint/2010/main" val="272252733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4255" y="503454"/>
            <a:ext cx="2210730" cy="1341221"/>
          </a:xfrm>
          <a:prstGeom prst="rect">
            <a:avLst/>
          </a:prstGeom>
        </p:spPr>
      </p:pic>
      <p:sp>
        <p:nvSpPr>
          <p:cNvPr id="2" name="Otsikko 1"/>
          <p:cNvSpPr>
            <a:spLocks noGrp="1"/>
          </p:cNvSpPr>
          <p:nvPr>
            <p:ph type="ctrTitle"/>
          </p:nvPr>
        </p:nvSpPr>
        <p:spPr/>
        <p:txBody>
          <a:bodyPr/>
          <a:lstStyle/>
          <a:p>
            <a:r>
              <a:rPr lang="fi-FI" dirty="0" smtClean="0"/>
              <a:t>Ihanteellinen kirjasto – asiakkaiden muita ideoita kirjaston kehittämiseen 2/2</a:t>
            </a:r>
            <a:endParaRPr lang="fi-FI" dirty="0"/>
          </a:p>
        </p:txBody>
      </p:sp>
      <p:sp>
        <p:nvSpPr>
          <p:cNvPr id="8" name="Tekstiruutu 7"/>
          <p:cNvSpPr txBox="1"/>
          <p:nvPr/>
        </p:nvSpPr>
        <p:spPr>
          <a:xfrm>
            <a:off x="1127125" y="1700213"/>
            <a:ext cx="5139204" cy="4401205"/>
          </a:xfrm>
          <a:prstGeom prst="rect">
            <a:avLst/>
          </a:prstGeom>
          <a:noFill/>
          <a:ln w="19050">
            <a:solidFill>
              <a:srgbClr val="E44C5C"/>
            </a:solidFill>
          </a:ln>
        </p:spPr>
        <p:txBody>
          <a:bodyPr wrap="square" rtlCol="0">
            <a:spAutoFit/>
          </a:bodyPr>
          <a:lstStyle/>
          <a:p>
            <a:r>
              <a:rPr lang="fi-FI" sz="1400" b="1" dirty="0" smtClean="0"/>
              <a:t>Seinäjoki (n=50):</a:t>
            </a:r>
          </a:p>
          <a:p>
            <a:pPr marL="285750" indent="-285750">
              <a:buFont typeface="Arial" panose="020B0604020202020204" pitchFamily="34" charset="0"/>
              <a:buChar char="•"/>
            </a:pPr>
            <a:r>
              <a:rPr lang="fi-FI" sz="1400" dirty="0" smtClean="0"/>
              <a:t>Ei ideoita 30 kpl</a:t>
            </a:r>
          </a:p>
          <a:p>
            <a:pPr marL="285750" indent="-285750">
              <a:buFont typeface="Arial" panose="020B0604020202020204" pitchFamily="34" charset="0"/>
              <a:buChar char="•"/>
            </a:pPr>
            <a:r>
              <a:rPr lang="fi-FI" sz="1400" b="1" dirty="0"/>
              <a:t>Ovi pitäisi laittaa kuntoon 4 </a:t>
            </a:r>
            <a:r>
              <a:rPr lang="fi-FI" sz="1400" b="1" dirty="0" smtClean="0"/>
              <a:t>kpl</a:t>
            </a:r>
          </a:p>
          <a:p>
            <a:pPr marL="285750" indent="-285750">
              <a:buFont typeface="Arial" panose="020B0604020202020204" pitchFamily="34" charset="0"/>
              <a:buChar char="•"/>
            </a:pPr>
            <a:r>
              <a:rPr lang="fi-FI" sz="1400" b="1" dirty="0" smtClean="0"/>
              <a:t>Akustiikan parantaminen lukusaliin / kaikumista yleisesti 3 kpl</a:t>
            </a:r>
          </a:p>
          <a:p>
            <a:pPr marL="285750" indent="-285750">
              <a:buFont typeface="Arial" panose="020B0604020202020204" pitchFamily="34" charset="0"/>
              <a:buChar char="•"/>
            </a:pPr>
            <a:r>
              <a:rPr lang="fi-FI" sz="1400" b="1" dirty="0" smtClean="0"/>
              <a:t>Puhelin ei kuulu hyvin 2 kpl</a:t>
            </a:r>
          </a:p>
          <a:p>
            <a:pPr marL="285750" indent="-285750">
              <a:buFont typeface="Arial" panose="020B0604020202020204" pitchFamily="34" charset="0"/>
              <a:buChar char="•"/>
            </a:pPr>
            <a:r>
              <a:rPr lang="fi-FI" sz="1400" b="1" dirty="0"/>
              <a:t>Viikonloppuisin pidempi aukiolo 2 </a:t>
            </a:r>
            <a:r>
              <a:rPr lang="fi-FI" sz="1400" b="1" dirty="0" smtClean="0"/>
              <a:t>kpl</a:t>
            </a:r>
          </a:p>
          <a:p>
            <a:pPr marL="285750" indent="-285750">
              <a:buFont typeface="Arial" panose="020B0604020202020204" pitchFamily="34" charset="0"/>
              <a:buChar char="•"/>
            </a:pPr>
            <a:r>
              <a:rPr lang="fi-FI" sz="1400" b="1" dirty="0"/>
              <a:t>Lehdet välillä loppu (Ilkka, Pohjalainen, </a:t>
            </a:r>
            <a:r>
              <a:rPr lang="fi-FI" sz="1400" b="1" dirty="0" err="1"/>
              <a:t>Syd</a:t>
            </a:r>
            <a:r>
              <a:rPr lang="fi-FI" sz="1400" b="1" dirty="0"/>
              <a:t>-Västerbotten) 2 </a:t>
            </a:r>
            <a:r>
              <a:rPr lang="fi-FI" sz="1400" b="1" dirty="0" smtClean="0"/>
              <a:t>kpl</a:t>
            </a:r>
          </a:p>
          <a:p>
            <a:pPr marL="285750" indent="-285750">
              <a:buFont typeface="Arial" panose="020B0604020202020204" pitchFamily="34" charset="0"/>
              <a:buChar char="•"/>
            </a:pPr>
            <a:r>
              <a:rPr lang="fi-FI" sz="1400" dirty="0" smtClean="0"/>
              <a:t>Avoin verkko ongelmallinen</a:t>
            </a:r>
          </a:p>
          <a:p>
            <a:pPr marL="285750" indent="-285750">
              <a:buFont typeface="Arial" panose="020B0604020202020204" pitchFamily="34" charset="0"/>
              <a:buChar char="•"/>
            </a:pPr>
            <a:r>
              <a:rPr lang="fi-FI" sz="1400" dirty="0" smtClean="0"/>
              <a:t>Lainauskone lastenosastolla turhan usein rikki / lainauslaitteet välillä takkuavat </a:t>
            </a:r>
          </a:p>
          <a:p>
            <a:pPr marL="285750" indent="-285750">
              <a:buFont typeface="Arial" panose="020B0604020202020204" pitchFamily="34" charset="0"/>
              <a:buChar char="•"/>
            </a:pPr>
            <a:r>
              <a:rPr lang="fi-FI" sz="1400" dirty="0" smtClean="0"/>
              <a:t>Kirjakaupan ja divarin palveluita voisi yhdistää kirjastoon, enemmän kirjojen kierrätystä</a:t>
            </a:r>
          </a:p>
          <a:p>
            <a:pPr marL="285750" indent="-285750">
              <a:buFont typeface="Arial" panose="020B0604020202020204" pitchFamily="34" charset="0"/>
              <a:buChar char="•"/>
            </a:pPr>
            <a:r>
              <a:rPr lang="fi-FI" sz="1400" dirty="0" smtClean="0"/>
              <a:t>Enemmän ajankohtaista aineistoa, </a:t>
            </a:r>
            <a:r>
              <a:rPr lang="fi-FI" sz="1400" dirty="0" err="1" smtClean="0"/>
              <a:t>tietokaunollisuutta</a:t>
            </a:r>
            <a:endParaRPr lang="fi-FI" sz="1400" dirty="0" smtClean="0"/>
          </a:p>
          <a:p>
            <a:pPr marL="285750" indent="-285750">
              <a:buFont typeface="Arial" panose="020B0604020202020204" pitchFamily="34" charset="0"/>
              <a:buChar char="•"/>
            </a:pPr>
            <a:r>
              <a:rPr lang="fi-FI" sz="1400" dirty="0" smtClean="0"/>
              <a:t>Kartta hyllyistä</a:t>
            </a:r>
            <a:endParaRPr lang="fi-FI" sz="1400" dirty="0"/>
          </a:p>
          <a:p>
            <a:pPr marL="285750" indent="-285750">
              <a:buFont typeface="Arial" panose="020B0604020202020204" pitchFamily="34" charset="0"/>
              <a:buChar char="•"/>
            </a:pPr>
            <a:r>
              <a:rPr lang="fi-FI" sz="1400" dirty="0" smtClean="0"/>
              <a:t>Pyöräparkki on osin oven edessä</a:t>
            </a:r>
          </a:p>
          <a:p>
            <a:pPr marL="285750" indent="-285750">
              <a:buFont typeface="Arial" panose="020B0604020202020204" pitchFamily="34" charset="0"/>
              <a:buChar char="•"/>
            </a:pPr>
            <a:r>
              <a:rPr lang="fi-FI" sz="1400" dirty="0" smtClean="0"/>
              <a:t>Ruotsinkielisiä esitteitä</a:t>
            </a:r>
          </a:p>
          <a:p>
            <a:pPr marL="285750" indent="-285750">
              <a:buFont typeface="Arial" panose="020B0604020202020204" pitchFamily="34" charset="0"/>
              <a:buChar char="•"/>
            </a:pPr>
            <a:r>
              <a:rPr lang="fi-FI" sz="1400" dirty="0" smtClean="0"/>
              <a:t>Vessoihin käsisuihkut</a:t>
            </a:r>
          </a:p>
          <a:p>
            <a:pPr marL="285750" indent="-285750">
              <a:buFont typeface="Arial" panose="020B0604020202020204" pitchFamily="34" charset="0"/>
              <a:buChar char="•"/>
            </a:pPr>
            <a:r>
              <a:rPr lang="fi-FI" sz="1400" dirty="0" smtClean="0"/>
              <a:t>Kahvilasta tulee tuoksuja saliin, tehokkaammat imurit?</a:t>
            </a:r>
          </a:p>
          <a:p>
            <a:pPr marL="285750" indent="-285750">
              <a:buFont typeface="Arial" panose="020B0604020202020204" pitchFamily="34" charset="0"/>
              <a:buChar char="•"/>
            </a:pPr>
            <a:r>
              <a:rPr lang="fi-FI" sz="1400" dirty="0" err="1" smtClean="0"/>
              <a:t>Jaaksi</a:t>
            </a:r>
            <a:r>
              <a:rPr lang="fi-FI" sz="1400" dirty="0" smtClean="0"/>
              <a:t>-saliin puhujanpöytä</a:t>
            </a:r>
          </a:p>
          <a:p>
            <a:pPr marL="285750" indent="-285750">
              <a:buFont typeface="Arial" panose="020B0604020202020204" pitchFamily="34" charset="0"/>
              <a:buChar char="•"/>
            </a:pPr>
            <a:r>
              <a:rPr lang="fi-FI" sz="1400" dirty="0" smtClean="0"/>
              <a:t>Lukuportaikossa kaiteet kaukana (vanhan ihmisen vaikea nousta)</a:t>
            </a:r>
          </a:p>
        </p:txBody>
      </p:sp>
      <p:sp>
        <p:nvSpPr>
          <p:cNvPr id="9" name="Tekstiruutu 8"/>
          <p:cNvSpPr txBox="1"/>
          <p:nvPr/>
        </p:nvSpPr>
        <p:spPr>
          <a:xfrm>
            <a:off x="6688495" y="1700213"/>
            <a:ext cx="2845470" cy="3539430"/>
          </a:xfrm>
          <a:prstGeom prst="rect">
            <a:avLst/>
          </a:prstGeom>
          <a:noFill/>
          <a:ln w="19050">
            <a:solidFill>
              <a:srgbClr val="E44C5C"/>
            </a:solidFill>
          </a:ln>
        </p:spPr>
        <p:txBody>
          <a:bodyPr wrap="square" rtlCol="0">
            <a:spAutoFit/>
          </a:bodyPr>
          <a:lstStyle/>
          <a:p>
            <a:r>
              <a:rPr lang="fi-FI" sz="1400" b="1" dirty="0" smtClean="0"/>
              <a:t>Vihti (n=50):</a:t>
            </a:r>
          </a:p>
          <a:p>
            <a:pPr marL="285750" indent="-285750">
              <a:buFont typeface="Arial" panose="020B0604020202020204" pitchFamily="34" charset="0"/>
              <a:buChar char="•"/>
            </a:pPr>
            <a:r>
              <a:rPr lang="fi-FI" sz="1400" dirty="0" smtClean="0"/>
              <a:t>Ei toiveita 38 kpl </a:t>
            </a:r>
          </a:p>
          <a:p>
            <a:pPr marL="285750" indent="-285750">
              <a:buFont typeface="Arial" panose="020B0604020202020204" pitchFamily="34" charset="0"/>
              <a:buChar char="•"/>
            </a:pPr>
            <a:r>
              <a:rPr lang="fi-FI" sz="1400" dirty="0" smtClean="0"/>
              <a:t>Sohvia lisää</a:t>
            </a:r>
          </a:p>
          <a:p>
            <a:pPr marL="285750" indent="-285750">
              <a:buFont typeface="Arial" panose="020B0604020202020204" pitchFamily="34" charset="0"/>
              <a:buChar char="•"/>
            </a:pPr>
            <a:r>
              <a:rPr lang="fi-FI" sz="1400" dirty="0" smtClean="0"/>
              <a:t>Monipuolista kirjavalikoimaa</a:t>
            </a:r>
          </a:p>
          <a:p>
            <a:pPr marL="285750" indent="-285750">
              <a:buFont typeface="Arial" panose="020B0604020202020204" pitchFamily="34" charset="0"/>
              <a:buChar char="•"/>
            </a:pPr>
            <a:r>
              <a:rPr lang="fi-FI" sz="1400" dirty="0" smtClean="0"/>
              <a:t>Enemmän tietokoneita</a:t>
            </a:r>
          </a:p>
          <a:p>
            <a:pPr marL="285750" indent="-285750">
              <a:buFont typeface="Arial" panose="020B0604020202020204" pitchFamily="34" charset="0"/>
              <a:buChar char="•"/>
            </a:pPr>
            <a:r>
              <a:rPr lang="fi-FI" sz="1400" dirty="0" smtClean="0"/>
              <a:t>Mukavia tuoleja lisää</a:t>
            </a:r>
          </a:p>
          <a:p>
            <a:pPr marL="285750" indent="-285750">
              <a:buFont typeface="Arial" panose="020B0604020202020204" pitchFamily="34" charset="0"/>
              <a:buChar char="•"/>
            </a:pPr>
            <a:r>
              <a:rPr lang="fi-FI" sz="1400" dirty="0" smtClean="0"/>
              <a:t>Panostusta estetiikkaan</a:t>
            </a:r>
          </a:p>
          <a:p>
            <a:pPr marL="285750" indent="-285750">
              <a:buFont typeface="Arial" panose="020B0604020202020204" pitchFamily="34" charset="0"/>
              <a:buChar char="•"/>
            </a:pPr>
            <a:r>
              <a:rPr lang="fi-FI" sz="1400" dirty="0" smtClean="0"/>
              <a:t>Vesiautomaatti</a:t>
            </a:r>
          </a:p>
          <a:p>
            <a:pPr marL="285750" indent="-285750">
              <a:buFont typeface="Arial" panose="020B0604020202020204" pitchFamily="34" charset="0"/>
              <a:buChar char="•"/>
            </a:pPr>
            <a:r>
              <a:rPr lang="fi-FI" sz="1400" dirty="0" smtClean="0"/>
              <a:t>Lukusali mukavammaksi / </a:t>
            </a:r>
            <a:r>
              <a:rPr lang="fi-FI" sz="1400" dirty="0" err="1" smtClean="0"/>
              <a:t>kivemmaksi</a:t>
            </a:r>
            <a:endParaRPr lang="fi-FI" sz="1400" dirty="0" smtClean="0"/>
          </a:p>
          <a:p>
            <a:pPr marL="285750" indent="-285750">
              <a:buFont typeface="Arial" panose="020B0604020202020204" pitchFamily="34" charset="0"/>
              <a:buChar char="•"/>
            </a:pPr>
            <a:r>
              <a:rPr lang="fi-FI" sz="1400" dirty="0" smtClean="0"/>
              <a:t>Hakuohjelmisto on vähän huono</a:t>
            </a:r>
          </a:p>
          <a:p>
            <a:pPr marL="285750" indent="-285750">
              <a:buFont typeface="Arial" panose="020B0604020202020204" pitchFamily="34" charset="0"/>
              <a:buChar char="•"/>
            </a:pPr>
            <a:r>
              <a:rPr lang="fi-FI" sz="1400" dirty="0" smtClean="0"/>
              <a:t>Opasteita enemmän, missä mitäkin on</a:t>
            </a:r>
          </a:p>
          <a:p>
            <a:pPr marL="285750" indent="-285750">
              <a:buFont typeface="Arial" panose="020B0604020202020204" pitchFamily="34" charset="0"/>
              <a:buChar char="•"/>
            </a:pPr>
            <a:r>
              <a:rPr lang="fi-FI" sz="1400" dirty="0" smtClean="0"/>
              <a:t>Useampia hakukoneita</a:t>
            </a:r>
          </a:p>
          <a:p>
            <a:pPr marL="285750" indent="-285750">
              <a:buFont typeface="Arial" panose="020B0604020202020204" pitchFamily="34" charset="0"/>
              <a:buChar char="•"/>
            </a:pPr>
            <a:r>
              <a:rPr lang="fi-FI" sz="1400" dirty="0" smtClean="0"/>
              <a:t>Äänikirjoja lisää ja laajempi valikoima</a:t>
            </a:r>
          </a:p>
        </p:txBody>
      </p:sp>
    </p:spTree>
    <p:extLst>
      <p:ext uri="{BB962C8B-B14F-4D97-AF65-F5344CB8AC3E}">
        <p14:creationId xmlns:p14="http://schemas.microsoft.com/office/powerpoint/2010/main" val="138620809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Raportin sisältö</a:t>
            </a:r>
          </a:p>
        </p:txBody>
      </p:sp>
      <p:sp>
        <p:nvSpPr>
          <p:cNvPr id="3" name="Alaotsikko 2"/>
          <p:cNvSpPr>
            <a:spLocks noGrp="1"/>
          </p:cNvSpPr>
          <p:nvPr>
            <p:ph type="subTitle" idx="1"/>
          </p:nvPr>
        </p:nvSpPr>
        <p:spPr/>
        <p:txBody>
          <a:bodyPr/>
          <a:lstStyle/>
          <a:p>
            <a:r>
              <a:rPr lang="fi-FI" dirty="0"/>
              <a:t>Tausta ja toteutus</a:t>
            </a:r>
          </a:p>
          <a:p>
            <a:r>
              <a:rPr lang="fi-FI" dirty="0"/>
              <a:t>Vastaajien taustatiedot</a:t>
            </a:r>
          </a:p>
          <a:p>
            <a:r>
              <a:rPr lang="fi-FI" dirty="0"/>
              <a:t>Kirjaston tunnelma</a:t>
            </a:r>
          </a:p>
          <a:p>
            <a:r>
              <a:rPr lang="fi-FI" dirty="0"/>
              <a:t>Kirjaston käyttö</a:t>
            </a:r>
          </a:p>
          <a:p>
            <a:r>
              <a:rPr lang="fi-FI" dirty="0"/>
              <a:t>Ihannekirjasto</a:t>
            </a:r>
          </a:p>
          <a:p>
            <a:r>
              <a:rPr lang="fi-FI" b="1" dirty="0">
                <a:solidFill>
                  <a:srgbClr val="E44C5C"/>
                </a:solidFill>
              </a:rPr>
              <a:t>Yhteenveto </a:t>
            </a:r>
            <a:r>
              <a:rPr lang="fi-FI" b="1" dirty="0" smtClean="0">
                <a:solidFill>
                  <a:srgbClr val="E44C5C"/>
                </a:solidFill>
              </a:rPr>
              <a:t>tuloksista</a:t>
            </a:r>
            <a:endParaRPr lang="fi-FI" b="1" dirty="0">
              <a:solidFill>
                <a:srgbClr val="E44C5C"/>
              </a:solidFill>
            </a:endParaRPr>
          </a:p>
          <a:p>
            <a:endParaRPr lang="fi-FI" dirty="0"/>
          </a:p>
          <a:p>
            <a:endParaRPr lang="fi-FI" dirty="0"/>
          </a:p>
        </p:txBody>
      </p:sp>
    </p:spTree>
    <p:extLst>
      <p:ext uri="{BB962C8B-B14F-4D97-AF65-F5344CB8AC3E}">
        <p14:creationId xmlns:p14="http://schemas.microsoft.com/office/powerpoint/2010/main" val="288352035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p:cNvPicPr>
            <a:picLocks noChangeAspect="1"/>
          </p:cNvPicPr>
          <p:nvPr/>
        </p:nvPicPr>
        <p:blipFill>
          <a:blip r:embed="rId2"/>
          <a:stretch>
            <a:fillRect/>
          </a:stretch>
        </p:blipFill>
        <p:spPr>
          <a:xfrm>
            <a:off x="440608" y="2027381"/>
            <a:ext cx="5534582" cy="3152810"/>
          </a:xfrm>
          <a:prstGeom prst="rect">
            <a:avLst/>
          </a:prstGeom>
        </p:spPr>
      </p:pic>
      <p:sp>
        <p:nvSpPr>
          <p:cNvPr id="2" name="Otsikko 1"/>
          <p:cNvSpPr>
            <a:spLocks noGrp="1"/>
          </p:cNvSpPr>
          <p:nvPr>
            <p:ph type="ctrTitle"/>
          </p:nvPr>
        </p:nvSpPr>
        <p:spPr/>
        <p:txBody>
          <a:bodyPr/>
          <a:lstStyle/>
          <a:p>
            <a:r>
              <a:rPr lang="fi-FI" dirty="0" smtClean="0"/>
              <a:t>Kirjastoissa usein käyvät haastatellut</a:t>
            </a:r>
            <a:endParaRPr lang="fi-FI" dirty="0"/>
          </a:p>
        </p:txBody>
      </p:sp>
      <p:sp>
        <p:nvSpPr>
          <p:cNvPr id="6" name="Suorakulmio 5"/>
          <p:cNvSpPr/>
          <p:nvPr/>
        </p:nvSpPr>
        <p:spPr>
          <a:xfrm>
            <a:off x="2956816" y="4663056"/>
            <a:ext cx="1654629" cy="398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kstiruutu 2"/>
          <p:cNvSpPr txBox="1"/>
          <p:nvPr/>
        </p:nvSpPr>
        <p:spPr>
          <a:xfrm>
            <a:off x="4226986" y="2067722"/>
            <a:ext cx="7235527" cy="3970318"/>
          </a:xfrm>
          <a:prstGeom prst="rect">
            <a:avLst/>
          </a:prstGeom>
          <a:solidFill>
            <a:schemeClr val="bg1"/>
          </a:solidFill>
          <a:ln>
            <a:solidFill>
              <a:srgbClr val="106894"/>
            </a:solidFill>
          </a:ln>
        </p:spPr>
        <p:txBody>
          <a:bodyPr wrap="square" rtlCol="0">
            <a:spAutoFit/>
          </a:bodyPr>
          <a:lstStyle/>
          <a:p>
            <a:pPr marL="285750" indent="-285750">
              <a:buFont typeface="Arial" panose="020B0604020202020204" pitchFamily="34" charset="0"/>
              <a:buChar char="•"/>
            </a:pPr>
            <a:r>
              <a:rPr lang="fi-FI" sz="1400" dirty="0" smtClean="0"/>
              <a:t>Usein käyviksi asiakkaiksi on laskettu vähintään kerran viikossa kirjastossa käyvät. Kaikista aktiivisimmat kävijät (useita kertoja viikossa) ovat </a:t>
            </a:r>
            <a:r>
              <a:rPr lang="fi-FI" sz="1400" dirty="0"/>
              <a:t>u</a:t>
            </a:r>
            <a:r>
              <a:rPr lang="fi-FI" sz="1400" dirty="0" smtClean="0"/>
              <a:t>seimmin 19-29- tai 65-74-vuotiaita. Vähintään kerran viikossa käyvät taas ovat useimmiten 30-64-vuotiaita. Erityisen usein kirjastoissa käyvät muihin verrattuna 50-74-vuotiaat.</a:t>
            </a:r>
          </a:p>
          <a:p>
            <a:pPr marL="285750" indent="-285750">
              <a:buFont typeface="Arial" panose="020B0604020202020204" pitchFamily="34" charset="0"/>
              <a:buChar char="•"/>
            </a:pPr>
            <a:r>
              <a:rPr lang="fi-FI" sz="1400" dirty="0" smtClean="0"/>
              <a:t>Tässä haastateltujen asiakkaiden aineistossa kaikista aktiivisimmat kävijät ovat suunnilleen yhtä usein naisia tai miehiä. Kerran viikossa käyvistä valtaosa (81 %) on naisia.</a:t>
            </a:r>
          </a:p>
          <a:p>
            <a:pPr marL="285750" indent="-285750">
              <a:buFont typeface="Arial" panose="020B0604020202020204" pitchFamily="34" charset="0"/>
              <a:buChar char="•"/>
            </a:pPr>
            <a:r>
              <a:rPr lang="fi-FI" sz="1400" dirty="0" smtClean="0"/>
              <a:t>Useita kertoja viikossa kirjastossa käyvät ovat muita useammin työttömiä tai eläkkeellä ja keskimääräistä harvemmin työssäkäyviä.</a:t>
            </a:r>
          </a:p>
          <a:p>
            <a:pPr marL="285750" indent="-285750">
              <a:buFont typeface="Arial" panose="020B0604020202020204" pitchFamily="34" charset="0"/>
              <a:buChar char="•"/>
            </a:pPr>
            <a:r>
              <a:rPr lang="fi-FI" sz="1400" dirty="0" smtClean="0"/>
              <a:t>Usein käyvät asiakkaat tulevat ensisijaisesti lukemaan (45 %) tai opiskelemaan (26 %). He olivat kirjastolla haastattelupäivänä yleensä yksin.</a:t>
            </a:r>
          </a:p>
          <a:p>
            <a:pPr marL="285750" indent="-285750">
              <a:buFont typeface="Arial" panose="020B0604020202020204" pitchFamily="34" charset="0"/>
              <a:buChar char="•"/>
            </a:pPr>
            <a:r>
              <a:rPr lang="fi-FI" sz="1400" dirty="0" smtClean="0"/>
              <a:t>Vähintään kerran viikossa käyvät taas tulevat ensisijaisesti lainaamaan kirjoja tai lehtiä (83 %). Heillä lainaaminen korostuukin vahvasti muihin kirjaston käyttäjiin verrattuna. </a:t>
            </a:r>
          </a:p>
          <a:p>
            <a:pPr marL="285750" indent="-285750">
              <a:buFont typeface="Arial" panose="020B0604020202020204" pitchFamily="34" charset="0"/>
              <a:buChar char="•"/>
            </a:pPr>
            <a:r>
              <a:rPr lang="fi-FI" sz="1400" b="1" dirty="0" smtClean="0"/>
              <a:t>Kirjastossa viihtymisessä tai sen äänimaailman miellyttävyydessä </a:t>
            </a:r>
            <a:r>
              <a:rPr lang="fi-FI" sz="1400" dirty="0" smtClean="0"/>
              <a:t>ei ole eroa sen mukaan käykö asiakas kirjastossa usein vai harvoin.</a:t>
            </a:r>
          </a:p>
          <a:p>
            <a:pPr marL="285750" indent="-285750">
              <a:buFont typeface="Arial" panose="020B0604020202020204" pitchFamily="34" charset="0"/>
              <a:buChar char="•"/>
            </a:pPr>
            <a:r>
              <a:rPr lang="fi-FI" sz="1400" b="1" dirty="0" smtClean="0"/>
              <a:t>Myös ihannekirjastossa </a:t>
            </a:r>
            <a:r>
              <a:rPr lang="fi-FI" sz="1400" dirty="0" smtClean="0"/>
              <a:t>aktiiviset kävijät pitävät tärkeinä samoja asioita kuin muutkin. Tosin kerran viikossa käyvillä korostuu muihin verrattuna lainaamisen ja muiden kirjastoasioiden hoitamisen tärkeys. Aktiivisimmat kirjastossa kävijät taas pitävät harvemmin käyviä tärkeämpänä sitä, että kirjastosta löytyy mahdollisuus rauhalliseen työskentelyyn.</a:t>
            </a:r>
            <a:endParaRPr lang="fi-FI" sz="1400" dirty="0"/>
          </a:p>
        </p:txBody>
      </p:sp>
      <p:sp>
        <p:nvSpPr>
          <p:cNvPr id="7" name="Pyöristetty suorakulmio 6"/>
          <p:cNvSpPr/>
          <p:nvPr/>
        </p:nvSpPr>
        <p:spPr>
          <a:xfrm>
            <a:off x="791570" y="2292824"/>
            <a:ext cx="3324818" cy="11737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61831730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2"/>
          <a:stretch>
            <a:fillRect/>
          </a:stretch>
        </p:blipFill>
        <p:spPr>
          <a:xfrm>
            <a:off x="793185" y="1877581"/>
            <a:ext cx="3984481" cy="2126888"/>
          </a:xfrm>
          <a:prstGeom prst="rect">
            <a:avLst/>
          </a:prstGeom>
        </p:spPr>
      </p:pic>
      <p:sp>
        <p:nvSpPr>
          <p:cNvPr id="2" name="Otsikko 1"/>
          <p:cNvSpPr>
            <a:spLocks noGrp="1"/>
          </p:cNvSpPr>
          <p:nvPr>
            <p:ph type="ctrTitle"/>
          </p:nvPr>
        </p:nvSpPr>
        <p:spPr/>
        <p:txBody>
          <a:bodyPr/>
          <a:lstStyle/>
          <a:p>
            <a:r>
              <a:rPr lang="fi-FI" dirty="0" smtClean="0"/>
              <a:t>Kirjasto eri elämäntilanteissa</a:t>
            </a:r>
            <a:endParaRPr lang="fi-FI" dirty="0"/>
          </a:p>
        </p:txBody>
      </p:sp>
      <p:sp>
        <p:nvSpPr>
          <p:cNvPr id="3" name="Tekstiruutu 2"/>
          <p:cNvSpPr txBox="1"/>
          <p:nvPr/>
        </p:nvSpPr>
        <p:spPr>
          <a:xfrm>
            <a:off x="4116388" y="1692077"/>
            <a:ext cx="7632700" cy="4616648"/>
          </a:xfrm>
          <a:prstGeom prst="rect">
            <a:avLst/>
          </a:prstGeom>
          <a:solidFill>
            <a:schemeClr val="bg1"/>
          </a:solidFill>
          <a:ln>
            <a:solidFill>
              <a:srgbClr val="106894"/>
            </a:solidFill>
          </a:ln>
        </p:spPr>
        <p:txBody>
          <a:bodyPr wrap="square" rtlCol="0">
            <a:spAutoFit/>
          </a:bodyPr>
          <a:lstStyle/>
          <a:p>
            <a:pPr marL="285750" indent="-285750">
              <a:buFont typeface="Arial" panose="020B0604020202020204" pitchFamily="34" charset="0"/>
              <a:buChar char="•"/>
            </a:pPr>
            <a:r>
              <a:rPr lang="fi-FI" sz="1400" dirty="0" smtClean="0"/>
              <a:t>Useimmin kirjastoissa käyvät eläkeläiset tai koululaiset / opiskelijat. Noin kerran viikossa käyvissä on paljon myös työssäkäyviä.</a:t>
            </a:r>
          </a:p>
          <a:p>
            <a:pPr marL="285750" indent="-285750">
              <a:buFont typeface="Arial" panose="020B0604020202020204" pitchFamily="34" charset="0"/>
              <a:buChar char="•"/>
            </a:pPr>
            <a:r>
              <a:rPr lang="fi-FI" sz="1400" dirty="0" smtClean="0"/>
              <a:t>Kotiäidit tai –isät viihtyvät keskimääräistä paremmin ja kiinnittävät muita vähemmän huomiota muiden aiheuttamiin ääniin. He pitävät myös kirjaston äänimaailmaa keskimääräistä miellyttävämpänä. He ovat kirjastolla useimmiten lainaamassa aineistoja, mutta muita useammin myös tapaamassa muita tai lasten kanssa leikkimässä.</a:t>
            </a:r>
            <a:endParaRPr lang="fi-FI" sz="1400" dirty="0"/>
          </a:p>
          <a:p>
            <a:pPr marL="285750" indent="-285750">
              <a:buFont typeface="Arial" panose="020B0604020202020204" pitchFamily="34" charset="0"/>
              <a:buChar char="•"/>
            </a:pPr>
            <a:r>
              <a:rPr lang="fi-FI" sz="1400" dirty="0" smtClean="0"/>
              <a:t>Opiskelijat tai koululaiset pitävät kirjaston äänimaailmaa keskimääräistä harvemmin erittäin miellyttävänä. He ovat kirjastolla usein lainaamassa, mutta muita useammin ensisijaisesti myös opiskelemassa tai viettämässä aikaa.</a:t>
            </a:r>
          </a:p>
          <a:p>
            <a:pPr marL="285750" indent="-285750">
              <a:buFont typeface="Arial" panose="020B0604020202020204" pitchFamily="34" charset="0"/>
              <a:buChar char="•"/>
            </a:pPr>
            <a:r>
              <a:rPr lang="fi-FI" sz="1400" dirty="0" smtClean="0"/>
              <a:t>Työssä käyvät tulevat kirjastoon yleensä lainaamaan aineistoja ja vähemmässä määrin myös lukemaan. He viihtyvät kirjastossa keskimääräisesti ja pitävät yleensä kirjaston äänimaailmaa melko tai erittäin miellyttävänä. He käyvät kirjastossa tyypillisesti kerran viikossa ja muita yleisemmin myös harvemmin kuin kerran kuussa.</a:t>
            </a:r>
          </a:p>
          <a:p>
            <a:pPr marL="285750" indent="-285750">
              <a:buFont typeface="Arial" panose="020B0604020202020204" pitchFamily="34" charset="0"/>
              <a:buChar char="•"/>
            </a:pPr>
            <a:r>
              <a:rPr lang="fi-FI" sz="1400" dirty="0" smtClean="0"/>
              <a:t>Työttömät useimmiten lainaavat aineistoja, mutta muita useammin myös jotakin muuta kuin kirjoja tai lehtiä. Muita harvemmin he tulevat opiskelemaan tai tapaamaan muita ihmisiä.</a:t>
            </a:r>
          </a:p>
          <a:p>
            <a:pPr marL="285750" indent="-285750">
              <a:buFont typeface="Arial" panose="020B0604020202020204" pitchFamily="34" charset="0"/>
              <a:buChar char="•"/>
            </a:pPr>
            <a:r>
              <a:rPr lang="fi-FI" sz="1400" dirty="0" smtClean="0"/>
              <a:t>Eläkeläiset ovat yleensä kirjastolla lainaamassa tai lukemassa. He viihtyvät yleensä tavanomaisen hyvin ja pitävät kirjaston äänimaailmaa melko tai erittäin miellyttävänä. Eläkeläiset käyvät muita useammin kirjastossa useita kertoja viikossa. </a:t>
            </a:r>
          </a:p>
          <a:p>
            <a:pPr marL="285750" indent="-285750">
              <a:buFont typeface="Arial" panose="020B0604020202020204" pitchFamily="34" charset="0"/>
              <a:buChar char="•"/>
            </a:pPr>
            <a:r>
              <a:rPr lang="fi-FI" sz="1400" dirty="0" smtClean="0"/>
              <a:t>Työssäkäyville ja eläkeläisille on muita tärkeämpää ihannekirjaston rooli lainaamisen ja muiden kirjastoasioiden hoitamispaikkana. Koululaisilla ja opiskelijoilla taas korostuu sen merkitys, että tila tarjoaa mahdollisuudet rauhalliseen työskentelyyn.</a:t>
            </a:r>
            <a:endParaRPr lang="fi-FI" sz="1400" dirty="0"/>
          </a:p>
        </p:txBody>
      </p:sp>
    </p:spTree>
    <p:extLst>
      <p:ext uri="{BB962C8B-B14F-4D97-AF65-F5344CB8AC3E}">
        <p14:creationId xmlns:p14="http://schemas.microsoft.com/office/powerpoint/2010/main" val="90219997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p:cNvSpPr>
            <a:spLocks noGrp="1"/>
          </p:cNvSpPr>
          <p:nvPr>
            <p:ph type="subTitle" idx="4294967295"/>
          </p:nvPr>
        </p:nvSpPr>
        <p:spPr>
          <a:xfrm>
            <a:off x="1127123" y="1700213"/>
            <a:ext cx="9899465" cy="4199882"/>
          </a:xfrm>
        </p:spPr>
        <p:txBody>
          <a:bodyPr>
            <a:normAutofit fontScale="92500" lnSpcReduction="10000"/>
          </a:bodyPr>
          <a:lstStyle/>
          <a:p>
            <a:r>
              <a:rPr lang="fi-FI" sz="1600" dirty="0" smtClean="0"/>
              <a:t>Tutkimukseen haastatellut olivat haastatteluhetkellä yleensä kirjastossa yksin. Valtaosa haastatelluista kertoi käyvänsä kirjastoissa vähintään kerran viikossa.</a:t>
            </a:r>
          </a:p>
          <a:p>
            <a:r>
              <a:rPr lang="fi-FI" sz="1600" dirty="0" smtClean="0"/>
              <a:t>Kirjastoissa viihdytään yleensä hyvin tai erittäin hyvin. Kysyttäessä, mikä saa viihtymään, yli puolet mainitsee ainakin yhdeksi syyksi kirjaston rauhallisuuden ja hiljaisuuden. Muina viihtyvyyteen vaikuttavina asioina korostuivat tilavuus, tunnelma, valikoima ja valoisuus. Näitä mainitaan kuitenkin huomattavasti harvemmin kuin rauhallisuutta.</a:t>
            </a:r>
          </a:p>
          <a:p>
            <a:r>
              <a:rPr lang="fi-FI" sz="1600" dirty="0" smtClean="0"/>
              <a:t>Valtaosa haastatelluista kiinnittääkin myös itse huomiota kirjastossa aiheuttamiinsa ääniin. Erityisesti perheelliset ja kirjastossa lapsen kanssa olevat kiinnittävät huomiota omiin ääniinsä. Seinäjoella ja Malmilla kiinnitetään keskimääräistä vähemmän huomiota omiin ääniin. </a:t>
            </a:r>
          </a:p>
          <a:p>
            <a:r>
              <a:rPr lang="fi-FI" sz="1600" dirty="0" smtClean="0"/>
              <a:t>Kirjastojen </a:t>
            </a:r>
            <a:r>
              <a:rPr lang="fi-FI" sz="1600" dirty="0"/>
              <a:t>äänimaailma </a:t>
            </a:r>
            <a:r>
              <a:rPr lang="fi-FI" sz="1600" dirty="0" smtClean="0"/>
              <a:t>koostuu haastateltujen mukaan </a:t>
            </a:r>
            <a:r>
              <a:rPr lang="fi-FI" sz="1600" dirty="0"/>
              <a:t>erityisesti mm. askelista, kuiskauksista, puheesta, huminasta tai kahinasta, laitteiden ja koneiden äänistä, mutta myös lasten ja nuorten kovemmista äänistä, kolahduksista, naurusta ja hälinästä</a:t>
            </a:r>
            <a:r>
              <a:rPr lang="fi-FI" sz="1600" dirty="0" smtClean="0"/>
              <a:t>.</a:t>
            </a:r>
          </a:p>
          <a:p>
            <a:r>
              <a:rPr lang="fi-FI" sz="1600" dirty="0" smtClean="0"/>
              <a:t>Kirjastojen äänimaailma koettiin yleensä melko miellyttäväksi tai erittäin miellyttäväksi. Positiivista tulosta korostaa entisestään, että kukaan haastatelluista ei kokenut äänimaailmaa häiritseväksi tai edes melko häiritseväksi.</a:t>
            </a:r>
          </a:p>
          <a:p>
            <a:r>
              <a:rPr lang="fi-FI" sz="1600" dirty="0" smtClean="0"/>
              <a:t>Haastatellut olivat kirjastoissa useimmiten lainaamiseen liittyvissä asioissa, lukemassa, viettämässä muuten vain aikaa, opiskelemassa, käyttämässä laitteita tai työskentelemässä.</a:t>
            </a:r>
            <a:endParaRPr lang="fi-FI" sz="1600" dirty="0"/>
          </a:p>
          <a:p>
            <a:r>
              <a:rPr lang="fi-FI" sz="1600" dirty="0" smtClean="0"/>
              <a:t>Kirjaston perinteinen käyttö </a:t>
            </a:r>
            <a:r>
              <a:rPr lang="fi-FI" sz="1600" dirty="0" err="1" smtClean="0"/>
              <a:t>lainaamis</a:t>
            </a:r>
            <a:r>
              <a:rPr lang="fi-FI" sz="1600" dirty="0" smtClean="0"/>
              <a:t>- ym. kirjastoasioiden hoitopaikkana sekä rauhallisena ympäristönä korostuvatkin myös ihanteellisesta kirjastosta kysyttäessä. Kuitenkin kirjastojen välillä on hieman eroja, ja erityisesti Seinäjoella myös tilan elävyys ja tapahtumat sekä ihmisten mahdollisuus tavata toisiaan ja viettää aikaa koetaan muita kirjastoja tärkeämmiksi.</a:t>
            </a:r>
            <a:endParaRPr lang="fi-FI" sz="1600" dirty="0"/>
          </a:p>
        </p:txBody>
      </p:sp>
      <p:sp>
        <p:nvSpPr>
          <p:cNvPr id="3" name="Otsikko 2"/>
          <p:cNvSpPr>
            <a:spLocks noGrp="1"/>
          </p:cNvSpPr>
          <p:nvPr>
            <p:ph type="ctrTitle"/>
          </p:nvPr>
        </p:nvSpPr>
        <p:spPr>
          <a:xfrm>
            <a:off x="1127125" y="367700"/>
            <a:ext cx="7008346" cy="1332513"/>
          </a:xfrm>
        </p:spPr>
        <p:txBody>
          <a:bodyPr/>
          <a:lstStyle/>
          <a:p>
            <a:r>
              <a:rPr lang="fi-FI" dirty="0" smtClean="0"/>
              <a:t>Yhteenveto haastatteluista</a:t>
            </a:r>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6530" y="223238"/>
            <a:ext cx="2210730" cy="1341222"/>
          </a:xfrm>
          <a:prstGeom prst="rect">
            <a:avLst/>
          </a:prstGeom>
        </p:spPr>
      </p:pic>
    </p:spTree>
    <p:extLst>
      <p:ext uri="{BB962C8B-B14F-4D97-AF65-F5344CB8AC3E}">
        <p14:creationId xmlns:p14="http://schemas.microsoft.com/office/powerpoint/2010/main" val="258097711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27125" y="374650"/>
            <a:ext cx="10515600" cy="1325563"/>
          </a:xfrm>
        </p:spPr>
        <p:txBody>
          <a:bodyPr/>
          <a:lstStyle/>
          <a:p>
            <a:r>
              <a:rPr lang="fi-FI" dirty="0" smtClean="0"/>
              <a:t>Yhteystiedot</a:t>
            </a:r>
            <a:endParaRPr lang="fi-FI" dirty="0"/>
          </a:p>
        </p:txBody>
      </p:sp>
      <p:sp>
        <p:nvSpPr>
          <p:cNvPr id="3" name="Alaotsikko 2"/>
          <p:cNvSpPr>
            <a:spLocks noGrp="1"/>
          </p:cNvSpPr>
          <p:nvPr>
            <p:ph type="subTitle" idx="1"/>
          </p:nvPr>
        </p:nvSpPr>
        <p:spPr/>
        <p:txBody>
          <a:bodyPr/>
          <a:lstStyle/>
          <a:p>
            <a:r>
              <a:rPr lang="fi-FI" sz="1500" dirty="0" smtClean="0"/>
              <a:t>Tutkimusjohtaja</a:t>
            </a:r>
            <a:endParaRPr lang="fi-FI" sz="1500" dirty="0"/>
          </a:p>
          <a:p>
            <a:r>
              <a:rPr lang="fi-FI" sz="1500" dirty="0" smtClean="0"/>
              <a:t>Heli Koivu</a:t>
            </a:r>
            <a:endParaRPr lang="fi-FI" sz="1500" dirty="0"/>
          </a:p>
          <a:p>
            <a:r>
              <a:rPr lang="fi-FI" sz="1500" dirty="0"/>
              <a:t>Puh. </a:t>
            </a:r>
            <a:r>
              <a:rPr lang="fi-FI" sz="1500" dirty="0" smtClean="0"/>
              <a:t>040 743 5334</a:t>
            </a:r>
            <a:endParaRPr lang="fi-FI" sz="1500" dirty="0"/>
          </a:p>
          <a:p>
            <a:r>
              <a:rPr lang="fi-FI" sz="1500" dirty="0" smtClean="0"/>
              <a:t>heli.koivu@informatumresearch.fi</a:t>
            </a:r>
            <a:endParaRPr lang="fi-FI" sz="1500" dirty="0"/>
          </a:p>
          <a:p>
            <a:endParaRPr lang="fi-FI" sz="1500" dirty="0"/>
          </a:p>
          <a:p>
            <a:r>
              <a:rPr lang="fi-FI" sz="1500" dirty="0"/>
              <a:t>Tutkimuspäällikkö</a:t>
            </a:r>
          </a:p>
          <a:p>
            <a:r>
              <a:rPr lang="fi-FI" sz="1500" dirty="0" smtClean="0"/>
              <a:t>Laura Joki</a:t>
            </a:r>
            <a:endParaRPr lang="fi-FI" sz="1500" dirty="0"/>
          </a:p>
          <a:p>
            <a:r>
              <a:rPr lang="fi-FI" sz="1500" dirty="0"/>
              <a:t>Puh. 040 </a:t>
            </a:r>
            <a:r>
              <a:rPr lang="fi-FI" sz="1500" dirty="0" smtClean="0"/>
              <a:t>0304 025</a:t>
            </a:r>
            <a:endParaRPr lang="fi-FI" sz="1500" dirty="0"/>
          </a:p>
          <a:p>
            <a:r>
              <a:rPr lang="fi-FI" sz="1500" dirty="0"/>
              <a:t>l</a:t>
            </a:r>
            <a:r>
              <a:rPr lang="fi-FI" sz="1500" dirty="0" smtClean="0"/>
              <a:t>aura.joki@informatumresearch.fi</a:t>
            </a:r>
            <a:endParaRPr lang="fi-FI" sz="1500" dirty="0"/>
          </a:p>
          <a:p>
            <a:endParaRPr lang="fi-FI" sz="1500" dirty="0" smtClean="0"/>
          </a:p>
          <a:p>
            <a:endParaRPr lang="fi-FI" sz="1500" dirty="0"/>
          </a:p>
          <a:p>
            <a:r>
              <a:rPr lang="fi-FI" sz="1500" dirty="0" smtClean="0"/>
              <a:t>www.informatumresearch.fi</a:t>
            </a:r>
            <a:endParaRPr lang="fi-FI" sz="1500" dirty="0"/>
          </a:p>
        </p:txBody>
      </p:sp>
    </p:spTree>
    <p:extLst>
      <p:ext uri="{BB962C8B-B14F-4D97-AF65-F5344CB8AC3E}">
        <p14:creationId xmlns:p14="http://schemas.microsoft.com/office/powerpoint/2010/main" val="20012323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Raportin sisältö</a:t>
            </a:r>
          </a:p>
        </p:txBody>
      </p:sp>
      <p:sp>
        <p:nvSpPr>
          <p:cNvPr id="3" name="Alaotsikko 2"/>
          <p:cNvSpPr>
            <a:spLocks noGrp="1"/>
          </p:cNvSpPr>
          <p:nvPr>
            <p:ph type="subTitle" idx="1"/>
          </p:nvPr>
        </p:nvSpPr>
        <p:spPr/>
        <p:txBody>
          <a:bodyPr/>
          <a:lstStyle/>
          <a:p>
            <a:r>
              <a:rPr lang="fi-FI" dirty="0"/>
              <a:t>Tausta ja toteutus</a:t>
            </a:r>
          </a:p>
          <a:p>
            <a:r>
              <a:rPr lang="fi-FI" b="1" dirty="0">
                <a:solidFill>
                  <a:srgbClr val="E44C5C"/>
                </a:solidFill>
              </a:rPr>
              <a:t>Vastaajien taustatiedot</a:t>
            </a:r>
          </a:p>
          <a:p>
            <a:r>
              <a:rPr lang="fi-FI" dirty="0" smtClean="0"/>
              <a:t>Kirjaston tunnelma</a:t>
            </a:r>
            <a:endParaRPr lang="fi-FI" dirty="0"/>
          </a:p>
          <a:p>
            <a:r>
              <a:rPr lang="fi-FI" dirty="0" smtClean="0"/>
              <a:t>Kirjaston käyttö</a:t>
            </a:r>
            <a:endParaRPr lang="fi-FI" dirty="0"/>
          </a:p>
          <a:p>
            <a:r>
              <a:rPr lang="fi-FI" dirty="0" smtClean="0"/>
              <a:t>Ihannekirjasto</a:t>
            </a:r>
          </a:p>
          <a:p>
            <a:r>
              <a:rPr lang="fi-FI" dirty="0" smtClean="0"/>
              <a:t>Yhteenveto tuloksista</a:t>
            </a:r>
            <a:endParaRPr lang="fi-FI" dirty="0"/>
          </a:p>
          <a:p>
            <a:endParaRPr lang="fi-FI" dirty="0"/>
          </a:p>
          <a:p>
            <a:endParaRPr lang="fi-FI" dirty="0"/>
          </a:p>
        </p:txBody>
      </p:sp>
    </p:spTree>
    <p:extLst>
      <p:ext uri="{BB962C8B-B14F-4D97-AF65-F5344CB8AC3E}">
        <p14:creationId xmlns:p14="http://schemas.microsoft.com/office/powerpoint/2010/main" val="3440299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Haastateltujen taustatiedot – ikä ja sukupuoli</a:t>
            </a:r>
            <a:endParaRPr lang="fi-FI" dirty="0"/>
          </a:p>
        </p:txBody>
      </p:sp>
      <p:sp>
        <p:nvSpPr>
          <p:cNvPr id="9" name="Tekstiruutu 8"/>
          <p:cNvSpPr txBox="1"/>
          <p:nvPr/>
        </p:nvSpPr>
        <p:spPr>
          <a:xfrm>
            <a:off x="1085931" y="1606386"/>
            <a:ext cx="2373407" cy="307777"/>
          </a:xfrm>
          <a:prstGeom prst="rect">
            <a:avLst/>
          </a:prstGeom>
          <a:noFill/>
        </p:spPr>
        <p:txBody>
          <a:bodyPr wrap="none" rtlCol="0">
            <a:spAutoFit/>
          </a:bodyPr>
          <a:lstStyle/>
          <a:p>
            <a:r>
              <a:rPr lang="fi-FI" sz="1400" dirty="0" smtClean="0"/>
              <a:t>Ikäjakauma kaikki haastatellut</a:t>
            </a:r>
            <a:endParaRPr lang="fi-FI" sz="1400" dirty="0"/>
          </a:p>
        </p:txBody>
      </p:sp>
      <p:sp>
        <p:nvSpPr>
          <p:cNvPr id="14" name="Tekstiruutu 13"/>
          <p:cNvSpPr txBox="1"/>
          <p:nvPr/>
        </p:nvSpPr>
        <p:spPr>
          <a:xfrm>
            <a:off x="5843958" y="1606386"/>
            <a:ext cx="1967171" cy="307777"/>
          </a:xfrm>
          <a:prstGeom prst="rect">
            <a:avLst/>
          </a:prstGeom>
          <a:noFill/>
        </p:spPr>
        <p:txBody>
          <a:bodyPr wrap="square" rtlCol="0">
            <a:spAutoFit/>
          </a:bodyPr>
          <a:lstStyle/>
          <a:p>
            <a:r>
              <a:rPr lang="fi-FI" sz="1400" dirty="0" smtClean="0"/>
              <a:t>Ikäjakauma kirjastoittain</a:t>
            </a:r>
            <a:endParaRPr lang="fi-FI" sz="1400" dirty="0"/>
          </a:p>
        </p:txBody>
      </p:sp>
      <p:sp>
        <p:nvSpPr>
          <p:cNvPr id="15" name="Tekstiruutu 14"/>
          <p:cNvSpPr txBox="1"/>
          <p:nvPr/>
        </p:nvSpPr>
        <p:spPr>
          <a:xfrm>
            <a:off x="1127125" y="4475785"/>
            <a:ext cx="2880725" cy="307777"/>
          </a:xfrm>
          <a:prstGeom prst="rect">
            <a:avLst/>
          </a:prstGeom>
          <a:noFill/>
        </p:spPr>
        <p:txBody>
          <a:bodyPr wrap="none" rtlCol="0">
            <a:spAutoFit/>
          </a:bodyPr>
          <a:lstStyle/>
          <a:p>
            <a:r>
              <a:rPr lang="fi-FI" sz="1400" dirty="0" smtClean="0"/>
              <a:t>Sukupuolijakauma kaikki haastatellut</a:t>
            </a:r>
            <a:endParaRPr lang="fi-FI" sz="1400" dirty="0"/>
          </a:p>
        </p:txBody>
      </p:sp>
      <p:sp>
        <p:nvSpPr>
          <p:cNvPr id="16" name="Tekstiruutu 15"/>
          <p:cNvSpPr txBox="1"/>
          <p:nvPr/>
        </p:nvSpPr>
        <p:spPr>
          <a:xfrm>
            <a:off x="5870852" y="4434505"/>
            <a:ext cx="2480744" cy="307777"/>
          </a:xfrm>
          <a:prstGeom prst="rect">
            <a:avLst/>
          </a:prstGeom>
          <a:noFill/>
        </p:spPr>
        <p:txBody>
          <a:bodyPr wrap="none" rtlCol="0">
            <a:spAutoFit/>
          </a:bodyPr>
          <a:lstStyle/>
          <a:p>
            <a:r>
              <a:rPr lang="fi-FI" sz="1400" dirty="0" smtClean="0"/>
              <a:t>Sukupuolijakauma kirjastoittain</a:t>
            </a:r>
            <a:endParaRPr lang="fi-FI" sz="1400" dirty="0"/>
          </a:p>
        </p:txBody>
      </p:sp>
      <p:pic>
        <p:nvPicPr>
          <p:cNvPr id="7" name="Kuva 6"/>
          <p:cNvPicPr>
            <a:picLocks noChangeAspect="1"/>
          </p:cNvPicPr>
          <p:nvPr/>
        </p:nvPicPr>
        <p:blipFill>
          <a:blip r:embed="rId2"/>
          <a:stretch>
            <a:fillRect/>
          </a:stretch>
        </p:blipFill>
        <p:spPr>
          <a:xfrm>
            <a:off x="5951538" y="4870519"/>
            <a:ext cx="5046544" cy="777872"/>
          </a:xfrm>
          <a:prstGeom prst="rect">
            <a:avLst/>
          </a:prstGeom>
        </p:spPr>
      </p:pic>
      <p:pic>
        <p:nvPicPr>
          <p:cNvPr id="8" name="Kuva 7"/>
          <p:cNvPicPr>
            <a:picLocks noChangeAspect="1"/>
          </p:cNvPicPr>
          <p:nvPr/>
        </p:nvPicPr>
        <p:blipFill>
          <a:blip r:embed="rId3"/>
          <a:stretch>
            <a:fillRect/>
          </a:stretch>
        </p:blipFill>
        <p:spPr>
          <a:xfrm>
            <a:off x="1029504" y="1910400"/>
            <a:ext cx="4090771" cy="2365453"/>
          </a:xfrm>
          <a:prstGeom prst="rect">
            <a:avLst/>
          </a:prstGeom>
        </p:spPr>
      </p:pic>
      <p:pic>
        <p:nvPicPr>
          <p:cNvPr id="10" name="Kuva 9"/>
          <p:cNvPicPr>
            <a:picLocks noChangeAspect="1"/>
          </p:cNvPicPr>
          <p:nvPr/>
        </p:nvPicPr>
        <p:blipFill>
          <a:blip r:embed="rId4"/>
          <a:stretch>
            <a:fillRect/>
          </a:stretch>
        </p:blipFill>
        <p:spPr>
          <a:xfrm>
            <a:off x="971236" y="4798802"/>
            <a:ext cx="4090771" cy="1280271"/>
          </a:xfrm>
          <a:prstGeom prst="rect">
            <a:avLst/>
          </a:prstGeom>
        </p:spPr>
      </p:pic>
      <p:pic>
        <p:nvPicPr>
          <p:cNvPr id="12" name="Kuva 11"/>
          <p:cNvPicPr>
            <a:picLocks noChangeAspect="1"/>
          </p:cNvPicPr>
          <p:nvPr/>
        </p:nvPicPr>
        <p:blipFill>
          <a:blip r:embed="rId5"/>
          <a:stretch>
            <a:fillRect/>
          </a:stretch>
        </p:blipFill>
        <p:spPr>
          <a:xfrm>
            <a:off x="5951537" y="2042400"/>
            <a:ext cx="5046545" cy="1670190"/>
          </a:xfrm>
          <a:prstGeom prst="rect">
            <a:avLst/>
          </a:prstGeom>
        </p:spPr>
      </p:pic>
    </p:spTree>
    <p:extLst>
      <p:ext uri="{BB962C8B-B14F-4D97-AF65-F5344CB8AC3E}">
        <p14:creationId xmlns:p14="http://schemas.microsoft.com/office/powerpoint/2010/main" val="29372721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Haastateltujen taustatiedot – elämäntilanne</a:t>
            </a:r>
            <a:endParaRPr lang="fi-FI" dirty="0"/>
          </a:p>
        </p:txBody>
      </p:sp>
      <p:sp>
        <p:nvSpPr>
          <p:cNvPr id="9" name="Tekstiruutu 8"/>
          <p:cNvSpPr txBox="1"/>
          <p:nvPr/>
        </p:nvSpPr>
        <p:spPr>
          <a:xfrm>
            <a:off x="1127125" y="1612583"/>
            <a:ext cx="2112758" cy="307777"/>
          </a:xfrm>
          <a:prstGeom prst="rect">
            <a:avLst/>
          </a:prstGeom>
          <a:noFill/>
        </p:spPr>
        <p:txBody>
          <a:bodyPr wrap="none" rtlCol="0">
            <a:spAutoFit/>
          </a:bodyPr>
          <a:lstStyle/>
          <a:p>
            <a:r>
              <a:rPr lang="fi-FI" sz="1400" dirty="0" smtClean="0"/>
              <a:t>Mikä on elämäntilanteesi?</a:t>
            </a:r>
            <a:endParaRPr lang="fi-FI" sz="1400" dirty="0"/>
          </a:p>
        </p:txBody>
      </p:sp>
      <p:sp>
        <p:nvSpPr>
          <p:cNvPr id="14" name="Tekstiruutu 13"/>
          <p:cNvSpPr txBox="1"/>
          <p:nvPr/>
        </p:nvSpPr>
        <p:spPr>
          <a:xfrm>
            <a:off x="5988050" y="1623461"/>
            <a:ext cx="2192716" cy="307777"/>
          </a:xfrm>
          <a:prstGeom prst="rect">
            <a:avLst/>
          </a:prstGeom>
          <a:noFill/>
        </p:spPr>
        <p:txBody>
          <a:bodyPr wrap="none" rtlCol="0">
            <a:spAutoFit/>
          </a:bodyPr>
          <a:lstStyle/>
          <a:p>
            <a:r>
              <a:rPr lang="fi-FI" sz="1400" dirty="0" smtClean="0"/>
              <a:t>Elämäntilanne kirjastoittain</a:t>
            </a:r>
            <a:endParaRPr lang="fi-FI" sz="1400" dirty="0"/>
          </a:p>
        </p:txBody>
      </p:sp>
      <p:pic>
        <p:nvPicPr>
          <p:cNvPr id="7" name="Kuva 6"/>
          <p:cNvPicPr>
            <a:picLocks noChangeAspect="1"/>
          </p:cNvPicPr>
          <p:nvPr/>
        </p:nvPicPr>
        <p:blipFill>
          <a:blip r:embed="rId2"/>
          <a:stretch>
            <a:fillRect/>
          </a:stretch>
        </p:blipFill>
        <p:spPr>
          <a:xfrm>
            <a:off x="5988050" y="2147278"/>
            <a:ext cx="5545191" cy="1617391"/>
          </a:xfrm>
          <a:prstGeom prst="rect">
            <a:avLst/>
          </a:prstGeom>
        </p:spPr>
      </p:pic>
      <p:pic>
        <p:nvPicPr>
          <p:cNvPr id="8" name="Kuva 7"/>
          <p:cNvPicPr>
            <a:picLocks noChangeAspect="1"/>
          </p:cNvPicPr>
          <p:nvPr/>
        </p:nvPicPr>
        <p:blipFill>
          <a:blip r:embed="rId3"/>
          <a:stretch>
            <a:fillRect/>
          </a:stretch>
        </p:blipFill>
        <p:spPr>
          <a:xfrm>
            <a:off x="1127125" y="1868213"/>
            <a:ext cx="4419983" cy="2359356"/>
          </a:xfrm>
          <a:prstGeom prst="rect">
            <a:avLst/>
          </a:prstGeom>
        </p:spPr>
      </p:pic>
    </p:spTree>
    <p:extLst>
      <p:ext uri="{BB962C8B-B14F-4D97-AF65-F5344CB8AC3E}">
        <p14:creationId xmlns:p14="http://schemas.microsoft.com/office/powerpoint/2010/main" val="29162130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27124" y="367700"/>
            <a:ext cx="9926357" cy="1332513"/>
          </a:xfrm>
        </p:spPr>
        <p:txBody>
          <a:bodyPr/>
          <a:lstStyle/>
          <a:p>
            <a:r>
              <a:rPr lang="fi-FI" dirty="0" smtClean="0"/>
              <a:t>Haastateltujen taustatiedot – kotitalouden koko</a:t>
            </a:r>
            <a:endParaRPr lang="fi-FI" dirty="0"/>
          </a:p>
        </p:txBody>
      </p:sp>
      <p:sp>
        <p:nvSpPr>
          <p:cNvPr id="15" name="Tekstiruutu 14"/>
          <p:cNvSpPr txBox="1"/>
          <p:nvPr/>
        </p:nvSpPr>
        <p:spPr>
          <a:xfrm>
            <a:off x="1127125" y="1621959"/>
            <a:ext cx="1489318" cy="307777"/>
          </a:xfrm>
          <a:prstGeom prst="rect">
            <a:avLst/>
          </a:prstGeom>
          <a:noFill/>
        </p:spPr>
        <p:txBody>
          <a:bodyPr wrap="none" rtlCol="0">
            <a:spAutoFit/>
          </a:bodyPr>
          <a:lstStyle/>
          <a:p>
            <a:r>
              <a:rPr lang="fi-FI" sz="1400" dirty="0" smtClean="0"/>
              <a:t>Kotitaloutesi koko</a:t>
            </a:r>
            <a:endParaRPr lang="fi-FI" sz="1400" dirty="0"/>
          </a:p>
        </p:txBody>
      </p:sp>
      <p:sp>
        <p:nvSpPr>
          <p:cNvPr id="16" name="Tekstiruutu 15"/>
          <p:cNvSpPr txBox="1"/>
          <p:nvPr/>
        </p:nvSpPr>
        <p:spPr>
          <a:xfrm>
            <a:off x="5407585" y="1621959"/>
            <a:ext cx="2467022" cy="307777"/>
          </a:xfrm>
          <a:prstGeom prst="rect">
            <a:avLst/>
          </a:prstGeom>
          <a:noFill/>
        </p:spPr>
        <p:txBody>
          <a:bodyPr wrap="none" rtlCol="0">
            <a:spAutoFit/>
          </a:bodyPr>
          <a:lstStyle/>
          <a:p>
            <a:r>
              <a:rPr lang="fi-FI" sz="1400" dirty="0" smtClean="0"/>
              <a:t>Kotitalouden koko kirjastoittain</a:t>
            </a:r>
            <a:endParaRPr lang="fi-FI" sz="1400" dirty="0"/>
          </a:p>
        </p:txBody>
      </p:sp>
      <p:pic>
        <p:nvPicPr>
          <p:cNvPr id="4" name="Kuva 3"/>
          <p:cNvPicPr>
            <a:picLocks noChangeAspect="1"/>
          </p:cNvPicPr>
          <p:nvPr/>
        </p:nvPicPr>
        <p:blipFill>
          <a:blip r:embed="rId2"/>
          <a:stretch>
            <a:fillRect/>
          </a:stretch>
        </p:blipFill>
        <p:spPr>
          <a:xfrm>
            <a:off x="537690" y="2006269"/>
            <a:ext cx="4419983" cy="2359356"/>
          </a:xfrm>
          <a:prstGeom prst="rect">
            <a:avLst/>
          </a:prstGeom>
        </p:spPr>
      </p:pic>
      <p:pic>
        <p:nvPicPr>
          <p:cNvPr id="5" name="Kuva 4"/>
          <p:cNvPicPr>
            <a:picLocks noChangeAspect="1"/>
          </p:cNvPicPr>
          <p:nvPr/>
        </p:nvPicPr>
        <p:blipFill>
          <a:blip r:embed="rId3"/>
          <a:stretch>
            <a:fillRect/>
          </a:stretch>
        </p:blipFill>
        <p:spPr>
          <a:xfrm>
            <a:off x="5450358" y="2233841"/>
            <a:ext cx="6262217" cy="1441262"/>
          </a:xfrm>
          <a:prstGeom prst="rect">
            <a:avLst/>
          </a:prstGeom>
        </p:spPr>
      </p:pic>
    </p:spTree>
    <p:extLst>
      <p:ext uri="{BB962C8B-B14F-4D97-AF65-F5344CB8AC3E}">
        <p14:creationId xmlns:p14="http://schemas.microsoft.com/office/powerpoint/2010/main" val="3343772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Kuinka usein käyt kirjastossa yleensä ja juuri tässä kirjastossa</a:t>
            </a:r>
            <a:endParaRPr lang="fi-FI" dirty="0"/>
          </a:p>
        </p:txBody>
      </p:sp>
      <p:pic>
        <p:nvPicPr>
          <p:cNvPr id="3" name="Kuva 2"/>
          <p:cNvPicPr>
            <a:picLocks noChangeAspect="1"/>
          </p:cNvPicPr>
          <p:nvPr/>
        </p:nvPicPr>
        <p:blipFill>
          <a:blip r:embed="rId2"/>
          <a:stretch>
            <a:fillRect/>
          </a:stretch>
        </p:blipFill>
        <p:spPr>
          <a:xfrm>
            <a:off x="990682" y="2133622"/>
            <a:ext cx="6364776" cy="3639627"/>
          </a:xfrm>
          <a:prstGeom prst="rect">
            <a:avLst/>
          </a:prstGeom>
        </p:spPr>
      </p:pic>
      <p:sp>
        <p:nvSpPr>
          <p:cNvPr id="4" name="Oikea aaltosulje 3"/>
          <p:cNvSpPr/>
          <p:nvPr/>
        </p:nvSpPr>
        <p:spPr>
          <a:xfrm>
            <a:off x="5422900" y="2413000"/>
            <a:ext cx="127000" cy="13081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6" name="Tekstiruutu 5"/>
          <p:cNvSpPr txBox="1"/>
          <p:nvPr/>
        </p:nvSpPr>
        <p:spPr>
          <a:xfrm>
            <a:off x="5774308" y="2743884"/>
            <a:ext cx="3162300" cy="646331"/>
          </a:xfrm>
          <a:prstGeom prst="rect">
            <a:avLst/>
          </a:prstGeom>
          <a:noFill/>
        </p:spPr>
        <p:txBody>
          <a:bodyPr wrap="square" rtlCol="0">
            <a:spAutoFit/>
          </a:bodyPr>
          <a:lstStyle/>
          <a:p>
            <a:r>
              <a:rPr lang="fi-FI" sz="1200" dirty="0"/>
              <a:t>K</a:t>
            </a:r>
            <a:r>
              <a:rPr lang="fi-FI" sz="1200" dirty="0" smtClean="0"/>
              <a:t>erran viikossa tai useammin kirjastossa käyvät asioivat useammin monessa eri kirjastossa kuin harvemmin käyvät.</a:t>
            </a:r>
            <a:endParaRPr lang="fi-FI" sz="1200" dirty="0"/>
          </a:p>
        </p:txBody>
      </p:sp>
    </p:spTree>
    <p:extLst>
      <p:ext uri="{BB962C8B-B14F-4D97-AF65-F5344CB8AC3E}">
        <p14:creationId xmlns:p14="http://schemas.microsoft.com/office/powerpoint/2010/main" val="38115416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3698</Words>
  <Application>Microsoft Macintosh PowerPoint</Application>
  <PresentationFormat>Mukautettu</PresentationFormat>
  <Paragraphs>456</Paragraphs>
  <Slides>45</Slides>
  <Notes>0</Notes>
  <HiddenSlides>0</HiddenSlides>
  <MMClips>0</MMClips>
  <ScaleCrop>false</ScaleCrop>
  <HeadingPairs>
    <vt:vector size="4" baseType="variant">
      <vt:variant>
        <vt:lpstr>Teema</vt:lpstr>
      </vt:variant>
      <vt:variant>
        <vt:i4>1</vt:i4>
      </vt:variant>
      <vt:variant>
        <vt:lpstr>Dian otsikot</vt:lpstr>
      </vt:variant>
      <vt:variant>
        <vt:i4>45</vt:i4>
      </vt:variant>
    </vt:vector>
  </HeadingPairs>
  <TitlesOfParts>
    <vt:vector size="46" baseType="lpstr">
      <vt:lpstr>Office-teema</vt:lpstr>
      <vt:lpstr>Kirjastojen äänimaisema – raportti asiakkaiden haastatteluista</vt:lpstr>
      <vt:lpstr>Raportin sisältö</vt:lpstr>
      <vt:lpstr>Tavoite ja miten tutkimus tehtiin</vt:lpstr>
      <vt:lpstr>Haastatteluiden toteutus ja haastattelusta kieltäytyneet</vt:lpstr>
      <vt:lpstr>Raportin sisältö</vt:lpstr>
      <vt:lpstr>Haastateltujen taustatiedot – ikä ja sukupuoli</vt:lpstr>
      <vt:lpstr>Haastateltujen taustatiedot – elämäntilanne</vt:lpstr>
      <vt:lpstr>Haastateltujen taustatiedot – kotitalouden koko</vt:lpstr>
      <vt:lpstr>Kuinka usein käyt kirjastossa yleensä ja juuri tässä kirjastossa</vt:lpstr>
      <vt:lpstr>Kuinka usein käyt kirjastossa yleensä ja juuri tässä kirjastossa - kirjastoittain</vt:lpstr>
      <vt:lpstr>Haastattelijan kirjaamat taustatiedot</vt:lpstr>
      <vt:lpstr>Haastattelijan kirjaamat taustatiedot - kirjastoittain</vt:lpstr>
      <vt:lpstr>Raportin sisältö</vt:lpstr>
      <vt:lpstr>Miten hyvin viihdyt tässä kirjastossa?</vt:lpstr>
      <vt:lpstr>Miten hyvin viihdyt tässä kirjastossa? – vertailu kirjastoittain</vt:lpstr>
      <vt:lpstr>Mikä saa sinut viihtymään täällä hyvin? Avointen vastausten luokittelu</vt:lpstr>
      <vt:lpstr>Mikä saa sinut viihtymään täällä hyvin? Avointen vastausten luokittelu kirjastoittain</vt:lpstr>
      <vt:lpstr>Millainen tunnelma tässä kirjastossa on nyt – Avointen vastausten luokittelu kirjastoittain</vt:lpstr>
      <vt:lpstr>Millä sanoilla kuvailisit kirjastoa, jossa viihdyt – Sanapilvi avoimista vastauksista (kaikki kirjastot)</vt:lpstr>
      <vt:lpstr>Huomion kiinnittäminen omiin ja muiden aiheuttamiin ääniin</vt:lpstr>
      <vt:lpstr>Huomion kiinnittäminen omiin ja muiden aiheuttamiin ääniin - kirjastoittain</vt:lpstr>
      <vt:lpstr>Millaiseksi kirjaston äänimaailma koettiin?</vt:lpstr>
      <vt:lpstr>Millaisia ääniä kirjastoissa kuultiin ja millaiseksi äänimaailma koettiin? - kirjastoittain</vt:lpstr>
      <vt:lpstr>Millaisia ääniä kirjastoissa kuultiin? – luokittelu koetun äänimaailman mukaan</vt:lpstr>
      <vt:lpstr>Raportin sisältö</vt:lpstr>
      <vt:lpstr>Mitä asiakas tuli tekemään ja mikä oli tärkein tekeminen tällä kertaa</vt:lpstr>
      <vt:lpstr>Mitä asiakas tuli tekemään – kaikki tekemiset kirjastoittain</vt:lpstr>
      <vt:lpstr>Mitä asiakas tuli tekemään – kaikki tekemiset taustamuuttujittain</vt:lpstr>
      <vt:lpstr>Mitä asiakas tuli tekemään – tärkein tekeminen kirjastoittain</vt:lpstr>
      <vt:lpstr>Mitä asiakas tuli tekemään – tärkein tekeminen taustamuuttujittain</vt:lpstr>
      <vt:lpstr>Käyttäjätyyppiluokittelu ensisijaisen tekemisen mukaan</vt:lpstr>
      <vt:lpstr>Käyttäjätyyppi-luokittelu ensisijaisen tekemisen mukaan - kirjastoittain</vt:lpstr>
      <vt:lpstr>Raportin sisältö</vt:lpstr>
      <vt:lpstr>Ihanteellinen kirjasto – väittämien tärkeyden jakaumat </vt:lpstr>
      <vt:lpstr>Ihanteellinen kirjasto – väittämien tärkeysjärjestys keskiarvon mukaan</vt:lpstr>
      <vt:lpstr>Ihanteellinen kirjasto – väittämien tärkeys kirjastoittain</vt:lpstr>
      <vt:lpstr>Ihanteellinen kirjasto – tärkein ja toisiksi tärkein asia kirjastoittain</vt:lpstr>
      <vt:lpstr>Ihanteellinen kirjasto – millaisia tiloja toivoisit tähän kirjastoon?</vt:lpstr>
      <vt:lpstr>Ihanteellinen kirjasto – asiakkaiden muita ideoita kirjaston kehittämiseen 1/2</vt:lpstr>
      <vt:lpstr>Ihanteellinen kirjasto – asiakkaiden muita ideoita kirjaston kehittämiseen 2/2</vt:lpstr>
      <vt:lpstr>Raportin sisältö</vt:lpstr>
      <vt:lpstr>Kirjastoissa usein käyvät haastatellut</vt:lpstr>
      <vt:lpstr>Kirjasto eri elämäntilanteissa</vt:lpstr>
      <vt:lpstr>Yhteenveto haastatteluista</vt:lpstr>
      <vt:lpstr>Yhteystiedot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2016-06-22T06:52:14Z</dcterms:created>
  <dcterms:modified xsi:type="dcterms:W3CDTF">2018-03-05T18:40:22Z</dcterms:modified>
</cp:coreProperties>
</file>