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0"/>
  </p:notesMasterIdLst>
  <p:sldIdLst>
    <p:sldId id="276" r:id="rId5"/>
    <p:sldId id="277" r:id="rId6"/>
    <p:sldId id="283" r:id="rId7"/>
    <p:sldId id="286" r:id="rId8"/>
    <p:sldId id="333" r:id="rId9"/>
    <p:sldId id="334" r:id="rId10"/>
    <p:sldId id="335" r:id="rId11"/>
    <p:sldId id="336" r:id="rId12"/>
    <p:sldId id="348" r:id="rId13"/>
    <p:sldId id="337" r:id="rId14"/>
    <p:sldId id="338" r:id="rId15"/>
    <p:sldId id="354" r:id="rId16"/>
    <p:sldId id="339" r:id="rId17"/>
    <p:sldId id="340" r:id="rId18"/>
    <p:sldId id="350" r:id="rId19"/>
    <p:sldId id="351" r:id="rId20"/>
    <p:sldId id="342" r:id="rId21"/>
    <p:sldId id="343" r:id="rId22"/>
    <p:sldId id="352" r:id="rId23"/>
    <p:sldId id="349" r:id="rId24"/>
    <p:sldId id="344" r:id="rId25"/>
    <p:sldId id="347" r:id="rId26"/>
    <p:sldId id="353" r:id="rId27"/>
    <p:sldId id="346" r:id="rId28"/>
    <p:sldId id="331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 userDrawn="1">
          <p15:clr>
            <a:srgbClr val="A4A3A4"/>
          </p15:clr>
        </p15:guide>
        <p15:guide id="2" pos="710" userDrawn="1">
          <p15:clr>
            <a:srgbClr val="A4A3A4"/>
          </p15:clr>
        </p15:guide>
        <p15:guide id="3" orient="horz" pos="1162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2593" userDrawn="1">
          <p15:clr>
            <a:srgbClr val="A4A3A4"/>
          </p15:clr>
        </p15:guide>
        <p15:guide id="7" orient="horz" pos="3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894"/>
    <a:srgbClr val="00ABD4"/>
    <a:srgbClr val="E44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E828A-F03B-4D0A-9306-48E0E266B58F}" v="11" dt="2018-04-24T05:57:43.079"/>
    <p1510:client id="{143A5120-2071-4F2A-BED7-084DEB83CF82}" v="554" dt="2018-04-24T12:14:54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0749" autoAdjust="0"/>
  </p:normalViewPr>
  <p:slideViewPr>
    <p:cSldViewPr snapToGrid="0" showGuides="1">
      <p:cViewPr varScale="1">
        <p:scale>
          <a:sx n="84" d="100"/>
          <a:sy n="84" d="100"/>
        </p:scale>
        <p:origin x="-1168" y="-96"/>
      </p:cViewPr>
      <p:guideLst>
        <p:guide orient="horz" pos="1071"/>
        <p:guide orient="horz" pos="1162"/>
        <p:guide orient="horz" pos="3974"/>
        <p:guide orient="horz" pos="3090"/>
        <p:guide pos="710"/>
        <p:guide pos="7423"/>
        <p:guide pos="25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6C19C-3829-4F55-94DB-AB174826C8A9}" type="datetimeFigureOut">
              <a:rPr lang="fi-FI" smtClean="0"/>
              <a:t>17.5.18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773E4-CE05-4FB1-927E-71641B663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34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1145061" y="1122363"/>
            <a:ext cx="3303373" cy="1340751"/>
          </a:xfrm>
        </p:spPr>
        <p:txBody>
          <a:bodyPr/>
          <a:lstStyle/>
          <a:p>
            <a:pPr algn="l"/>
            <a:r>
              <a:rPr lang="fi-FI" dirty="0"/>
              <a:t>Tutkimus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145061" y="2406117"/>
            <a:ext cx="3237470" cy="8875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fi-FI" dirty="0"/>
              <a:t>Asiakkaan nimi</a:t>
            </a:r>
          </a:p>
          <a:p>
            <a:pPr algn="l"/>
            <a:r>
              <a:rPr lang="fi-FI" dirty="0"/>
              <a:t>3.3.2016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77" y="2785442"/>
            <a:ext cx="6384875" cy="416834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0" y="5486978"/>
            <a:ext cx="3294673" cy="700667"/>
          </a:xfrm>
          <a:prstGeom prst="rect">
            <a:avLst/>
          </a:prstGeom>
        </p:spPr>
      </p:pic>
      <p:sp>
        <p:nvSpPr>
          <p:cNvPr id="2" name="Suorakulmio 1"/>
          <p:cNvSpPr/>
          <p:nvPr userDrawn="1"/>
        </p:nvSpPr>
        <p:spPr>
          <a:xfrm>
            <a:off x="1145061" y="6237514"/>
            <a:ext cx="1728768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02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1127125" y="367700"/>
            <a:ext cx="9400832" cy="1332513"/>
          </a:xfrm>
        </p:spPr>
        <p:txBody>
          <a:bodyPr anchor="t" anchorCtr="0">
            <a:normAutofit/>
          </a:bodyPr>
          <a:lstStyle/>
          <a:p>
            <a:pPr algn="l"/>
            <a:r>
              <a:rPr lang="fi-FI" sz="4000" dirty="0"/>
              <a:t>Raportin sisältö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4" y="1870430"/>
            <a:ext cx="2638797" cy="3163037"/>
          </a:xfrm>
          <a:prstGeom prst="rect">
            <a:avLst/>
          </a:prstGeom>
        </p:spPr>
      </p:pic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5357679" y="1834792"/>
            <a:ext cx="5421957" cy="3779066"/>
          </a:xfrm>
        </p:spPr>
        <p:txBody>
          <a:bodyPr anchor="t" anchorCtr="0">
            <a:noAutofit/>
          </a:bodyPr>
          <a:lstStyle/>
          <a:p>
            <a:pPr algn="l"/>
            <a:r>
              <a:rPr lang="fi-FI" sz="2000" dirty="0"/>
              <a:t>Tausta ja toteutus</a:t>
            </a:r>
          </a:p>
          <a:p>
            <a:pPr algn="l"/>
            <a:r>
              <a:rPr lang="fi-FI" sz="2000" dirty="0"/>
              <a:t>Yhteenveto</a:t>
            </a:r>
          </a:p>
          <a:p>
            <a:pPr algn="l"/>
            <a:r>
              <a:rPr lang="fi-FI" sz="2000" dirty="0"/>
              <a:t>Havaintoja puheluista</a:t>
            </a:r>
          </a:p>
          <a:p>
            <a:pPr algn="l"/>
            <a:r>
              <a:rPr lang="fi-FI" sz="2000" dirty="0"/>
              <a:t>Havaintoja sähköpostiviesteistä</a:t>
            </a:r>
          </a:p>
          <a:p>
            <a:pPr algn="l"/>
            <a:r>
              <a:rPr lang="fi-FI" sz="2000" dirty="0"/>
              <a:t>Oivallukset ja toimenpidesuositukset</a:t>
            </a:r>
          </a:p>
        </p:txBody>
      </p:sp>
    </p:spTree>
    <p:extLst>
      <p:ext uri="{BB962C8B-B14F-4D97-AF65-F5344CB8AC3E}">
        <p14:creationId xmlns:p14="http://schemas.microsoft.com/office/powerpoint/2010/main" val="37673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/>
          <p:cNvSpPr>
            <a:spLocks noGrp="1"/>
          </p:cNvSpPr>
          <p:nvPr>
            <p:ph type="ctrTitle"/>
          </p:nvPr>
        </p:nvSpPr>
        <p:spPr>
          <a:xfrm>
            <a:off x="1127125" y="367700"/>
            <a:ext cx="9400832" cy="1332513"/>
          </a:xfrm>
        </p:spPr>
        <p:txBody>
          <a:bodyPr anchor="t" anchorCtr="0">
            <a:normAutofit/>
          </a:bodyPr>
          <a:lstStyle/>
          <a:p>
            <a:pPr algn="l"/>
            <a:r>
              <a:rPr lang="fi-FI" sz="4000" dirty="0"/>
              <a:t>Raportin sisältö</a:t>
            </a:r>
          </a:p>
        </p:txBody>
      </p:sp>
    </p:spTree>
    <p:extLst>
      <p:ext uri="{BB962C8B-B14F-4D97-AF65-F5344CB8AC3E}">
        <p14:creationId xmlns:p14="http://schemas.microsoft.com/office/powerpoint/2010/main" val="7084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ivall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1" y="1844674"/>
            <a:ext cx="2407784" cy="4004851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1127125" y="367700"/>
            <a:ext cx="9400832" cy="1332513"/>
          </a:xfrm>
        </p:spPr>
        <p:txBody>
          <a:bodyPr anchor="t" anchorCtr="0">
            <a:normAutofit/>
          </a:bodyPr>
          <a:lstStyle/>
          <a:p>
            <a:pPr algn="l"/>
            <a:r>
              <a:rPr lang="fi-FI" sz="4000" dirty="0"/>
              <a:t>Raportin sisältö</a:t>
            </a:r>
          </a:p>
        </p:txBody>
      </p:sp>
    </p:spTree>
    <p:extLst>
      <p:ext uri="{BB962C8B-B14F-4D97-AF65-F5344CB8AC3E}">
        <p14:creationId xmlns:p14="http://schemas.microsoft.com/office/powerpoint/2010/main" val="141408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otsikko 2"/>
          <p:cNvSpPr>
            <a:spLocks noGrp="1"/>
          </p:cNvSpPr>
          <p:nvPr>
            <p:ph type="subTitle" idx="4294967295" hasCustomPrompt="1"/>
          </p:nvPr>
        </p:nvSpPr>
        <p:spPr>
          <a:xfrm>
            <a:off x="1127124" y="1857336"/>
            <a:ext cx="9400833" cy="3792350"/>
          </a:xfrm>
        </p:spPr>
        <p:txBody>
          <a:bodyPr numCol="2" spcCol="720000">
            <a:noAutofit/>
          </a:bodyPr>
          <a:lstStyle>
            <a:lvl1pPr>
              <a:defRPr/>
            </a:lvl1pPr>
          </a:lstStyle>
          <a:p>
            <a:pPr algn="l"/>
            <a:r>
              <a:rPr lang="fi-FI" dirty="0"/>
              <a:t>Pitäisikö tällä sivulla olla joku kuva?</a:t>
            </a:r>
          </a:p>
          <a:p>
            <a:pPr algn="l"/>
            <a:r>
              <a:rPr lang="fi-FI" sz="1200" dirty="0"/>
              <a:t>Toisaalta usein on tekstiä ja taulukkoa…</a:t>
            </a:r>
          </a:p>
          <a:p>
            <a:pPr algn="l"/>
            <a:r>
              <a:rPr lang="fi-FI" sz="1200" dirty="0"/>
              <a:t>Entä pitäisikö käyttää jotakin pientä kuvaa osoittamassa missä kohtaa raporttia mennään?</a:t>
            </a:r>
          </a:p>
          <a:p>
            <a:pPr algn="l"/>
            <a:r>
              <a:rPr lang="fi-FI" dirty="0"/>
              <a:t>Miten tutkimus tehtiin</a:t>
            </a:r>
          </a:p>
          <a:p>
            <a:pPr algn="l"/>
            <a:r>
              <a:rPr lang="fi-FI" sz="1200" dirty="0" err="1"/>
              <a:t>Informatum</a:t>
            </a:r>
            <a:r>
              <a:rPr lang="fi-FI" sz="1200" dirty="0"/>
              <a:t> </a:t>
            </a:r>
            <a:r>
              <a:rPr lang="fi-FI" sz="1200" dirty="0" err="1"/>
              <a:t>Researchin</a:t>
            </a:r>
            <a:r>
              <a:rPr lang="fi-FI" sz="1200" dirty="0"/>
              <a:t> tutkijat arvioivat tallennettuja, aitoja asiakaspuheluita yhdessä sovitulla </a:t>
            </a:r>
            <a:r>
              <a:rPr lang="fi-FI" sz="1200" dirty="0" err="1"/>
              <a:t>arviointikriteeristöllä</a:t>
            </a:r>
            <a:r>
              <a:rPr lang="fi-FI" sz="1200" dirty="0"/>
              <a:t> ja asteikolla 1-4, jossa 1=heikko, 2=tyydyttävä, 3=hyvä ja 4=erinomainen.</a:t>
            </a:r>
          </a:p>
          <a:p>
            <a:pPr algn="l"/>
            <a:r>
              <a:rPr lang="fi-FI" sz="1200" dirty="0"/>
              <a:t>Kohtaamisia poimittiin arvioitavaksi kaikista tiimeistä ja kaikilta palveluneuvojilta mahdollisimman tasaisesti.</a:t>
            </a:r>
          </a:p>
          <a:p>
            <a:pPr algn="l"/>
            <a:r>
              <a:rPr lang="fi-FI" sz="1200" dirty="0"/>
              <a:t>Arvioidut puhelut on poimittu lokakuussa 2015.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r>
              <a:rPr lang="fi-FI" dirty="0"/>
              <a:t>Yhteistyön jatko</a:t>
            </a:r>
          </a:p>
          <a:p>
            <a:pPr algn="l"/>
            <a:r>
              <a:rPr lang="fi-FI" sz="1200" dirty="0"/>
              <a:t>Havainnot ja tutkimustulokset käydään esimiesten ja valmentajien kanssa läpi yhteisessä workshopissa. Samalla mietitään ja sovitaan, miten tulokset jalkautetaan henkilöstölle.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1127125" y="367700"/>
            <a:ext cx="9400832" cy="1332513"/>
          </a:xfrm>
        </p:spPr>
        <p:txBody>
          <a:bodyPr anchor="t" anchorCtr="0">
            <a:normAutofit/>
          </a:bodyPr>
          <a:lstStyle/>
          <a:p>
            <a:pPr algn="l"/>
            <a:r>
              <a:rPr lang="fi-FI" sz="4000" dirty="0"/>
              <a:t>Raportin sisältö</a:t>
            </a:r>
          </a:p>
        </p:txBody>
      </p:sp>
    </p:spTree>
    <p:extLst>
      <p:ext uri="{BB962C8B-B14F-4D97-AF65-F5344CB8AC3E}">
        <p14:creationId xmlns:p14="http://schemas.microsoft.com/office/powerpoint/2010/main" val="287939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Yhteystiedot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9" y="1912247"/>
            <a:ext cx="1507216" cy="3954162"/>
          </a:xfrm>
          <a:prstGeom prst="rect">
            <a:avLst/>
          </a:prstGeom>
        </p:spPr>
      </p:pic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540125" y="1844675"/>
            <a:ext cx="4448431" cy="46385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algn="l"/>
            <a:r>
              <a:rPr lang="fi-FI" sz="1600" dirty="0"/>
              <a:t>Toimitusjohtaja</a:t>
            </a:r>
          </a:p>
          <a:p>
            <a:pPr algn="l"/>
            <a:r>
              <a:rPr lang="fi-FI" sz="1600" dirty="0"/>
              <a:t>Saara Kinnunen</a:t>
            </a:r>
          </a:p>
          <a:p>
            <a:pPr algn="l"/>
            <a:r>
              <a:rPr lang="fi-FI" sz="1600" dirty="0"/>
              <a:t>Puh. 044 749 061</a:t>
            </a:r>
          </a:p>
          <a:p>
            <a:pPr algn="l"/>
            <a:r>
              <a:rPr lang="fi-FI" sz="1600" dirty="0"/>
              <a:t>saara.kinnunen@informatumresearch.fi</a:t>
            </a:r>
          </a:p>
          <a:p>
            <a:pPr algn="l"/>
            <a:endParaRPr lang="fi-FI" sz="1600" dirty="0"/>
          </a:p>
          <a:p>
            <a:pPr algn="l"/>
            <a:r>
              <a:rPr lang="fi-FI" sz="1600" dirty="0"/>
              <a:t>Tutkimusjohtaja</a:t>
            </a:r>
          </a:p>
          <a:p>
            <a:pPr algn="l"/>
            <a:r>
              <a:rPr lang="fi-FI" sz="1600" dirty="0"/>
              <a:t>Heli Koivu</a:t>
            </a:r>
          </a:p>
          <a:p>
            <a:pPr algn="l"/>
            <a:r>
              <a:rPr lang="fi-FI" sz="1600" dirty="0"/>
              <a:t>Puh. 040 743 5334</a:t>
            </a:r>
          </a:p>
          <a:p>
            <a:pPr algn="l"/>
            <a:r>
              <a:rPr lang="fi-FI" sz="1600" dirty="0"/>
              <a:t>Heli.koivu@informatumresearch.fi</a:t>
            </a:r>
          </a:p>
          <a:p>
            <a:pPr algn="l"/>
            <a:endParaRPr lang="fi-FI" sz="1600" dirty="0"/>
          </a:p>
          <a:p>
            <a:pPr algn="l"/>
            <a:r>
              <a:rPr lang="fi-FI" sz="1600" dirty="0"/>
              <a:t>www.informatumresearch.fi</a:t>
            </a:r>
          </a:p>
          <a:p>
            <a:pPr algn="l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5522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9" y="6355717"/>
            <a:ext cx="1589902" cy="338119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5797819" y="6356350"/>
            <a:ext cx="434161" cy="3194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fi-FI"/>
            </a:defPPr>
            <a:lvl1pPr marL="0" algn="r" defTabSz="914400" rtl="0" eaLnBrk="1" latinLnBrk="0" hangingPunct="1">
              <a:defRPr lang="en-US" sz="1000" kern="1200" smtClean="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9B0174-1AC5-ED47-B2AC-CFE83A01C710}" type="slidenum">
              <a:rPr lang="fi-FI" sz="14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fi-FI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50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1" r:id="rId4"/>
    <p:sldLayoutId id="2147483656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5060" y="1861844"/>
            <a:ext cx="6606238" cy="1283754"/>
          </a:xfrm>
        </p:spPr>
        <p:txBody>
          <a:bodyPr>
            <a:noAutofit/>
          </a:bodyPr>
          <a:lstStyle/>
          <a:p>
            <a:r>
              <a:rPr lang="fi-FI" sz="3200" dirty="0"/>
              <a:t>Kirjastot aikuisten lukemisen edistäjinä </a:t>
            </a:r>
            <a:br>
              <a:rPr lang="fi-FI" sz="3200" dirty="0"/>
            </a:br>
            <a:r>
              <a:rPr lang="fi-FI" sz="3200" dirty="0"/>
              <a:t>– tutkimushankkeen verkkokysely varusmiehille</a:t>
            </a:r>
            <a:br>
              <a:rPr lang="fi-FI" sz="3200" dirty="0"/>
            </a:br>
            <a:r>
              <a:rPr lang="fi-FI" sz="3200" dirty="0"/>
              <a:t>Raportti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5060" y="3998611"/>
            <a:ext cx="3237470" cy="887584"/>
          </a:xfrm>
        </p:spPr>
        <p:txBody>
          <a:bodyPr>
            <a:normAutofit/>
          </a:bodyPr>
          <a:lstStyle/>
          <a:p>
            <a:r>
              <a:rPr lang="fi-FI" dirty="0"/>
              <a:t>Helsingin kaupunginkirjasto</a:t>
            </a:r>
          </a:p>
          <a:p>
            <a:r>
              <a:rPr lang="fi-FI" dirty="0"/>
              <a:t>24.4.2018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132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Lukeminen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CF96AB80-C723-4816-BEDA-E74990B546E5}"/>
              </a:ext>
            </a:extLst>
          </p:cNvPr>
          <p:cNvSpPr txBox="1"/>
          <p:nvPr/>
        </p:nvSpPr>
        <p:spPr>
          <a:xfrm>
            <a:off x="5921410" y="5322857"/>
            <a:ext cx="1466850" cy="461665"/>
          </a:xfrm>
          <a:prstGeom prst="rect">
            <a:avLst/>
          </a:prstGeom>
          <a:noFill/>
          <a:ln>
            <a:solidFill>
              <a:srgbClr val="106894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Muu syy:</a:t>
            </a:r>
          </a:p>
          <a:p>
            <a:r>
              <a:rPr lang="fi-FI" sz="1200" dirty="0"/>
              <a:t>Luen matkoilla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85E7BF42-B4F9-4B51-88D1-AA05E59D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535143"/>
            <a:ext cx="6261135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xmlns="" id="{43F17813-F79C-49E9-B816-682D8210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535143"/>
            <a:ext cx="6261135" cy="47735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Lukeminen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E19DA242-D7D0-4169-8431-62D64F15D840}"/>
              </a:ext>
            </a:extLst>
          </p:cNvPr>
          <p:cNvSpPr txBox="1"/>
          <p:nvPr/>
        </p:nvSpPr>
        <p:spPr>
          <a:xfrm>
            <a:off x="4945167" y="4905375"/>
            <a:ext cx="2514600" cy="1015663"/>
          </a:xfrm>
          <a:prstGeom prst="rect">
            <a:avLst/>
          </a:prstGeom>
          <a:noFill/>
          <a:ln>
            <a:solidFill>
              <a:srgbClr val="106894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Muu, mikä?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Ei tarkennusta (6 kpl)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En lue olleenkaan (3 kpl)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En mihinkään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yritän arvata open kysymykset</a:t>
            </a:r>
          </a:p>
        </p:txBody>
      </p:sp>
    </p:spTree>
    <p:extLst>
      <p:ext uri="{BB962C8B-B14F-4D97-AF65-F5344CB8AC3E}">
        <p14:creationId xmlns:p14="http://schemas.microsoft.com/office/powerpoint/2010/main" val="6259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30536" y="315313"/>
            <a:ext cx="9400832" cy="1332513"/>
          </a:xfrm>
        </p:spPr>
        <p:txBody>
          <a:bodyPr>
            <a:noAutofit/>
          </a:bodyPr>
          <a:lstStyle/>
          <a:p>
            <a:r>
              <a:rPr lang="fi-FI" sz="3200" dirty="0"/>
              <a:t>Millä tavoin varmistat, että lukemasi teksti on luotettavaa tai ajantasaista? N=79 eli 54 % vastaajista kommentoi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4BEE45D8-C590-4AC4-8E86-0942864222E7}"/>
              </a:ext>
            </a:extLst>
          </p:cNvPr>
          <p:cNvSpPr txBox="1"/>
          <p:nvPr/>
        </p:nvSpPr>
        <p:spPr>
          <a:xfrm>
            <a:off x="1127124" y="1844675"/>
            <a:ext cx="10656889" cy="4464050"/>
          </a:xfrm>
          <a:prstGeom prst="rect">
            <a:avLst/>
          </a:prstGeom>
          <a:noFill/>
          <a:ln>
            <a:noFill/>
          </a:ln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Aikaleima, kirjoittaja, vertailu muihin lähteisiin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Aikamerkinnöillä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Arvioin julkaisualustan luotettavuuden mm. JSN langettavien päätösten, oikeakielisyyden sekä yhteiskunnallisen merkittävyyden perusteella. Pyrin myös pysymään kriittisenä tekstin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millään (2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tiedä (3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varmista (2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voi luottaa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etsin luotettavista tietolähteistä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hyvä kysymys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julkaisuvuoden perusteella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Katsomalla päivämäärät ja lähteet.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Katsomalla tekstin julkaisun päivän.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katson kenen kirjoittama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katson kuka sen on kirjoittanut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Katson lähteet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Kirja on suosittu/kehuttu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kirjoitan identiteetti, kirjoittajan </a:t>
            </a:r>
            <a:r>
              <a:rPr lang="fi-FI" sz="1100" dirty="0" err="1"/>
              <a:t>kyöttämät</a:t>
            </a:r>
            <a:r>
              <a:rPr lang="fi-FI" sz="1100" dirty="0"/>
              <a:t> lähteet, maalaisjärki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kirjoittajan nimi ja aika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Kysyn kavereilta.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Käytän luotettavia lähteitä ja tarkistan faktat useasta lähteestä.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Luen asian monesta eri lähteestä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luen sen varmoista lähteistä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luen useaa eri lähdettä </a:t>
            </a:r>
            <a:r>
              <a:rPr lang="fi-FI" sz="1100" dirty="0" err="1"/>
              <a:t>googletabn</a:t>
            </a:r>
            <a:r>
              <a:rPr lang="fi-FI" sz="1100" dirty="0"/>
              <a:t> lähteen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Luen vain korjaamiseen liittyvää tekstiä eli homma ei toimi jos ei ole luotettavaa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luen yleensä luotettavista lähteistä esim. yliopiston julkaisu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"Lukemalla"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lähteet läpi, googlaa asiasta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Lähteet, tilastojen tekijät, kirjoittajan kirjoitustyyli ja sävy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Lähteistä (10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Netistä (4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Onko lähde luotettava. Jos ei välttämättä ole tarkastan todenperäisyyden muualta.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Ottamalla selvää, että kuka sen on kirjoittanut (2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Paikka mistä/missä se on tullut/kirjoitettu. Lukemalla tarkasti.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Painotalo, kirjoittaja ja hänen taustansa, aikaleima, konteksti ja julkaisu.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Päiväys, kuka kirjoittanut, asian totuudenmukaisuus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Selvitän 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sen kirjoittajan varmistamalla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Sisällön perusteella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tarkistaa asian useammista tiedonlähteistä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tarkistan asian useasta lähteestä (10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Tarkistan julkaisijan.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Tarkistan julkaisuajan, etsin mahdollista tietoa muualta ja maalaisjärkeä on hyvä käyttää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Tarkistan kirjan aitouden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Tarkistan lähteen jos tarvitsen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Tarkistan lähteet ja etsin aina uusinta tietoa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teen tarvittaessa esitutkimusta kirjoista ja otan selvää onko hänellä tapana kirjoittaa kyseisiä tekstejä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Tiedonhankinnan kautta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Tutkin lisätietoa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Tutustun kirjailijaan etukäteen, </a:t>
            </a:r>
            <a:r>
              <a:rPr lang="fi-FI" sz="1100" dirty="0" err="1"/>
              <a:t>etin</a:t>
            </a:r>
            <a:r>
              <a:rPr lang="fi-FI" sz="1100" dirty="0"/>
              <a:t> vaihtoehtoisia lähteitä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usein mietin hetken luettuani </a:t>
            </a:r>
            <a:r>
              <a:rPr lang="fi-FI" sz="1100" dirty="0" err="1"/>
              <a:t>jtain</a:t>
            </a:r>
            <a:r>
              <a:rPr lang="fi-FI" sz="1100" dirty="0"/>
              <a:t> vaikeasti uskottavaa, </a:t>
            </a:r>
            <a:r>
              <a:rPr lang="fi-FI" sz="1100" dirty="0" err="1"/>
              <a:t>takistana</a:t>
            </a:r>
            <a:r>
              <a:rPr lang="fi-FI" sz="1100" dirty="0"/>
              <a:t> faktat internetistä tai mietin asioita loogisesti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vertaa muihin lähteisiin ja tarkastaa kirjoittajan lähteet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err="1"/>
              <a:t>wikipedia</a:t>
            </a:r>
            <a:endParaRPr lang="fi-F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419867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9248E3A1-73CB-4628-A570-51D71D6D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52" y="1442259"/>
            <a:ext cx="6261135" cy="477358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FE8100C5-147D-4CA6-AE95-506271C5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613" y="1442259"/>
            <a:ext cx="6261135" cy="47735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Lukeminen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0E35CF92-CA1D-4665-B873-EF2821F50688}"/>
              </a:ext>
            </a:extLst>
          </p:cNvPr>
          <p:cNvSpPr txBox="1"/>
          <p:nvPr/>
        </p:nvSpPr>
        <p:spPr>
          <a:xfrm>
            <a:off x="8883676" y="4905375"/>
            <a:ext cx="2181199" cy="830997"/>
          </a:xfrm>
          <a:prstGeom prst="rect">
            <a:avLst/>
          </a:prstGeom>
          <a:noFill/>
          <a:ln>
            <a:solidFill>
              <a:srgbClr val="106894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Muuta, mitä?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Ei tarkennusta (4 kpl)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Filosofiaa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Korjauskirjoja</a:t>
            </a:r>
          </a:p>
        </p:txBody>
      </p:sp>
    </p:spTree>
    <p:extLst>
      <p:ext uri="{BB962C8B-B14F-4D97-AF65-F5344CB8AC3E}">
        <p14:creationId xmlns:p14="http://schemas.microsoft.com/office/powerpoint/2010/main" val="400368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A1342370-5237-48F6-8F89-BCCA9B80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6" y="1844675"/>
            <a:ext cx="6273328" cy="429805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Luetun ymmärtäminen</a:t>
            </a:r>
          </a:p>
        </p:txBody>
      </p:sp>
      <p:sp>
        <p:nvSpPr>
          <p:cNvPr id="8" name="Oikea aaltosulje 7">
            <a:extLst>
              <a:ext uri="{FF2B5EF4-FFF2-40B4-BE49-F238E27FC236}">
                <a16:creationId xmlns:a16="http://schemas.microsoft.com/office/drawing/2014/main" xmlns="" id="{7F338E6A-4514-4494-A964-AC0090686F3C}"/>
              </a:ext>
            </a:extLst>
          </p:cNvPr>
          <p:cNvSpPr/>
          <p:nvPr/>
        </p:nvSpPr>
        <p:spPr>
          <a:xfrm>
            <a:off x="5629274" y="3857625"/>
            <a:ext cx="352425" cy="1704975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22EDBF84-FF5A-41EC-826D-E2612F6A0A6A}"/>
              </a:ext>
            </a:extLst>
          </p:cNvPr>
          <p:cNvSpPr txBox="1"/>
          <p:nvPr/>
        </p:nvSpPr>
        <p:spPr>
          <a:xfrm>
            <a:off x="6210303" y="4294613"/>
            <a:ext cx="3600447" cy="646331"/>
          </a:xfrm>
          <a:prstGeom prst="rect">
            <a:avLst/>
          </a:prstGeom>
          <a:noFill/>
          <a:ln>
            <a:solidFill>
              <a:srgbClr val="106894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Näiltä vastaajilta kysyttiin avoimia kysymyksiä tekstin ymmärtämisestä sekä siitä, mistä hakevat ja ovatko saaneet apua lukemiseen. Ks. seuraavat sivut.</a:t>
            </a:r>
          </a:p>
        </p:txBody>
      </p:sp>
    </p:spTree>
    <p:extLst>
      <p:ext uri="{BB962C8B-B14F-4D97-AF65-F5344CB8AC3E}">
        <p14:creationId xmlns:p14="http://schemas.microsoft.com/office/powerpoint/2010/main" val="348554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30536" y="315313"/>
            <a:ext cx="9400832" cy="1332513"/>
          </a:xfrm>
        </p:spPr>
        <p:txBody>
          <a:bodyPr>
            <a:normAutofit fontScale="90000"/>
          </a:bodyPr>
          <a:lstStyle/>
          <a:p>
            <a:r>
              <a:rPr lang="fi-FI" dirty="0"/>
              <a:t>16 % varusmiehistä lukee ja ymmärtää sujuvasti tietynlaisia tekstejä, mutta joskus on vaikeuksia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4BEE45D8-C590-4AC4-8E86-0942864222E7}"/>
              </a:ext>
            </a:extLst>
          </p:cNvPr>
          <p:cNvSpPr txBox="1"/>
          <p:nvPr/>
        </p:nvSpPr>
        <p:spPr>
          <a:xfrm>
            <a:off x="1127125" y="1844675"/>
            <a:ext cx="4064000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400" b="1" dirty="0"/>
              <a:t>Millaisia tekstejä sinun on vaikea ymmärtää?</a:t>
            </a:r>
          </a:p>
          <a:p>
            <a:r>
              <a:rPr lang="fi-FI" sz="1400" b="1" dirty="0"/>
              <a:t>15 vastaajaa kommentoi: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Kaikennäköisiä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Elokuviin perustuvia kirjoja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Romaaneja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Ulkomaankielellä kirjoitettuja tekstejä.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Kaunokirjallisuus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Pientä tekstiä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Erittäin kapulakielisiä, paljon ammattijargonia sisältävät tekstit, joissa oletetaan lukijan olevan asiaan perehtynyt. Esimerkkinä Janne </a:t>
            </a:r>
            <a:r>
              <a:rPr lang="fi-FI" sz="1400" dirty="0" err="1"/>
              <a:t>Kaiston</a:t>
            </a:r>
            <a:r>
              <a:rPr lang="fi-FI" sz="1400" dirty="0"/>
              <a:t> Johdatus esineoikeuteen (2016).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pitkiä ja haastavia lauseita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Tekstiä joka sisältää laskennallisia tai vaikeasti hahmotettavia asioita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vaikeita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Pitkiä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Pitkiä tekstejä, kirjoja, suomea ylipäätään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osaa sanoa</a:t>
            </a:r>
          </a:p>
          <a:p>
            <a:endParaRPr lang="fi-FI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7EFBEDF3-FAE7-437F-BEC7-881B9D4AEC0D}"/>
              </a:ext>
            </a:extLst>
          </p:cNvPr>
          <p:cNvSpPr txBox="1"/>
          <p:nvPr/>
        </p:nvSpPr>
        <p:spPr>
          <a:xfrm>
            <a:off x="5356224" y="1844675"/>
            <a:ext cx="6427789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400" b="1" dirty="0"/>
              <a:t>Mistä haet apua vaikeiden tekstien lukemiseen ja ymmärtämiseen?</a:t>
            </a:r>
          </a:p>
          <a:p>
            <a:r>
              <a:rPr lang="fi-FI" sz="1400" b="1" dirty="0"/>
              <a:t>19 vastaajaa kommentoi: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mistään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</a:t>
            </a:r>
            <a:r>
              <a:rPr lang="fi-FI" sz="1400" dirty="0" err="1"/>
              <a:t>tarvii</a:t>
            </a:r>
            <a:r>
              <a:rPr lang="fi-FI" sz="1400" dirty="0"/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Netistä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Perhe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Internetistä, perheeltä ja ystäviltä.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Lukemalla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luen useasti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hae, en lue</a:t>
            </a:r>
          </a:p>
          <a:p>
            <a:r>
              <a:rPr lang="fi-FI" sz="1400" i="1" dirty="0">
                <a:sym typeface="Wingdings" panose="05000000000000000000" pitchFamily="2" charset="2"/>
              </a:rPr>
              <a:t>Huom. Vastaukset avun saamiseen olivat ristiriitaisia, jätetty pois raportista.</a:t>
            </a:r>
            <a:endParaRPr lang="fi-FI" sz="1400" i="1" dirty="0"/>
          </a:p>
          <a:p>
            <a:endParaRPr lang="fi-FI" sz="1400" b="1" dirty="0"/>
          </a:p>
          <a:p>
            <a:r>
              <a:rPr lang="fi-FI" sz="1400" b="1" dirty="0"/>
              <a:t>Millaista apua tarvitsit tai haluaisit saada lukemiseen?</a:t>
            </a:r>
          </a:p>
          <a:p>
            <a:r>
              <a:rPr lang="fi-FI" sz="1400" b="1" dirty="0"/>
              <a:t>9 totesi, ettei tarvitse apua</a:t>
            </a:r>
          </a:p>
          <a:p>
            <a:r>
              <a:rPr lang="fi-FI" sz="1400" b="1" dirty="0"/>
              <a:t>Muut: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usko että ulkopuolisen avusta olisi merkittävää hyötyä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Haluaisin järjestää itselleni enemmän rauhallista ja hiljaista aikaa lukemista varten.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jotain helpotettua tekstiä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Tarvitsisin jonkun, joka antaa ohjeita lukemiseen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tiedä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923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30536" y="315313"/>
            <a:ext cx="9400832" cy="1332513"/>
          </a:xfrm>
        </p:spPr>
        <p:txBody>
          <a:bodyPr>
            <a:normAutofit/>
          </a:bodyPr>
          <a:lstStyle/>
          <a:p>
            <a:r>
              <a:rPr lang="fi-FI" dirty="0"/>
              <a:t>12 % kokee usein vaikeuksia ymmärtää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4BEE45D8-C590-4AC4-8E86-0942864222E7}"/>
              </a:ext>
            </a:extLst>
          </p:cNvPr>
          <p:cNvSpPr txBox="1"/>
          <p:nvPr/>
        </p:nvSpPr>
        <p:spPr>
          <a:xfrm>
            <a:off x="1127125" y="1844675"/>
            <a:ext cx="4064000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400" b="1" dirty="0"/>
              <a:t>Millaisia tekstejä sinun on vaikea ymmärtää?</a:t>
            </a:r>
          </a:p>
          <a:p>
            <a:r>
              <a:rPr lang="fi-FI" sz="1400" b="1" dirty="0"/>
              <a:t>13 vastaajaa kommentoi: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Vähä </a:t>
            </a:r>
            <a:r>
              <a:rPr lang="fi-FI" sz="1400" dirty="0" err="1"/>
              <a:t>kaikkii</a:t>
            </a:r>
            <a:r>
              <a:rPr lang="fi-FI" sz="1400" dirty="0"/>
              <a:t> </a:t>
            </a:r>
            <a:r>
              <a:rPr lang="fi-FI" sz="1400" dirty="0" err="1"/>
              <a:t>sillee</a:t>
            </a:r>
            <a:r>
              <a:rPr lang="fi-FI" sz="1400" dirty="0"/>
              <a:t> </a:t>
            </a:r>
            <a:r>
              <a:rPr lang="fi-FI" sz="1400" dirty="0" err="1"/>
              <a:t>pidempii</a:t>
            </a: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mitään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Tietotekstejä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Pitkiä tekstejä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Lukihäiriön takia kaikkia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runo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kaikkia vaikea lukihäiriö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pitkiä joissa tapahtuu paljon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pienellä kirjoitettua tekstiä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kaikkia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Kaikenlaisia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endParaRPr lang="fi-FI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7EFBEDF3-FAE7-437F-BEC7-881B9D4AEC0D}"/>
              </a:ext>
            </a:extLst>
          </p:cNvPr>
          <p:cNvSpPr txBox="1"/>
          <p:nvPr/>
        </p:nvSpPr>
        <p:spPr>
          <a:xfrm>
            <a:off x="5356224" y="1844675"/>
            <a:ext cx="6427789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400" b="1" dirty="0"/>
              <a:t>Mistä haet apua vaikeiden tekstien lukemiseen ja ymmärtämiseen?</a:t>
            </a:r>
          </a:p>
          <a:p>
            <a:r>
              <a:rPr lang="fi-FI" sz="1400" b="1" dirty="0"/>
              <a:t>13 vastaajaa kommentoi: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kysyn kavereilta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mistään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tarvitse apua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Itseltä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jätän lukematta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koulu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luen moneen kertaan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Netistä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Otan omanajan</a:t>
            </a:r>
          </a:p>
          <a:p>
            <a:r>
              <a:rPr lang="fi-FI" sz="1400" i="1" dirty="0">
                <a:sym typeface="Wingdings" panose="05000000000000000000" pitchFamily="2" charset="2"/>
              </a:rPr>
              <a:t>Huom. Vastaukset avun saamiseen olivat ristiriitaisia, jätetty pois raportista.</a:t>
            </a:r>
            <a:endParaRPr lang="fi-FI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endParaRPr lang="fi-FI" sz="1400" b="1" dirty="0"/>
          </a:p>
          <a:p>
            <a:r>
              <a:rPr lang="fi-FI" sz="1400" b="1" dirty="0"/>
              <a:t>Millaista apua tarvitsit tai haluaisit saada lukemiseen?</a:t>
            </a:r>
          </a:p>
          <a:p>
            <a:r>
              <a:rPr lang="fi-FI" sz="1400" b="1" dirty="0"/>
              <a:t>6 totesi, ettei tarvitse apua</a:t>
            </a:r>
          </a:p>
          <a:p>
            <a:r>
              <a:rPr lang="fi-FI" sz="1400" b="1" dirty="0"/>
              <a:t>Muut: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Enemmän toistoja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tiedä 3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07580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Kirjasto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9FBE75F2-3D17-4EAF-804D-8CF34DDE1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700213"/>
            <a:ext cx="6370872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Kirjasto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0FAEFE1D-EECB-4098-8FEB-32B1E8F9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157159"/>
            <a:ext cx="7059780" cy="515156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8831C0A3-D4F5-460D-9FC8-98738CA62DB6}"/>
              </a:ext>
            </a:extLst>
          </p:cNvPr>
          <p:cNvSpPr txBox="1"/>
          <p:nvPr/>
        </p:nvSpPr>
        <p:spPr>
          <a:xfrm>
            <a:off x="5543549" y="2489672"/>
            <a:ext cx="2643356" cy="830997"/>
          </a:xfrm>
          <a:prstGeom prst="rect">
            <a:avLst/>
          </a:prstGeom>
          <a:noFill/>
          <a:ln>
            <a:solidFill>
              <a:srgbClr val="106894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 *) Väittämä jatkuu: e-kirjat, e-äänikirjat, sähköiset sanoma- ja aikakausilehdet, musan ja elokuvien lataaminen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D9135061-5F0A-439A-B903-D3E791745E8F}"/>
              </a:ext>
            </a:extLst>
          </p:cNvPr>
          <p:cNvSpPr txBox="1"/>
          <p:nvPr/>
        </p:nvSpPr>
        <p:spPr>
          <a:xfrm>
            <a:off x="5343524" y="5309073"/>
            <a:ext cx="2209801" cy="646331"/>
          </a:xfrm>
          <a:prstGeom prst="rect">
            <a:avLst/>
          </a:prstGeom>
          <a:noFill/>
          <a:ln>
            <a:solidFill>
              <a:srgbClr val="106894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Muuta, mitä?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Ei tarkennusta (3 kpl)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Vinyylilevyt</a:t>
            </a:r>
          </a:p>
        </p:txBody>
      </p:sp>
    </p:spTree>
    <p:extLst>
      <p:ext uri="{BB962C8B-B14F-4D97-AF65-F5344CB8AC3E}">
        <p14:creationId xmlns:p14="http://schemas.microsoft.com/office/powerpoint/2010/main" val="25624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30536" y="315313"/>
            <a:ext cx="9400832" cy="1332513"/>
          </a:xfrm>
        </p:spPr>
        <p:txBody>
          <a:bodyPr>
            <a:normAutofit fontScale="90000"/>
          </a:bodyPr>
          <a:lstStyle/>
          <a:p>
            <a:r>
              <a:rPr lang="fi-FI" dirty="0"/>
              <a:t>Mikä saisi sinut käyttämään kirjastoa enemmän? N=77 eli 53 % vastaajista kommentoi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4BEE45D8-C590-4AC4-8E86-0942864222E7}"/>
              </a:ext>
            </a:extLst>
          </p:cNvPr>
          <p:cNvSpPr txBox="1"/>
          <p:nvPr/>
        </p:nvSpPr>
        <p:spPr>
          <a:xfrm>
            <a:off x="1127125" y="1844675"/>
            <a:ext cx="10656888" cy="3899019"/>
          </a:xfrm>
          <a:prstGeom prst="rect">
            <a:avLst/>
          </a:prstGeom>
          <a:noFill/>
          <a:ln>
            <a:noFill/>
          </a:ln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Aika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A-oikeudet (2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Bakteerikammosta pääseminen.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mikään (17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oikeastaan mikään, käytän mobiili sovelluksia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ole kauheasti tarvetta kirjastonpalveluille.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</a:t>
            </a:r>
            <a:r>
              <a:rPr lang="fi-FI" sz="1400" dirty="0" err="1"/>
              <a:t>tietoo</a:t>
            </a: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 osaa sanoa tai en tiedä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enemmän suosittuja kirjoja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enemmän aikaa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helpompi netin aineistohaku infot kirjallisuudesta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ilmaiset 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isompi valikoima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Jos kirjoja voisi lainata suoraan </a:t>
            </a:r>
            <a:r>
              <a:rPr lang="fi-FI" sz="1400" dirty="0" err="1"/>
              <a:t>kotoota</a:t>
            </a:r>
            <a:r>
              <a:rPr lang="fi-FI" sz="1400" dirty="0"/>
              <a:t> tietokoneella maksuttomasti, </a:t>
            </a:r>
            <a:r>
              <a:rPr lang="fi-FI" sz="1400" dirty="0" err="1"/>
              <a:t>esim</a:t>
            </a:r>
            <a:r>
              <a:rPr lang="fi-FI" sz="1400" dirty="0"/>
              <a:t> vaikka viikoksi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Jos kirjasto olisi lähempänä (3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Jos olisi aikaa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Jos siellä olisi esimerkiksi laminointi kone ja muita toimistossa tarvittavia laitteita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Jos siellä olisi isompi kirjavalikoima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jos sinne jaksaisi raahautua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joustavammat käyntiajat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Kahviliput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Kiinnostus kirjallisuuteen ja kirjoihin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käyttäisin enemmän jos olisi aikaa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Käytän kirjastoa mielestäni tarpeeksi (2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lukemisesta tykkääminen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mielenkiinto kirjoihin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Mielenkiintoiset aktiviteetit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mielenkiito uuteen kirjasarjaan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mielenkiintoinen lukeminen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motivaatio lukemiseen, älylaitteiden kieltäminen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Netti palvelukset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oma-aloitteisuus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opiskelu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Paremmat 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Parempi valikoima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sarjakuvat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Sen pitäisi olla vielä houkuttelevampi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uudempaa kirjallisuutta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valikoima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Yo kokeet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endParaRPr lang="fi-FI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374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Raportin sisältö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Tutkimuksen tausta, tavoite ja toteutus</a:t>
            </a:r>
          </a:p>
          <a:p>
            <a:r>
              <a:rPr lang="fi-FI" dirty="0"/>
              <a:t>Vastaajien taustatiedot</a:t>
            </a:r>
          </a:p>
          <a:p>
            <a:r>
              <a:rPr lang="fi-FI" dirty="0"/>
              <a:t>Lukeminen</a:t>
            </a:r>
          </a:p>
          <a:p>
            <a:r>
              <a:rPr lang="fi-FI" dirty="0"/>
              <a:t>Kirjasto</a:t>
            </a:r>
          </a:p>
          <a:p>
            <a:r>
              <a:rPr lang="fi-FI" dirty="0"/>
              <a:t>Varuskunnan kirjasto</a:t>
            </a:r>
          </a:p>
          <a:p>
            <a:r>
              <a:rPr lang="fi-FI" dirty="0"/>
              <a:t>Miten saada kaverit lukemaan?</a:t>
            </a:r>
          </a:p>
          <a:p>
            <a:r>
              <a:rPr lang="fi-FI" dirty="0"/>
              <a:t>Kyselyyn vastaamisen helppous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01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7125" y="400050"/>
            <a:ext cx="6729451" cy="1196955"/>
          </a:xfrm>
        </p:spPr>
        <p:txBody>
          <a:bodyPr>
            <a:normAutofit fontScale="90000"/>
          </a:bodyPr>
          <a:lstStyle/>
          <a:p>
            <a:r>
              <a:rPr lang="fi-FI" dirty="0"/>
              <a:t>Mielipiteet kirjastosta sen mukaan, miten ymmärtää lukemaansa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C87EF238-1887-435C-80A9-9DA23A3743C5}"/>
              </a:ext>
            </a:extLst>
          </p:cNvPr>
          <p:cNvSpPr txBox="1"/>
          <p:nvPr/>
        </p:nvSpPr>
        <p:spPr>
          <a:xfrm>
            <a:off x="1127125" y="1844675"/>
            <a:ext cx="3463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Sujuvimmat lukijat tuntevat kirjaston palvelut muita paremmin ja pitävät kirjaston aineistoja ja palveluita kiinnostavina useammin kuin muut.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Kirjaston palvelujen tuntemisessa ja käytössä on isot erot ryhmittäin. </a:t>
            </a:r>
          </a:p>
          <a:p>
            <a:r>
              <a:rPr lang="fi-FI" dirty="0"/>
              <a:t>Lukuvaikeuksia kokevien ryhmä on kuitenkin pieni, joten vertailu on vain suuntaa-antava.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D565B77F-3F98-4D06-8B0F-E754BC19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12" y="114733"/>
            <a:ext cx="6729451" cy="6628534"/>
          </a:xfrm>
          <a:prstGeom prst="rect">
            <a:avLst/>
          </a:prstGeom>
        </p:spPr>
      </p:pic>
      <p:sp>
        <p:nvSpPr>
          <p:cNvPr id="9" name="Ellipsi 8">
            <a:extLst>
              <a:ext uri="{FF2B5EF4-FFF2-40B4-BE49-F238E27FC236}">
                <a16:creationId xmlns:a16="http://schemas.microsoft.com/office/drawing/2014/main" xmlns="" id="{9C495728-DBEF-4DC8-8B0F-559BEF65CDFC}"/>
              </a:ext>
            </a:extLst>
          </p:cNvPr>
          <p:cNvSpPr/>
          <p:nvPr/>
        </p:nvSpPr>
        <p:spPr>
          <a:xfrm>
            <a:off x="9402763" y="3252570"/>
            <a:ext cx="885825" cy="352859"/>
          </a:xfrm>
          <a:prstGeom prst="ellipse">
            <a:avLst/>
          </a:prstGeom>
          <a:noFill/>
          <a:ln w="28575">
            <a:solidFill>
              <a:srgbClr val="106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864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Varuskunnan kirjasto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EB947215-DECB-47C9-8BC0-26C8FFBA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844675"/>
            <a:ext cx="5998984" cy="354818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D273D642-FAE4-4D35-876F-F8F990A2FACE}"/>
              </a:ext>
            </a:extLst>
          </p:cNvPr>
          <p:cNvSpPr txBox="1"/>
          <p:nvPr/>
        </p:nvSpPr>
        <p:spPr>
          <a:xfrm>
            <a:off x="6992760" y="1860550"/>
            <a:ext cx="4657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23 Millaisia kokemuksia sinulla on varuskunnan kirjastosta? (kysytty kirjastoa käyttäneiltä)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Avulias palvelu, hyvä valikoima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halpoja poistokirjoja ja pieneksi kirjastoksi hyvä valikoima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Hyviä (3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hyvä hlökunta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Hyvä ja laaja valikoima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hyvä paikka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Hyvät valikoimat, yleensä hiljainen mutta huonosti äänieristetty lukupaikka.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Ihan jees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Meillä on huippu sotku ja kirjasto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Mielenkiintoinen paikka, jossa on hyvä tunnelma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Palvelu hyvää ja iloista, valikoima riittävän laaja.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rauhallinen paikka jos haluaa kasata ajatukset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83895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7125" y="367700"/>
            <a:ext cx="5378450" cy="1332513"/>
          </a:xfrm>
        </p:spPr>
        <p:txBody>
          <a:bodyPr>
            <a:normAutofit/>
          </a:bodyPr>
          <a:lstStyle/>
          <a:p>
            <a:r>
              <a:rPr lang="fi-FI" dirty="0"/>
              <a:t>Varuskunnan kirjaston käyttäjät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ACBAD3BD-4C72-46FF-8F55-0789E4E8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326" y="128276"/>
            <a:ext cx="4859687" cy="660144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C87EF238-1887-435C-80A9-9DA23A3743C5}"/>
              </a:ext>
            </a:extLst>
          </p:cNvPr>
          <p:cNvSpPr txBox="1"/>
          <p:nvPr/>
        </p:nvSpPr>
        <p:spPr>
          <a:xfrm>
            <a:off x="1127125" y="1844675"/>
            <a:ext cx="5311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Varuskunnan kirjastoa käyttävät muita useammin varusmiehet,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joilla pohjakoulutus lukio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jotka aikovat jatkaa opiskeluja armeijan jälkeen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jotka lukevat mieluiten painettua tekstiä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käyttävät kirjastoa jo entuudestaan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lukevat useita tai joitakin kirjoja vuodessa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312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30536" y="315313"/>
            <a:ext cx="9400832" cy="1332513"/>
          </a:xfrm>
        </p:spPr>
        <p:txBody>
          <a:bodyPr>
            <a:normAutofit/>
          </a:bodyPr>
          <a:lstStyle/>
          <a:p>
            <a:r>
              <a:rPr lang="fi-FI" dirty="0"/>
              <a:t>Miten saada kaverit lukemaan?</a:t>
            </a:r>
            <a:br>
              <a:rPr lang="fi-FI" dirty="0"/>
            </a:br>
            <a:r>
              <a:rPr lang="fi-FI" dirty="0"/>
              <a:t>N=82 eli 56 % vastaajista kommentoi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4BEE45D8-C590-4AC4-8E86-0942864222E7}"/>
              </a:ext>
            </a:extLst>
          </p:cNvPr>
          <p:cNvSpPr txBox="1"/>
          <p:nvPr/>
        </p:nvSpPr>
        <p:spPr>
          <a:xfrm>
            <a:off x="1136650" y="1700213"/>
            <a:ext cx="10379075" cy="4662815"/>
          </a:xfrm>
          <a:prstGeom prst="rect">
            <a:avLst/>
          </a:prstGeom>
          <a:noFill/>
          <a:ln>
            <a:noFill/>
          </a:ln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Aikeilla kirjoista joista itse pidän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aloittaisi sarjakuvilla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Antaisin hänelle KL lomia.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auttaisin löytämään uusia kiinnostuksia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Ehdottaisin hyvä kirjaa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"esimerkillä"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Esittelisin kirjaa vähän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err="1"/>
              <a:t>esittäisen</a:t>
            </a:r>
            <a:r>
              <a:rPr lang="fi-FI" sz="1100" dirty="0"/>
              <a:t> lukemisen hyviä puolia, ottaisin selvää hänen teksti maustaan ja etsisin siihen sopivaa aineistoa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etsimällä kiinnostavaa luettavaa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etsisin kiinnostavaa luettavaa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hauskoja kirjoja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Heitän kirjan eteen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hyviä kirjoja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Kehuisin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Kehuisin kirjoja joita olen lukenut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Kertoa hyvistä kokemuksista kirjoista.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err="1"/>
              <a:t>kertoiosin</a:t>
            </a:r>
            <a:r>
              <a:rPr lang="fi-FI" sz="1100" dirty="0"/>
              <a:t> hyvästä kirjasta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Kertoisin hyviä kirjoja </a:t>
            </a:r>
            <a:r>
              <a:rPr lang="fi-FI" sz="1100" dirty="0" err="1"/>
              <a:t>yms</a:t>
            </a: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kertoisin jonkun tavoitteen jonka olen lukemalla tavoittanut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Kertoisin kiinnostavasta teoksesta.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kertoisin kirjoista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Kertoisin kuinka jännittävää lukeminen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Kertoisin kuinka mukavaa lukeminen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Kertoisin miten monipuolista luettavaa on saatavilla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kertomalla että siitä on hyötyä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kiinnostava kirja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kirja suosituksia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kuinka tylsää se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Kuvailisin </a:t>
            </a:r>
            <a:r>
              <a:rPr lang="fi-FI" sz="1100" dirty="0" err="1"/>
              <a:t>mite</a:t>
            </a:r>
            <a:r>
              <a:rPr lang="fi-FI" sz="1100" dirty="0"/>
              <a:t> mukavaa ja rentouttavaa lukemine voi olla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Lailla ja asetuksella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Lainaisin hyvän kirjan.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luettu kirja = kahvilippu :) </a:t>
            </a:r>
            <a:r>
              <a:rPr lang="fi-FI" sz="1100" dirty="0" err="1"/>
              <a:t>tms</a:t>
            </a: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lukeminen antaa mielenkiintoisia näkökantoja ja </a:t>
            </a:r>
            <a:r>
              <a:rPr lang="fi-FI" sz="1100" dirty="0" err="1"/>
              <a:t>oavartaa</a:t>
            </a:r>
            <a:r>
              <a:rPr lang="fi-FI" sz="1100" dirty="0"/>
              <a:t> omaa maailmankuvaa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Lukeminen on hyväksi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Neuvoisin heidät kirjastoon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nostaisin </a:t>
            </a:r>
            <a:r>
              <a:rPr lang="fi-FI" sz="1100" dirty="0" err="1"/>
              <a:t>lukmeisen</a:t>
            </a:r>
            <a:r>
              <a:rPr lang="fi-FI" sz="1100" dirty="0"/>
              <a:t> tärkeyttä ja käytännöllisyyttä korkealle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ostaisin jonkun puhujan joka tietää kirjoista jotain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Ottaisin jonkin itse arvostamani kirjan hänelle ja sanoisin: ”kokeile”.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Pakotan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Pakottaisin nyrkin ja hellan väliin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err="1"/>
              <a:t>Palkitsisisin</a:t>
            </a: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Perustelin, ehkä lukisin yhden sivun ääneen, jotta kiinnostus alkaisi.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Raha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saa elämyksiä pääsee jyvälle yhteiskunnasta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sanoisin että 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suosittelisin jotain kiinnostavia kirjoja ja kertoisin omista kokemuksista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suosittelisin kirjoja (3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tarjoaisin jotain henkilöä kiinnostavaa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toisin yksikköihin näytille millaista luettavaa kirjastosta saa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useimmat kaverini lukevat jo, mutta yrittäisin varmaan saada heidät kokemaan uusia elämyksiä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yrittäisin löytää heitä kiinnostavaa luettavaa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Yrittäisin suositella jotain hänen kiinnostuksenkohteitaan vastaavaa lukemista.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ei ehdi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ei innostaisi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ei mitään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ei </a:t>
            </a:r>
            <a:r>
              <a:rPr lang="fi-FI" sz="1100" dirty="0" err="1"/>
              <a:t>oo</a:t>
            </a:r>
            <a:r>
              <a:rPr lang="fi-FI" sz="1100" dirty="0"/>
              <a:t> pakko jos ei tahdo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innostaisi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kehota muita tekemään asioita joihin heillä ei ole ollut sitä ennen kiinnostusta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millaisiakaan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mitään (3 kpl)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mitään. Eri ihmiset tykkäävät ottaa vastaan mediaa itselleen mukavimmalla tavalla.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ole käynyt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pakottaisi, sillä se ei edistä mitään.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 tiedä tai en osaa sanoa (15 kpl)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01CE341E-6F09-458C-BAAE-DDEBF53E04DA}"/>
              </a:ext>
            </a:extLst>
          </p:cNvPr>
          <p:cNvSpPr txBox="1"/>
          <p:nvPr/>
        </p:nvSpPr>
        <p:spPr>
          <a:xfrm>
            <a:off x="9007368" y="395680"/>
            <a:ext cx="2776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Jos sinun tehtäväsi olisi innostaa kavereitasi lukemaan enemmän, millaisia keinoja käyttäisit?</a:t>
            </a:r>
          </a:p>
        </p:txBody>
      </p:sp>
    </p:spTree>
    <p:extLst>
      <p:ext uri="{BB962C8B-B14F-4D97-AF65-F5344CB8AC3E}">
        <p14:creationId xmlns:p14="http://schemas.microsoft.com/office/powerpoint/2010/main" val="20810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Kyselyyn vastaamisen helppous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EAEC4785-F61F-4AA9-BA13-1FE7D5AC3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50" y="1866741"/>
            <a:ext cx="5182049" cy="365791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xmlns="" id="{0A4AC1B4-4829-4E5F-8F3F-D5BB15433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2566987"/>
            <a:ext cx="438150" cy="48577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ABFA21D0-1C7C-4207-AA2D-5B9948CFB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4291012"/>
            <a:ext cx="419100" cy="46672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3C8760C2-0467-4FE3-A5B3-0BA9304FA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28" y="1866741"/>
            <a:ext cx="7069185" cy="18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99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27125" y="374650"/>
            <a:ext cx="10515600" cy="1325563"/>
          </a:xfrm>
        </p:spPr>
        <p:txBody>
          <a:bodyPr/>
          <a:lstStyle/>
          <a:p>
            <a:r>
              <a:rPr lang="fi-FI" dirty="0"/>
              <a:t>Yhteystiedot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500" dirty="0"/>
              <a:t>Tutkimusjohtaja</a:t>
            </a:r>
          </a:p>
          <a:p>
            <a:r>
              <a:rPr lang="fi-FI" sz="1500" dirty="0"/>
              <a:t>Heli Koivu</a:t>
            </a:r>
          </a:p>
          <a:p>
            <a:r>
              <a:rPr lang="fi-FI" sz="1500" dirty="0"/>
              <a:t>Puh. 040 743 5334</a:t>
            </a:r>
          </a:p>
          <a:p>
            <a:r>
              <a:rPr lang="fi-FI" sz="1500" dirty="0"/>
              <a:t>heli.koivu@informatumresearch.fi</a:t>
            </a:r>
          </a:p>
          <a:p>
            <a:endParaRPr lang="fi-FI" sz="1500" dirty="0"/>
          </a:p>
          <a:p>
            <a:endParaRPr lang="fi-FI" sz="1500" dirty="0"/>
          </a:p>
          <a:p>
            <a:endParaRPr lang="fi-FI" sz="1500" dirty="0"/>
          </a:p>
          <a:p>
            <a:r>
              <a:rPr lang="fi-FI" sz="1500" dirty="0"/>
              <a:t>www.informatumresearch.fi</a:t>
            </a:r>
          </a:p>
        </p:txBody>
      </p:sp>
    </p:spTree>
    <p:extLst>
      <p:ext uri="{BB962C8B-B14F-4D97-AF65-F5344CB8AC3E}">
        <p14:creationId xmlns:p14="http://schemas.microsoft.com/office/powerpoint/2010/main" val="200123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Tutkimuksen tausta, tavoite ja toteutus</a:t>
            </a:r>
          </a:p>
        </p:txBody>
      </p:sp>
      <p:sp>
        <p:nvSpPr>
          <p:cNvPr id="4" name="Alaotsikko 2"/>
          <p:cNvSpPr>
            <a:spLocks noGrp="1"/>
          </p:cNvSpPr>
          <p:nvPr>
            <p:ph type="subTitle" idx="4294967295"/>
          </p:nvPr>
        </p:nvSpPr>
        <p:spPr>
          <a:xfrm>
            <a:off x="1127126" y="1844675"/>
            <a:ext cx="10656888" cy="4379952"/>
          </a:xfrm>
        </p:spPr>
        <p:txBody>
          <a:bodyPr numCol="2" spcCol="720000">
            <a:noAutofit/>
          </a:bodyPr>
          <a:lstStyle/>
          <a:p>
            <a:pPr algn="l"/>
            <a:r>
              <a:rPr lang="fi-FI" dirty="0"/>
              <a:t>Tutkimuksen tausta ja tavoite</a:t>
            </a:r>
          </a:p>
          <a:p>
            <a:pPr algn="l"/>
            <a:r>
              <a:rPr lang="fi-FI" sz="1400" dirty="0"/>
              <a:t>Osana Helsingin kaupunginkirjaston hallinnoimaa Kirjastot aikuisten lukemisen edistäjinä -tutkimushanketta Helsingin kaupunginkirjasto teetti verkkokyselyn varusmiesten lukutaidosta ja – tottumuksista sekä siitä miten hyvin he tuntevat kirjaston palvelut. Verkkokysely suoritettiin yhteistyönä Puolustusvoimien kanssa.</a:t>
            </a:r>
          </a:p>
          <a:p>
            <a:r>
              <a:rPr lang="fi-FI" sz="1400" dirty="0" err="1"/>
              <a:t>Informatum</a:t>
            </a:r>
            <a:r>
              <a:rPr lang="fi-FI" sz="1400" dirty="0"/>
              <a:t> </a:t>
            </a:r>
            <a:r>
              <a:rPr lang="fi-FI" sz="1400" dirty="0" err="1"/>
              <a:t>Research</a:t>
            </a:r>
            <a:r>
              <a:rPr lang="fi-FI" sz="1400" dirty="0"/>
              <a:t> vastasi kyselyn teknisestä toteutuksesta sekä aineistojen analyysistä. </a:t>
            </a:r>
          </a:p>
          <a:p>
            <a:r>
              <a:rPr lang="fi-FI" sz="1400" dirty="0"/>
              <a:t>Kyselyn kysymykset muotoiltiin yhdessä tutkimuksen ohjausryhmän edustajien kanssa. </a:t>
            </a:r>
          </a:p>
          <a:p>
            <a:r>
              <a:rPr lang="fi-FI" sz="1400" dirty="0"/>
              <a:t>Tavoitteena oli, että puolet vastaajista olisi osallistunut kirjaston palveluja esittelevään interventioon ja puolet ei. Tutkimuksessa siis haluttiin selvittää myös se, voidaanko varusmiesten näkemyksiin lukemisesta ja kirjastosta vaikuttaa armeija-aikana.</a:t>
            </a:r>
          </a:p>
          <a:p>
            <a:r>
              <a:rPr lang="fi-FI" sz="1400" dirty="0"/>
              <a:t>Tavoite toteutui vain osittain. Tutkimus toteutettiin Karjalan Prikaatissa. Kaartin Prikaatissa interventio ja kysely jäivät asetetussa aikataulussa toteuttamatta Puolustusvoimista johtuen.</a:t>
            </a:r>
          </a:p>
          <a:p>
            <a:r>
              <a:rPr lang="fi-FI" dirty="0"/>
              <a:t>Toteutus</a:t>
            </a:r>
          </a:p>
          <a:p>
            <a:r>
              <a:rPr lang="fi-FI" sz="1400" dirty="0"/>
              <a:t>Karjalan Prikaatin varusmiehet vastasivat 28.2. ja 1.3.2018.</a:t>
            </a:r>
          </a:p>
          <a:p>
            <a:r>
              <a:rPr lang="fi-FI" sz="1400" dirty="0"/>
              <a:t>Vastaajia oli 147.</a:t>
            </a:r>
          </a:p>
          <a:p>
            <a:r>
              <a:rPr lang="fi-FI" sz="1400" dirty="0"/>
              <a:t>Verkkokysely toteutettiin Surveypal-työkalulla. Kaikki vastaajat saivat saman avoimen linkin ja vastasivat anonyymeinä.</a:t>
            </a:r>
          </a:p>
          <a:p>
            <a:r>
              <a:rPr lang="fi-FI" sz="1400" dirty="0"/>
              <a:t>Vastausprosentista ei ole tietoa, koska Puolustusvoimat jakoi Karjalan Prikaatin varusmiehille avoimen linkin. Oletuksena kuitenkin oli, että kaikki tai lähes kaikki linkin saaneet vastasivat kyselyyn.</a:t>
            </a:r>
          </a:p>
          <a:p>
            <a:endParaRPr lang="fi-FI" sz="1400" dirty="0"/>
          </a:p>
          <a:p>
            <a:endParaRPr lang="fi-FI" sz="1400" dirty="0"/>
          </a:p>
          <a:p>
            <a:pPr algn="l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05346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F605423C-D19A-4904-9C2B-87B501BB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938" y="1844675"/>
            <a:ext cx="3734320" cy="304433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Vastaajien taustatiedot: </a:t>
            </a:r>
            <a:br>
              <a:rPr lang="fi-FI" dirty="0"/>
            </a:br>
            <a:r>
              <a:rPr lang="fi-FI" dirty="0"/>
              <a:t>ikä, äidinkieli ja sukupuoli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66DFA6AF-D455-494E-B757-473D371D2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1844675"/>
            <a:ext cx="3760156" cy="30607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xmlns="" id="{0AB371EF-951E-4381-92CC-0EDE7CA51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094" y="1844675"/>
            <a:ext cx="3760154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7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Vastaajien taustatiedot,</a:t>
            </a:r>
            <a:br>
              <a:rPr lang="fi-FI" dirty="0"/>
            </a:br>
            <a:r>
              <a:rPr lang="fi-FI" dirty="0"/>
              <a:t>koulutus ja opiskelu armeijan jälkeen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D39C0159-2CCB-4F3C-AA9B-CDF1C87D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844676"/>
            <a:ext cx="3754397" cy="30607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6BE1B654-5C5F-44A0-A986-E8F4879C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891" y="1844677"/>
            <a:ext cx="3760154" cy="30607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65CAC6D6-4CF8-43DD-882E-F27BD3267557}"/>
              </a:ext>
            </a:extLst>
          </p:cNvPr>
          <p:cNvSpPr txBox="1"/>
          <p:nvPr/>
        </p:nvSpPr>
        <p:spPr>
          <a:xfrm>
            <a:off x="9915525" y="5477728"/>
            <a:ext cx="1466850" cy="830997"/>
          </a:xfrm>
          <a:prstGeom prst="rect">
            <a:avLst/>
          </a:prstGeom>
          <a:noFill/>
          <a:ln>
            <a:solidFill>
              <a:srgbClr val="106894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Huom. Peruskoulu-ryhmässä n pieni, tulos vain suuntaa-antava.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AA8F5A76-BCCA-427D-A254-4FF050C2B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500" y="5049839"/>
            <a:ext cx="5462100" cy="12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Lukeminen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75AC5E12-C421-4691-A00E-26341AE1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844675"/>
            <a:ext cx="6358679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2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Lukeminen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1EB47077-B782-48C0-AA72-E064B3ED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700213"/>
            <a:ext cx="6273328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7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Lukeminen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7CF32F0D-868F-4178-8EE9-31849B34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844675"/>
            <a:ext cx="6273328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7125" y="367700"/>
            <a:ext cx="5092700" cy="1332513"/>
          </a:xfrm>
        </p:spPr>
        <p:txBody>
          <a:bodyPr/>
          <a:lstStyle/>
          <a:p>
            <a:r>
              <a:rPr lang="fi-FI" dirty="0"/>
              <a:t>Erot lukemisessa koulutuksen mukaan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C87EF238-1887-435C-80A9-9DA23A3743C5}"/>
              </a:ext>
            </a:extLst>
          </p:cNvPr>
          <p:cNvSpPr txBox="1"/>
          <p:nvPr/>
        </p:nvSpPr>
        <p:spPr>
          <a:xfrm>
            <a:off x="1127125" y="1844675"/>
            <a:ext cx="53117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Varusmiesten lukemisessa on eroja koulutuksen mukaan. </a:t>
            </a:r>
          </a:p>
          <a:p>
            <a:r>
              <a:rPr lang="fi-FI" dirty="0"/>
              <a:t>Lukiokoulutuksen omaavat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Lukevat ammatillisen koulutuksen omaavia mieluummin painettua tekstiä ja äänikirjoja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Lainaavat enemmän kirjastosta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Lukevat useampia kirjoja vuodessa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Ammatillisen koulutuksen omaavat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Lukevat lukiokoulutuksen omaaviin verrattuna enemmän nettisivuja ja somea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Puolet ei hanki luettavaa lainkaan ja 65 ei lue kirjoja lainkaan.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A2E9BE60-BA9D-4378-BAC3-4F779C79B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945" y="1398257"/>
            <a:ext cx="4888068" cy="49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1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1BAA025C386F64BAA069E74154D02AD" ma:contentTypeVersion="8" ma:contentTypeDescription="Luo uusi asiakirja." ma:contentTypeScope="" ma:versionID="568dfc9ca191ee2c5709bbfe931b325d">
  <xsd:schema xmlns:xsd="http://www.w3.org/2001/XMLSchema" xmlns:xs="http://www.w3.org/2001/XMLSchema" xmlns:p="http://schemas.microsoft.com/office/2006/metadata/properties" xmlns:ns2="1d44daf0-cda3-4d03-b301-d427d5e5484e" xmlns:ns3="2bfa2610-a9b2-4279-a140-1055e7793af8" targetNamespace="http://schemas.microsoft.com/office/2006/metadata/properties" ma:root="true" ma:fieldsID="b364c3d3ff980fff86b26749b8cd3846" ns2:_="" ns3:_="">
    <xsd:import namespace="1d44daf0-cda3-4d03-b301-d427d5e5484e"/>
    <xsd:import namespace="2bfa2610-a9b2-4279-a140-1055e7793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4daf0-cda3-4d03-b301-d427d5e54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a2610-a9b2-4279-a140-1055e7793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31E433-8937-4E54-9180-57B15DE3C765}">
  <ds:schemaRefs>
    <ds:schemaRef ds:uri="1d44daf0-cda3-4d03-b301-d427d5e5484e"/>
    <ds:schemaRef ds:uri="http://purl.org/dc/terms/"/>
    <ds:schemaRef ds:uri="http://schemas.openxmlformats.org/package/2006/metadata/core-properties"/>
    <ds:schemaRef ds:uri="2bfa2610-a9b2-4279-a140-1055e7793af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E550DF-E570-433F-9744-4861820C25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895B56-6937-43BE-B1D7-6F148D517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44daf0-cda3-4d03-b301-d427d5e5484e"/>
    <ds:schemaRef ds:uri="2bfa2610-a9b2-4279-a140-1055e7793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1708</Words>
  <Application>Microsoft Macintosh PowerPoint</Application>
  <PresentationFormat>Mukautettu</PresentationFormat>
  <Paragraphs>334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Office-teema</vt:lpstr>
      <vt:lpstr>Kirjastot aikuisten lukemisen edistäjinä  – tutkimushankkeen verkkokysely varusmiehille Raportti</vt:lpstr>
      <vt:lpstr>Raportin sisältö</vt:lpstr>
      <vt:lpstr>Tutkimuksen tausta, tavoite ja toteutus</vt:lpstr>
      <vt:lpstr>Vastaajien taustatiedot:  ikä, äidinkieli ja sukupuoli</vt:lpstr>
      <vt:lpstr>Vastaajien taustatiedot, koulutus ja opiskelu armeijan jälkeen</vt:lpstr>
      <vt:lpstr>Lukeminen</vt:lpstr>
      <vt:lpstr>Lukeminen</vt:lpstr>
      <vt:lpstr>Lukeminen</vt:lpstr>
      <vt:lpstr>Erot lukemisessa koulutuksen mukaan</vt:lpstr>
      <vt:lpstr>Lukeminen</vt:lpstr>
      <vt:lpstr>Lukeminen</vt:lpstr>
      <vt:lpstr>Millä tavoin varmistat, että lukemasi teksti on luotettavaa tai ajantasaista? N=79 eli 54 % vastaajista kommentoi</vt:lpstr>
      <vt:lpstr>Lukeminen</vt:lpstr>
      <vt:lpstr>Luetun ymmärtäminen</vt:lpstr>
      <vt:lpstr>16 % varusmiehistä lukee ja ymmärtää sujuvasti tietynlaisia tekstejä, mutta joskus on vaikeuksia</vt:lpstr>
      <vt:lpstr>12 % kokee usein vaikeuksia ymmärtää</vt:lpstr>
      <vt:lpstr>Kirjasto</vt:lpstr>
      <vt:lpstr>Kirjasto</vt:lpstr>
      <vt:lpstr>Mikä saisi sinut käyttämään kirjastoa enemmän? N=77 eli 53 % vastaajista kommentoi</vt:lpstr>
      <vt:lpstr>Mielipiteet kirjastosta sen mukaan, miten ymmärtää lukemaansa</vt:lpstr>
      <vt:lpstr>Varuskunnan kirjasto</vt:lpstr>
      <vt:lpstr>Varuskunnan kirjaston käyttäjät</vt:lpstr>
      <vt:lpstr>Miten saada kaverit lukemaan? N=82 eli 56 % vastaajista kommentoi</vt:lpstr>
      <vt:lpstr>Kyselyyn vastaamisen helppous</vt:lpstr>
      <vt:lpstr>Yhteystiedot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2018-04-24T12:45:17Z</dcterms:created>
  <dcterms:modified xsi:type="dcterms:W3CDTF">2018-05-17T08:01:47Z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0x01010071BAA025C386F64BAA069E74154D02AD</vt:lpwstr>
  </property>
</Properties>
</file>